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1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18.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2.xml" ContentType="application/vnd.openxmlformats-officedocument.drawingml.chart+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101"/>
  </p:notesMasterIdLst>
  <p:sldIdLst>
    <p:sldId id="256" r:id="rId2"/>
    <p:sldId id="474" r:id="rId3"/>
    <p:sldId id="580" r:id="rId4"/>
    <p:sldId id="257" r:id="rId5"/>
    <p:sldId id="284" r:id="rId6"/>
    <p:sldId id="258" r:id="rId7"/>
    <p:sldId id="259" r:id="rId8"/>
    <p:sldId id="438" r:id="rId9"/>
    <p:sldId id="439" r:id="rId10"/>
    <p:sldId id="526" r:id="rId11"/>
    <p:sldId id="260" r:id="rId12"/>
    <p:sldId id="559" r:id="rId13"/>
    <p:sldId id="269" r:id="rId14"/>
    <p:sldId id="364" r:id="rId15"/>
    <p:sldId id="365" r:id="rId16"/>
    <p:sldId id="367" r:id="rId17"/>
    <p:sldId id="554" r:id="rId18"/>
    <p:sldId id="369" r:id="rId19"/>
    <p:sldId id="370" r:id="rId20"/>
    <p:sldId id="371" r:id="rId21"/>
    <p:sldId id="373" r:id="rId22"/>
    <p:sldId id="442" r:id="rId23"/>
    <p:sldId id="443" r:id="rId24"/>
    <p:sldId id="444" r:id="rId25"/>
    <p:sldId id="451" r:id="rId26"/>
    <p:sldId id="452" r:id="rId27"/>
    <p:sldId id="453" r:id="rId28"/>
    <p:sldId id="556" r:id="rId29"/>
    <p:sldId id="534" r:id="rId30"/>
    <p:sldId id="553" r:id="rId31"/>
    <p:sldId id="535" r:id="rId32"/>
    <p:sldId id="579" r:id="rId33"/>
    <p:sldId id="537" r:id="rId34"/>
    <p:sldId id="395" r:id="rId35"/>
    <p:sldId id="440" r:id="rId36"/>
    <p:sldId id="397" r:id="rId37"/>
    <p:sldId id="398" r:id="rId38"/>
    <p:sldId id="399" r:id="rId39"/>
    <p:sldId id="528" r:id="rId40"/>
    <p:sldId id="529" r:id="rId41"/>
    <p:sldId id="530" r:id="rId42"/>
    <p:sldId id="532" r:id="rId43"/>
    <p:sldId id="531" r:id="rId44"/>
    <p:sldId id="533" r:id="rId45"/>
    <p:sldId id="400" r:id="rId46"/>
    <p:sldId id="527" r:id="rId47"/>
    <p:sldId id="401" r:id="rId48"/>
    <p:sldId id="402" r:id="rId49"/>
    <p:sldId id="405" r:id="rId50"/>
    <p:sldId id="544" r:id="rId51"/>
    <p:sldId id="407" r:id="rId52"/>
    <p:sldId id="555" r:id="rId53"/>
    <p:sldId id="409" r:id="rId54"/>
    <p:sldId id="410" r:id="rId55"/>
    <p:sldId id="475" r:id="rId56"/>
    <p:sldId id="575" r:id="rId57"/>
    <p:sldId id="576" r:id="rId58"/>
    <p:sldId id="577" r:id="rId59"/>
    <p:sldId id="476" r:id="rId60"/>
    <p:sldId id="573" r:id="rId61"/>
    <p:sldId id="571" r:id="rId62"/>
    <p:sldId id="477" r:id="rId63"/>
    <p:sldId id="570" r:id="rId64"/>
    <p:sldId id="574" r:id="rId65"/>
    <p:sldId id="482" r:id="rId66"/>
    <p:sldId id="411" r:id="rId67"/>
    <p:sldId id="557" r:id="rId68"/>
    <p:sldId id="558" r:id="rId69"/>
    <p:sldId id="415" r:id="rId70"/>
    <p:sldId id="515" r:id="rId71"/>
    <p:sldId id="514" r:id="rId72"/>
    <p:sldId id="521" r:id="rId73"/>
    <p:sldId id="522" r:id="rId74"/>
    <p:sldId id="523" r:id="rId75"/>
    <p:sldId id="524" r:id="rId76"/>
    <p:sldId id="578" r:id="rId77"/>
    <p:sldId id="525" r:id="rId78"/>
    <p:sldId id="423" r:id="rId79"/>
    <p:sldId id="441" r:id="rId80"/>
    <p:sldId id="516" r:id="rId81"/>
    <p:sldId id="517" r:id="rId82"/>
    <p:sldId id="428" r:id="rId83"/>
    <p:sldId id="429" r:id="rId84"/>
    <p:sldId id="430" r:id="rId85"/>
    <p:sldId id="431" r:id="rId86"/>
    <p:sldId id="432" r:id="rId87"/>
    <p:sldId id="433" r:id="rId88"/>
    <p:sldId id="434" r:id="rId89"/>
    <p:sldId id="472" r:id="rId90"/>
    <p:sldId id="560" r:id="rId91"/>
    <p:sldId id="561" r:id="rId92"/>
    <p:sldId id="562" r:id="rId93"/>
    <p:sldId id="563" r:id="rId94"/>
    <p:sldId id="564" r:id="rId95"/>
    <p:sldId id="565" r:id="rId96"/>
    <p:sldId id="566" r:id="rId97"/>
    <p:sldId id="567" r:id="rId98"/>
    <p:sldId id="568" r:id="rId99"/>
    <p:sldId id="569" r:id="rId100"/>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F99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6" autoAdjust="0"/>
    <p:restoredTop sz="94660"/>
  </p:normalViewPr>
  <p:slideViewPr>
    <p:cSldViewPr>
      <p:cViewPr varScale="1">
        <p:scale>
          <a:sx n="102" d="100"/>
          <a:sy n="102" d="100"/>
        </p:scale>
        <p:origin x="-252"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781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192.168.203.23\usr\&#26989;&#21209;\&#26085;&#26412;&#21307;&#24107;&#20250;\&#21220;&#21209;&#21307;&#12450;&#12531;&#12465;&#12540;&#12488;\&#26368;&#32066;\Q1-Q35\&#9679;&#22259;&#24418;1-11.xls"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192.168.203.23\usr\&#26989;&#21209;\&#26085;&#26412;&#21307;&#24107;&#20250;\&#21220;&#21209;&#21307;&#12450;&#12531;&#12465;&#12540;&#12488;\&#26368;&#32066;\&#21220;&#21209;&#21307;&#12450;&#12463;&#12471;&#12519;&#12531;\&#26032;&#21220;&#21209;&#21307;&#20581;&#24247;&#25903;&#25588;&#12450;&#12463;&#12471;&#12519;&#12531;26-30.xls"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192.168.203.23\usr\&#26989;&#21209;\&#26085;&#26412;&#21307;&#24107;&#20250;\&#21220;&#21209;&#21307;&#12450;&#12531;&#12465;&#12540;&#12488;\&#26368;&#32066;\Q1-Q35\&#9679;&#26032;%20&#22259;&#24418;31-35.xls" TargetMode="Externa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2.xml.rels><?xml version="1.0" encoding="UTF-8" standalone="yes"?>
<Relationships xmlns="http://schemas.openxmlformats.org/package/2006/relationships"><Relationship Id="rId1" Type="http://schemas.openxmlformats.org/officeDocument/2006/relationships/oleObject" Target="file:///\\192.168.203.23\usr\&#26989;&#21209;\&#26085;&#26412;&#21307;&#24107;&#20250;\&#21220;&#21209;&#21307;&#12450;&#12531;&#12465;&#12540;&#12488;\&#26368;&#32066;\&#21220;&#21209;&#21307;&#12450;&#12463;&#12471;&#12519;&#12531;\&#26032;&#21220;&#21209;&#21307;&#20581;&#24247;&#25903;&#25588;&#12450;&#12463;&#12471;&#12519;&#12531;6-10.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192.168.203.23\usr\&#26989;&#21209;\&#26085;&#26412;&#21307;&#24107;&#20250;\&#21220;&#21209;&#21307;&#12450;&#12531;&#12465;&#12540;&#12488;\&#26368;&#32066;\&#21220;&#21209;&#21307;&#12450;&#12463;&#12471;&#12519;&#12531;\&#26032;&#21220;&#21209;&#21307;&#20581;&#24247;&#25903;&#25588;&#12450;&#12463;&#12471;&#12519;&#12531;6-10.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192.168.203.23\usr\&#26989;&#21209;\&#26085;&#26412;&#21307;&#24107;&#20250;\&#21220;&#21209;&#21307;&#12450;&#12531;&#12465;&#12540;&#12488;\&#26368;&#32066;\&#21220;&#21209;&#21307;&#12450;&#12463;&#12471;&#12519;&#12531;\&#26032;&#21220;&#21209;&#21307;&#20581;&#24247;&#25903;&#25588;&#12450;&#12463;&#12471;&#12519;&#12531;26-30.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192.168.203.23\usr\&#26989;&#21209;\&#26085;&#26412;&#21307;&#24107;&#20250;\&#21220;&#21209;&#21307;&#12450;&#12531;&#12465;&#12540;&#12488;\&#26368;&#32066;\Q1-Q35\&#9679;&#22259;&#24418;1-11.xls"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192.168.203.23\usr\&#26989;&#21209;\&#26085;&#26412;&#21307;&#24107;&#20250;\&#21220;&#21209;&#21307;&#12450;&#12531;&#12465;&#12540;&#12488;\&#26368;&#32066;\&#21220;&#21209;&#21307;&#12450;&#12463;&#12471;&#12519;&#12531;\&#26032;&#21220;&#21209;&#21307;&#20581;&#24247;&#25903;&#25588;&#12450;&#12463;&#12471;&#12519;&#12531;15-20.xls"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192.168.203.23\usr\&#26989;&#21209;\&#26085;&#26412;&#21307;&#24107;&#20250;\&#21220;&#21209;&#21307;&#12450;&#12531;&#12465;&#12540;&#12488;\&#26368;&#32066;\&#21220;&#21209;&#21307;&#12450;&#12463;&#12471;&#12519;&#12531;\&#26032;&#21220;&#21209;&#21307;&#20581;&#24247;&#25903;&#25588;&#12450;&#12463;&#12471;&#12519;&#12531;15-20.xls"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192.168.203.23\usr\&#26989;&#21209;\&#26085;&#26412;&#21307;&#24107;&#20250;\&#21220;&#21209;&#21307;&#12450;&#12531;&#12465;&#12540;&#12488;\&#26368;&#32066;\Q1-Q35\&#9679;&#26032;%20&#22259;&#24418;11-17.xls"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192.168.203.23\usr\&#26989;&#21209;\&#26085;&#26412;&#21307;&#24107;&#20250;\&#21220;&#21209;&#21307;&#12450;&#12531;&#12465;&#12540;&#12488;\&#26368;&#32066;\&#21220;&#21209;&#21307;&#12450;&#12463;&#12471;&#12519;&#12531;\&#26032;&#21220;&#21209;&#21307;&#20581;&#24247;&#25903;&#25588;&#12450;&#12463;&#12471;&#12519;&#12531;15-20.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2677646775634541"/>
          <c:y val="0.16236700696324632"/>
          <c:w val="0.44529674531424435"/>
          <c:h val="0.77806845531490765"/>
        </c:manualLayout>
      </c:layout>
      <c:pieChart>
        <c:varyColors val="1"/>
        <c:ser>
          <c:idx val="0"/>
          <c:order val="0"/>
          <c:spPr>
            <a:pattFill prst="dkHorz"/>
            <a:ln w="12700">
              <a:solidFill>
                <a:srgbClr val="000000"/>
              </a:solidFill>
              <a:prstDash val="solid"/>
            </a:ln>
          </c:spPr>
          <c:dPt>
            <c:idx val="0"/>
            <c:bubble3D val="0"/>
            <c:spPr>
              <a:pattFill prst="cross">
                <a:fgClr>
                  <a:prstClr val="black"/>
                </a:fgClr>
                <a:bgClr>
                  <a:schemeClr val="accent5">
                    <a:lumMod val="40000"/>
                    <a:lumOff val="60000"/>
                  </a:schemeClr>
                </a:bgClr>
              </a:pattFill>
              <a:ln w="12700">
                <a:solidFill>
                  <a:srgbClr val="000000"/>
                </a:solidFill>
                <a:prstDash val="solid"/>
              </a:ln>
            </c:spPr>
          </c:dPt>
          <c:dPt>
            <c:idx val="1"/>
            <c:bubble3D val="0"/>
            <c:spPr>
              <a:solidFill>
                <a:schemeClr val="accent6">
                  <a:lumMod val="60000"/>
                  <a:lumOff val="40000"/>
                </a:schemeClr>
              </a:solidFill>
              <a:ln w="12700">
                <a:solidFill>
                  <a:srgbClr val="000000"/>
                </a:solidFill>
                <a:prstDash val="solid"/>
              </a:ln>
            </c:spPr>
          </c:dPt>
          <c:dPt>
            <c:idx val="2"/>
            <c:bubble3D val="0"/>
            <c:spPr>
              <a:pattFill prst="ltHorz">
                <a:fgClr>
                  <a:prstClr val="black"/>
                </a:fgClr>
                <a:bgClr>
                  <a:schemeClr val="accent4">
                    <a:lumMod val="60000"/>
                    <a:lumOff val="40000"/>
                  </a:schemeClr>
                </a:bgClr>
              </a:pattFill>
              <a:ln w="12700">
                <a:solidFill>
                  <a:srgbClr val="000000"/>
                </a:solidFill>
                <a:prstDash val="solid"/>
              </a:ln>
            </c:spPr>
          </c:dPt>
          <c:dPt>
            <c:idx val="3"/>
            <c:bubble3D val="0"/>
            <c:spPr>
              <a:solidFill>
                <a:srgbClr val="FFCCFF"/>
              </a:solidFill>
              <a:ln w="12700">
                <a:solidFill>
                  <a:schemeClr val="tx1"/>
                </a:solidFill>
                <a:prstDash val="solid"/>
              </a:ln>
            </c:spPr>
          </c:dPt>
          <c:dPt>
            <c:idx val="4"/>
            <c:bubble3D val="0"/>
            <c:spPr>
              <a:pattFill prst="wdDnDiag">
                <a:fgClr>
                  <a:prstClr val="black"/>
                </a:fgClr>
                <a:bgClr>
                  <a:srgbClr val="92D050"/>
                </a:bgClr>
              </a:pattFill>
              <a:ln w="12700">
                <a:solidFill>
                  <a:srgbClr val="000000"/>
                </a:solidFill>
                <a:prstDash val="solid"/>
              </a:ln>
            </c:spPr>
          </c:dPt>
          <c:dLbls>
            <c:dLbl>
              <c:idx val="3"/>
              <c:layout>
                <c:manualLayout>
                  <c:x val="-3.9004747335766109E-2"/>
                  <c:y val="2.8446660048525075E-2"/>
                </c:manualLayout>
              </c:layout>
              <c:dLblPos val="bestFit"/>
              <c:showLegendKey val="0"/>
              <c:showVal val="1"/>
              <c:showCatName val="1"/>
              <c:showSerName val="0"/>
              <c:showPercent val="1"/>
              <c:showBubbleSize val="0"/>
              <c:separator>
</c:separator>
            </c:dLbl>
            <c:dLbl>
              <c:idx val="4"/>
              <c:layout>
                <c:manualLayout>
                  <c:x val="-7.8218926337911665E-2"/>
                  <c:y val="0"/>
                </c:manualLayout>
              </c:layout>
              <c:dLblPos val="bestFit"/>
              <c:showLegendKey val="0"/>
              <c:showVal val="1"/>
              <c:showCatName val="1"/>
              <c:showSerName val="0"/>
              <c:showPercent val="1"/>
              <c:showBubbleSize val="0"/>
              <c:separator>
</c:separator>
            </c:dLbl>
            <c:numFmt formatCode="\(0.0%\)" sourceLinked="0"/>
            <c:spPr>
              <a:noFill/>
              <a:ln w="25400">
                <a:noFill/>
              </a:ln>
            </c:spPr>
            <c:txPr>
              <a:bodyPr/>
              <a:lstStyle/>
              <a:p>
                <a:pPr>
                  <a:defRPr sz="1400" b="0" i="0" u="none" strike="noStrike" baseline="0">
                    <a:solidFill>
                      <a:srgbClr val="000000"/>
                    </a:solidFill>
                    <a:latin typeface="ＭＳ Ｐゴシック"/>
                    <a:ea typeface="ＭＳ Ｐゴシック"/>
                    <a:cs typeface="ＭＳ Ｐゴシック"/>
                  </a:defRPr>
                </a:pPr>
                <a:endParaRPr lang="ja-JP"/>
              </a:p>
            </c:txPr>
            <c:dLblPos val="outEnd"/>
            <c:showLegendKey val="0"/>
            <c:showVal val="1"/>
            <c:showCatName val="1"/>
            <c:showSerName val="0"/>
            <c:showPercent val="1"/>
            <c:showBubbleSize val="0"/>
            <c:separator>
</c:separator>
            <c:showLeaderLines val="1"/>
          </c:dLbls>
          <c:cat>
            <c:strRef>
              <c:f>'Q8N '!$A$2:$E$2</c:f>
              <c:strCache>
                <c:ptCount val="5"/>
                <c:pt idx="0">
                  <c:v>ない</c:v>
                </c:pt>
                <c:pt idx="1">
                  <c:v>1～4日</c:v>
                </c:pt>
                <c:pt idx="2">
                  <c:v>5～7日</c:v>
                </c:pt>
                <c:pt idx="3">
                  <c:v>8日以上</c:v>
                </c:pt>
                <c:pt idx="4">
                  <c:v>特定なし</c:v>
                </c:pt>
              </c:strCache>
            </c:strRef>
          </c:cat>
          <c:val>
            <c:numRef>
              <c:f>'Q8N '!$A$3:$E$3</c:f>
              <c:numCache>
                <c:formatCode>#,##0_ </c:formatCode>
                <c:ptCount val="5"/>
                <c:pt idx="0">
                  <c:v>339</c:v>
                </c:pt>
                <c:pt idx="1">
                  <c:v>1460</c:v>
                </c:pt>
                <c:pt idx="2">
                  <c:v>1181</c:v>
                </c:pt>
                <c:pt idx="3">
                  <c:v>781</c:v>
                </c:pt>
                <c:pt idx="4">
                  <c:v>118</c:v>
                </c:pt>
              </c:numCache>
            </c:numRef>
          </c:val>
        </c:ser>
        <c:dLbls>
          <c:showLegendKey val="0"/>
          <c:showVal val="0"/>
          <c:showCatName val="0"/>
          <c:showSerName val="0"/>
          <c:showPercent val="0"/>
          <c:showBubbleSize val="0"/>
          <c:showLeaderLines val="1"/>
        </c:dLbls>
        <c:firstSliceAng val="0"/>
      </c:pieChart>
      <c:spPr>
        <a:noFill/>
        <a:ln w="25400">
          <a:noFill/>
        </a:ln>
      </c:spPr>
    </c:plotArea>
    <c:plotVisOnly val="1"/>
    <c:dispBlanksAs val="zero"/>
    <c:showDLblsOverMax val="0"/>
  </c:chart>
  <c:spPr>
    <a:noFill/>
    <a:ln w="9525">
      <a:noFill/>
    </a:ln>
  </c:spPr>
  <c:txPr>
    <a:bodyPr/>
    <a:lstStyle/>
    <a:p>
      <a:pPr>
        <a:defRPr sz="115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9954929170426331"/>
          <c:y val="0.1631369662630078"/>
          <c:w val="0.44410671235336874"/>
          <c:h val="0.78584925748990853"/>
        </c:manualLayout>
      </c:layout>
      <c:pieChart>
        <c:varyColors val="1"/>
        <c:ser>
          <c:idx val="0"/>
          <c:order val="0"/>
          <c:spPr>
            <a:pattFill prst="dkHorz"/>
            <a:ln w="12700">
              <a:solidFill>
                <a:srgbClr val="000000"/>
              </a:solidFill>
              <a:prstDash val="solid"/>
            </a:ln>
          </c:spPr>
          <c:dPt>
            <c:idx val="0"/>
            <c:bubble3D val="0"/>
            <c:spPr>
              <a:solidFill>
                <a:schemeClr val="accent6">
                  <a:lumMod val="60000"/>
                  <a:lumOff val="40000"/>
                </a:schemeClr>
              </a:solidFill>
              <a:ln w="12700">
                <a:solidFill>
                  <a:srgbClr val="000000"/>
                </a:solidFill>
                <a:prstDash val="solid"/>
              </a:ln>
            </c:spPr>
          </c:dPt>
          <c:dPt>
            <c:idx val="1"/>
            <c:bubble3D val="0"/>
            <c:spPr>
              <a:solidFill>
                <a:schemeClr val="accent4">
                  <a:lumMod val="40000"/>
                  <a:lumOff val="60000"/>
                </a:schemeClr>
              </a:solidFill>
              <a:ln w="12700">
                <a:solidFill>
                  <a:srgbClr val="000000"/>
                </a:solidFill>
                <a:prstDash val="solid"/>
              </a:ln>
            </c:spPr>
          </c:dPt>
          <c:dPt>
            <c:idx val="2"/>
            <c:bubble3D val="0"/>
            <c:spPr>
              <a:solidFill>
                <a:srgbClr val="FFCCFF"/>
              </a:solidFill>
              <a:ln w="12700">
                <a:solidFill>
                  <a:srgbClr val="000000"/>
                </a:solidFill>
                <a:prstDash val="solid"/>
              </a:ln>
            </c:spPr>
          </c:dPt>
          <c:dPt>
            <c:idx val="3"/>
            <c:bubble3D val="0"/>
            <c:spPr>
              <a:solidFill>
                <a:schemeClr val="tx1"/>
              </a:solidFill>
              <a:ln w="12700">
                <a:solidFill>
                  <a:schemeClr val="tx1"/>
                </a:solidFill>
                <a:prstDash val="solid"/>
              </a:ln>
            </c:spPr>
          </c:dPt>
          <c:dPt>
            <c:idx val="4"/>
            <c:bubble3D val="0"/>
            <c:spPr>
              <a:solidFill>
                <a:srgbClr val="92D050"/>
              </a:solidFill>
              <a:ln w="12700">
                <a:solidFill>
                  <a:srgbClr val="000000"/>
                </a:solidFill>
                <a:prstDash val="solid"/>
              </a:ln>
            </c:spPr>
          </c:dPt>
          <c:dPt>
            <c:idx val="5"/>
            <c:bubble3D val="0"/>
            <c:spPr>
              <a:solidFill>
                <a:schemeClr val="accent5">
                  <a:lumMod val="40000"/>
                  <a:lumOff val="60000"/>
                </a:schemeClr>
              </a:solidFill>
              <a:ln w="12700">
                <a:solidFill>
                  <a:srgbClr val="000000"/>
                </a:solidFill>
                <a:prstDash val="solid"/>
              </a:ln>
            </c:spPr>
          </c:dPt>
          <c:dLbls>
            <c:dLbl>
              <c:idx val="0"/>
              <c:layout>
                <c:manualLayout>
                  <c:x val="1.5180327146010841E-2"/>
                  <c:y val="3.1080038686082799E-2"/>
                </c:manualLayout>
              </c:layout>
              <c:tx>
                <c:rich>
                  <a:bodyPr/>
                  <a:lstStyle/>
                  <a:p>
                    <a:r>
                      <a:rPr lang="ja-JP" altLang="en-US" smtClean="0"/>
                      <a:t>必要だと強く思う</a:t>
                    </a:r>
                    <a:endParaRPr lang="en-US" altLang="en-US" smtClean="0"/>
                  </a:p>
                  <a:p>
                    <a:r>
                      <a:rPr lang="en-US" altLang="en-US" smtClean="0"/>
                      <a:t>1,858 </a:t>
                    </a:r>
                    <a:r>
                      <a:rPr lang="en-US" altLang="en-US"/>
                      <a:t>
(47.9%)</a:t>
                    </a:r>
                  </a:p>
                </c:rich>
              </c:tx>
              <c:dLblPos val="bestFit"/>
              <c:showLegendKey val="0"/>
              <c:showVal val="1"/>
              <c:showCatName val="0"/>
              <c:showSerName val="0"/>
              <c:showPercent val="1"/>
              <c:showBubbleSize val="0"/>
              <c:separator>
</c:separator>
            </c:dLbl>
            <c:dLbl>
              <c:idx val="1"/>
              <c:layout>
                <c:manualLayout>
                  <c:x val="-4.6564386948891402E-2"/>
                  <c:y val="-6.1560752508980486E-2"/>
                </c:manualLayout>
              </c:layout>
              <c:tx>
                <c:rich>
                  <a:bodyPr/>
                  <a:lstStyle/>
                  <a:p>
                    <a:r>
                      <a:rPr lang="ja-JP" altLang="en-US" dirty="0" smtClean="0"/>
                      <a:t>必要だと思う</a:t>
                    </a:r>
                    <a:endParaRPr lang="en-US" altLang="en-US" dirty="0" smtClean="0"/>
                  </a:p>
                  <a:p>
                    <a:r>
                      <a:rPr lang="en-US" altLang="en-US" dirty="0" smtClean="0"/>
                      <a:t>1,397 </a:t>
                    </a:r>
                    <a:r>
                      <a:rPr lang="en-US" altLang="en-US" dirty="0"/>
                      <a:t>
(36.0%)</a:t>
                    </a:r>
                  </a:p>
                </c:rich>
              </c:tx>
              <c:dLblPos val="bestFit"/>
              <c:showLegendKey val="0"/>
              <c:showVal val="1"/>
              <c:showCatName val="0"/>
              <c:showSerName val="0"/>
              <c:showPercent val="1"/>
              <c:showBubbleSize val="0"/>
              <c:separator>
</c:separator>
            </c:dLbl>
            <c:dLbl>
              <c:idx val="2"/>
              <c:layout>
                <c:manualLayout>
                  <c:x val="-8.6943253814561014E-2"/>
                  <c:y val="0.21660486797763212"/>
                </c:manualLayout>
              </c:layout>
              <c:tx>
                <c:rich>
                  <a:bodyPr/>
                  <a:lstStyle/>
                  <a:p>
                    <a:r>
                      <a:rPr lang="ja-JP" altLang="en-US" dirty="0" smtClean="0"/>
                      <a:t>どちらともいえない</a:t>
                    </a:r>
                    <a:endParaRPr lang="en-US" altLang="en-US" dirty="0" smtClean="0"/>
                  </a:p>
                  <a:p>
                    <a:r>
                      <a:rPr lang="en-US" altLang="en-US" dirty="0" smtClean="0"/>
                      <a:t>321 </a:t>
                    </a:r>
                    <a:r>
                      <a:rPr lang="en-US" altLang="en-US" dirty="0"/>
                      <a:t>
(8.3%)</a:t>
                    </a:r>
                  </a:p>
                </c:rich>
              </c:tx>
              <c:dLblPos val="bestFit"/>
              <c:showLegendKey val="0"/>
              <c:showVal val="1"/>
              <c:showCatName val="0"/>
              <c:showSerName val="0"/>
              <c:showPercent val="1"/>
              <c:showBubbleSize val="0"/>
              <c:separator>
</c:separator>
            </c:dLbl>
            <c:dLbl>
              <c:idx val="3"/>
              <c:layout>
                <c:manualLayout>
                  <c:x val="-0.16068735674672169"/>
                  <c:y val="4.7390336258934192E-2"/>
                </c:manualLayout>
              </c:layout>
              <c:tx>
                <c:rich>
                  <a:bodyPr/>
                  <a:lstStyle/>
                  <a:p>
                    <a:r>
                      <a:rPr lang="ja-JP" altLang="en-US" dirty="0" smtClean="0"/>
                      <a:t>必要ではない</a:t>
                    </a:r>
                    <a:endParaRPr lang="en-US" altLang="en-US" dirty="0" smtClean="0"/>
                  </a:p>
                  <a:p>
                    <a:r>
                      <a:rPr lang="en-US" altLang="en-US" dirty="0" smtClean="0"/>
                      <a:t>31 </a:t>
                    </a:r>
                    <a:r>
                      <a:rPr lang="en-US" altLang="en-US" dirty="0"/>
                      <a:t>
(0.8%)</a:t>
                    </a:r>
                  </a:p>
                </c:rich>
              </c:tx>
              <c:dLblPos val="bestFit"/>
              <c:showLegendKey val="0"/>
              <c:showVal val="1"/>
              <c:showCatName val="0"/>
              <c:showSerName val="0"/>
              <c:showPercent val="1"/>
              <c:showBubbleSize val="0"/>
              <c:separator>
</c:separator>
            </c:dLbl>
            <c:dLbl>
              <c:idx val="4"/>
              <c:layout>
                <c:manualLayout>
                  <c:x val="0.13140930683431362"/>
                  <c:y val="-1.1758184275821204E-2"/>
                </c:manualLayout>
              </c:layout>
              <c:tx>
                <c:rich>
                  <a:bodyPr/>
                  <a:lstStyle/>
                  <a:p>
                    <a:r>
                      <a:rPr lang="ja-JP" altLang="en-US" dirty="0" smtClean="0"/>
                      <a:t>全く必要ではない</a:t>
                    </a:r>
                    <a:endParaRPr lang="en-US" altLang="en-US" dirty="0" smtClean="0"/>
                  </a:p>
                  <a:p>
                    <a:r>
                      <a:rPr lang="en-US" altLang="en-US" dirty="0" smtClean="0"/>
                      <a:t>30 </a:t>
                    </a:r>
                    <a:r>
                      <a:rPr lang="en-US" altLang="en-US" dirty="0"/>
                      <a:t>
(0.8%)</a:t>
                    </a:r>
                  </a:p>
                </c:rich>
              </c:tx>
              <c:dLblPos val="bestFit"/>
              <c:showLegendKey val="0"/>
              <c:showVal val="1"/>
              <c:showCatName val="0"/>
              <c:showSerName val="0"/>
              <c:showPercent val="1"/>
              <c:showBubbleSize val="0"/>
              <c:separator>
</c:separator>
            </c:dLbl>
            <c:dLbl>
              <c:idx val="5"/>
              <c:layout>
                <c:manualLayout>
                  <c:x val="0.28355469871632605"/>
                  <c:y val="1.55400193430414E-2"/>
                </c:manualLayout>
              </c:layout>
              <c:tx>
                <c:rich>
                  <a:bodyPr/>
                  <a:lstStyle/>
                  <a:p>
                    <a:r>
                      <a:rPr lang="ja-JP" altLang="en-US" dirty="0" smtClean="0"/>
                      <a:t>特定なし</a:t>
                    </a:r>
                    <a:endParaRPr lang="en-US" altLang="en-US" dirty="0" smtClean="0"/>
                  </a:p>
                  <a:p>
                    <a:r>
                      <a:rPr lang="en-US" altLang="en-US" dirty="0" smtClean="0"/>
                      <a:t>242 </a:t>
                    </a:r>
                    <a:r>
                      <a:rPr lang="en-US" altLang="en-US" dirty="0"/>
                      <a:t>
(6.2%)</a:t>
                    </a:r>
                  </a:p>
                </c:rich>
              </c:tx>
              <c:dLblPos val="bestFit"/>
              <c:showLegendKey val="0"/>
              <c:showVal val="1"/>
              <c:showCatName val="0"/>
              <c:showSerName val="0"/>
              <c:showPercent val="1"/>
              <c:showBubbleSize val="0"/>
              <c:separator>
</c:separator>
            </c:dLbl>
            <c:numFmt formatCode="\(0.0%\)" sourceLinked="0"/>
            <c:spPr>
              <a:noFill/>
              <a:ln w="25400">
                <a:noFill/>
              </a:ln>
            </c:spPr>
            <c:txPr>
              <a:bodyPr/>
              <a:lstStyle/>
              <a:p>
                <a:pPr>
                  <a:defRPr sz="1400" b="0" i="0" u="none" strike="noStrike" baseline="0">
                    <a:solidFill>
                      <a:srgbClr val="000000"/>
                    </a:solidFill>
                    <a:latin typeface="ＭＳ Ｐゴシック"/>
                    <a:ea typeface="ＭＳ Ｐゴシック"/>
                    <a:cs typeface="ＭＳ Ｐゴシック"/>
                  </a:defRPr>
                </a:pPr>
                <a:endParaRPr lang="ja-JP"/>
              </a:p>
            </c:txPr>
            <c:dLblPos val="outEnd"/>
            <c:showLegendKey val="0"/>
            <c:showVal val="1"/>
            <c:showCatName val="0"/>
            <c:showSerName val="0"/>
            <c:showPercent val="1"/>
            <c:showBubbleSize val="0"/>
            <c:separator>
</c:separator>
            <c:showLeaderLines val="1"/>
          </c:dLbls>
          <c:cat>
            <c:strRef>
              <c:f>'29【GT】'!$A$2:$F$2</c:f>
              <c:strCache>
                <c:ptCount val="6"/>
                <c:pt idx="0">
                  <c:v>必要だと
強く思う</c:v>
                </c:pt>
                <c:pt idx="1">
                  <c:v>必要だと
思う</c:v>
                </c:pt>
                <c:pt idx="2">
                  <c:v>どちらとも
いえない</c:v>
                </c:pt>
                <c:pt idx="3">
                  <c:v>必要では
ない </c:v>
                </c:pt>
                <c:pt idx="4">
                  <c:v>全く必要
ではない</c:v>
                </c:pt>
                <c:pt idx="5">
                  <c:v>特定なし</c:v>
                </c:pt>
              </c:strCache>
            </c:strRef>
          </c:cat>
          <c:val>
            <c:numRef>
              <c:f>'29【GT】'!$A$3:$F$3</c:f>
              <c:numCache>
                <c:formatCode>#,##0_ </c:formatCode>
                <c:ptCount val="6"/>
                <c:pt idx="0">
                  <c:v>1858</c:v>
                </c:pt>
                <c:pt idx="1">
                  <c:v>1397</c:v>
                </c:pt>
                <c:pt idx="2">
                  <c:v>321</c:v>
                </c:pt>
                <c:pt idx="3">
                  <c:v>31</c:v>
                </c:pt>
                <c:pt idx="4">
                  <c:v>30</c:v>
                </c:pt>
                <c:pt idx="5">
                  <c:v>242</c:v>
                </c:pt>
              </c:numCache>
            </c:numRef>
          </c:val>
        </c:ser>
        <c:dLbls>
          <c:showLegendKey val="0"/>
          <c:showVal val="0"/>
          <c:showCatName val="0"/>
          <c:showSerName val="0"/>
          <c:showPercent val="0"/>
          <c:showBubbleSize val="0"/>
          <c:showLeaderLines val="1"/>
        </c:dLbls>
        <c:firstSliceAng val="0"/>
      </c:pieChart>
      <c:spPr>
        <a:noFill/>
        <a:ln w="25400">
          <a:noFill/>
        </a:ln>
      </c:spPr>
    </c:plotArea>
    <c:plotVisOnly val="1"/>
    <c:dispBlanksAs val="zero"/>
    <c:showDLblsOverMax val="0"/>
  </c:chart>
  <c:spPr>
    <a:noFill/>
    <a:ln w="9525">
      <a:noFill/>
    </a:ln>
  </c:spPr>
  <c:txPr>
    <a:bodyPr/>
    <a:lstStyle/>
    <a:p>
      <a:pPr>
        <a:defRPr sz="115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98486661493885"/>
          <c:y val="0.27788984984574361"/>
          <c:w val="0.42858537266837105"/>
          <c:h val="0.70264607351319941"/>
        </c:manualLayout>
      </c:layout>
      <c:pieChart>
        <c:varyColors val="1"/>
        <c:ser>
          <c:idx val="0"/>
          <c:order val="0"/>
          <c:spPr>
            <a:pattFill prst="dkHorz"/>
            <a:ln w="12700">
              <a:solidFill>
                <a:srgbClr val="000000"/>
              </a:solidFill>
              <a:prstDash val="solid"/>
            </a:ln>
          </c:spPr>
          <c:dPt>
            <c:idx val="0"/>
            <c:bubble3D val="0"/>
            <c:spPr>
              <a:pattFill prst="cross">
                <a:fgClr>
                  <a:schemeClr val="tx1"/>
                </a:fgClr>
                <a:bgClr>
                  <a:schemeClr val="accent5">
                    <a:lumMod val="40000"/>
                    <a:lumOff val="60000"/>
                  </a:schemeClr>
                </a:bgClr>
              </a:pattFill>
              <a:ln w="12700">
                <a:solidFill>
                  <a:srgbClr val="000000"/>
                </a:solidFill>
                <a:prstDash val="solid"/>
              </a:ln>
            </c:spPr>
          </c:dPt>
          <c:dPt>
            <c:idx val="1"/>
            <c:bubble3D val="0"/>
            <c:spPr>
              <a:solidFill>
                <a:schemeClr val="accent6">
                  <a:lumMod val="60000"/>
                  <a:lumOff val="40000"/>
                </a:schemeClr>
              </a:solidFill>
              <a:ln w="12700">
                <a:solidFill>
                  <a:srgbClr val="000000"/>
                </a:solidFill>
                <a:prstDash val="solid"/>
              </a:ln>
            </c:spPr>
          </c:dPt>
          <c:dPt>
            <c:idx val="2"/>
            <c:bubble3D val="0"/>
            <c:spPr>
              <a:pattFill prst="ltHorz">
                <a:fgClr>
                  <a:prstClr val="black"/>
                </a:fgClr>
                <a:bgClr>
                  <a:schemeClr val="accent4">
                    <a:lumMod val="40000"/>
                    <a:lumOff val="60000"/>
                  </a:schemeClr>
                </a:bgClr>
              </a:pattFill>
              <a:ln w="12700">
                <a:solidFill>
                  <a:srgbClr val="000000"/>
                </a:solidFill>
                <a:prstDash val="solid"/>
              </a:ln>
            </c:spPr>
          </c:dPt>
          <c:dPt>
            <c:idx val="3"/>
            <c:bubble3D val="0"/>
            <c:spPr>
              <a:solidFill>
                <a:srgbClr val="92D050"/>
              </a:solidFill>
              <a:ln w="12700">
                <a:solidFill>
                  <a:schemeClr val="tx1"/>
                </a:solidFill>
                <a:prstDash val="solid"/>
              </a:ln>
            </c:spPr>
          </c:dPt>
          <c:dLbls>
            <c:dLbl>
              <c:idx val="0"/>
              <c:layout>
                <c:manualLayout>
                  <c:x val="0.17212489010878743"/>
                  <c:y val="-0.11846931537521473"/>
                </c:manualLayout>
              </c:layout>
              <c:tx>
                <c:rich>
                  <a:bodyPr/>
                  <a:lstStyle/>
                  <a:p>
                    <a:r>
                      <a:rPr lang="en-US" altLang="en-US" dirty="0"/>
                      <a:t>3,166 
(81.6</a:t>
                    </a:r>
                    <a:r>
                      <a:rPr lang="en-US" altLang="en-US" dirty="0" smtClean="0"/>
                      <a:t>%)</a:t>
                    </a:r>
                  </a:p>
                  <a:p>
                    <a:r>
                      <a:rPr lang="ja-JP" altLang="en-US" dirty="0" smtClean="0"/>
                      <a:t>死や自殺について考えることはない</a:t>
                    </a:r>
                    <a:endParaRPr lang="en-US" altLang="en-US" dirty="0"/>
                  </a:p>
                </c:rich>
              </c:tx>
              <c:dLblPos val="bestFit"/>
              <c:showLegendKey val="0"/>
              <c:showVal val="1"/>
              <c:showCatName val="0"/>
              <c:showSerName val="0"/>
              <c:showPercent val="1"/>
              <c:showBubbleSize val="0"/>
              <c:separator>
</c:separator>
            </c:dLbl>
            <c:dLbl>
              <c:idx val="1"/>
              <c:layout>
                <c:manualLayout>
                  <c:x val="-4.9972646112633377E-2"/>
                  <c:y val="0.24743660960747951"/>
                </c:manualLayout>
              </c:layout>
              <c:tx>
                <c:rich>
                  <a:bodyPr/>
                  <a:lstStyle/>
                  <a:p>
                    <a:r>
                      <a:rPr lang="en-US" altLang="en-US" dirty="0"/>
                      <a:t>493 
(12.7</a:t>
                    </a:r>
                    <a:r>
                      <a:rPr lang="en-US" altLang="en-US" dirty="0" smtClean="0"/>
                      <a:t>%)</a:t>
                    </a:r>
                  </a:p>
                  <a:p>
                    <a:r>
                      <a:rPr lang="ja-JP" altLang="en-US" dirty="0" smtClean="0"/>
                      <a:t>人生が空っぽに感じ、生きている価値があるかどうか疑問に思う</a:t>
                    </a:r>
                    <a:endParaRPr lang="en-US" altLang="en-US" dirty="0"/>
                  </a:p>
                </c:rich>
              </c:tx>
              <c:dLblPos val="bestFit"/>
              <c:showLegendKey val="0"/>
              <c:showVal val="1"/>
              <c:showCatName val="0"/>
              <c:showSerName val="0"/>
              <c:showPercent val="1"/>
              <c:showBubbleSize val="0"/>
              <c:separator>
</c:separator>
            </c:dLbl>
            <c:dLbl>
              <c:idx val="2"/>
              <c:layout>
                <c:manualLayout>
                  <c:x val="-6.4255050304307143E-2"/>
                  <c:y val="-0.13011054327296967"/>
                </c:manualLayout>
              </c:layout>
              <c:tx>
                <c:rich>
                  <a:bodyPr/>
                  <a:lstStyle/>
                  <a:p>
                    <a:r>
                      <a:rPr lang="en-US" altLang="en-US" dirty="0"/>
                      <a:t>204 
(5.3</a:t>
                    </a:r>
                    <a:r>
                      <a:rPr lang="en-US" altLang="en-US" dirty="0" smtClean="0"/>
                      <a:t>%)</a:t>
                    </a:r>
                  </a:p>
                  <a:p>
                    <a:r>
                      <a:rPr lang="ja-JP" altLang="en-US" dirty="0" smtClean="0"/>
                      <a:t>自殺や死について、１週間に数回、数分間にわたって考えることがある</a:t>
                    </a:r>
                    <a:endParaRPr lang="en-US" altLang="en-US" dirty="0"/>
                  </a:p>
                </c:rich>
              </c:tx>
              <c:dLblPos val="bestFit"/>
              <c:showLegendKey val="0"/>
              <c:showVal val="1"/>
              <c:showCatName val="0"/>
              <c:showSerName val="0"/>
              <c:showPercent val="1"/>
              <c:showBubbleSize val="0"/>
              <c:separator>
</c:separator>
            </c:dLbl>
            <c:dLbl>
              <c:idx val="3"/>
              <c:layout>
                <c:manualLayout>
                  <c:x val="0.31516708546741001"/>
                  <c:y val="0"/>
                </c:manualLayout>
              </c:layout>
              <c:tx>
                <c:rich>
                  <a:bodyPr/>
                  <a:lstStyle/>
                  <a:p>
                    <a:r>
                      <a:rPr lang="en-US" altLang="en-US" dirty="0"/>
                      <a:t>16 
(0.4</a:t>
                    </a:r>
                    <a:r>
                      <a:rPr lang="en-US" altLang="en-US" dirty="0" smtClean="0"/>
                      <a:t>%)</a:t>
                    </a:r>
                  </a:p>
                  <a:p>
                    <a:r>
                      <a:rPr lang="ja-JP" altLang="en-US" dirty="0" smtClean="0"/>
                      <a:t>自殺や死について１日に何回か細部にわたって考える、または、具体的な自殺の計画を立てたり、実際に死のうとしたりしたことがあった</a:t>
                    </a:r>
                    <a:endParaRPr lang="en-US" altLang="en-US" dirty="0"/>
                  </a:p>
                </c:rich>
              </c:tx>
              <c:dLblPos val="bestFit"/>
              <c:showLegendKey val="0"/>
              <c:showVal val="1"/>
              <c:showCatName val="0"/>
              <c:showSerName val="0"/>
              <c:showPercent val="1"/>
              <c:showBubbleSize val="0"/>
              <c:separator>
</c:separator>
            </c:dLbl>
            <c:numFmt formatCode="\(0.0%\)" sourceLinked="0"/>
            <c:spPr>
              <a:noFill/>
              <a:ln w="25400">
                <a:noFill/>
              </a:ln>
            </c:spPr>
            <c:txPr>
              <a:bodyPr/>
              <a:lstStyle/>
              <a:p>
                <a:pPr>
                  <a:defRPr sz="1400" b="0" i="0" u="none" strike="noStrike" baseline="0">
                    <a:solidFill>
                      <a:srgbClr val="000000"/>
                    </a:solidFill>
                    <a:latin typeface="ＭＳ Ｐゴシック"/>
                    <a:ea typeface="ＭＳ Ｐゴシック"/>
                    <a:cs typeface="ＭＳ Ｐゴシック"/>
                  </a:defRPr>
                </a:pPr>
                <a:endParaRPr lang="ja-JP"/>
              </a:p>
            </c:txPr>
            <c:dLblPos val="outEnd"/>
            <c:showLegendKey val="0"/>
            <c:showVal val="1"/>
            <c:showCatName val="0"/>
            <c:showSerName val="0"/>
            <c:showPercent val="1"/>
            <c:showBubbleSize val="0"/>
            <c:separator>
</c:separator>
            <c:showLeaderLines val="1"/>
          </c:dLbls>
          <c:cat>
            <c:strRef>
              <c:f>'Q31'!$A$27:$A$30</c:f>
              <c:strCache>
                <c:ptCount val="4"/>
                <c:pt idx="0">
                  <c:v>0：死や自殺について考えることはない</c:v>
                </c:pt>
                <c:pt idx="1">
                  <c:v>1：人生を空っぽに感じ、生きている価値があるかどうか疑問に思う</c:v>
                </c:pt>
                <c:pt idx="2">
                  <c:v>2：自殺や死について、1週間に数回、数分間にわたって考えることがある</c:v>
                </c:pt>
                <c:pt idx="3">
                  <c:v>3：自殺や死について1日に何回か細部にわたって考える、または、具体的な自殺の計画を立てたり、実際に死のうとしたりしたことがあった</c:v>
                </c:pt>
              </c:strCache>
            </c:strRef>
          </c:cat>
          <c:val>
            <c:numRef>
              <c:f>'Q31'!$A$3:$D$3</c:f>
              <c:numCache>
                <c:formatCode>#,##0_ </c:formatCode>
                <c:ptCount val="4"/>
                <c:pt idx="0">
                  <c:v>3166</c:v>
                </c:pt>
                <c:pt idx="1">
                  <c:v>493</c:v>
                </c:pt>
                <c:pt idx="2">
                  <c:v>204</c:v>
                </c:pt>
                <c:pt idx="3">
                  <c:v>16</c:v>
                </c:pt>
              </c:numCache>
            </c:numRef>
          </c:val>
        </c:ser>
        <c:dLbls>
          <c:showLegendKey val="0"/>
          <c:showVal val="0"/>
          <c:showCatName val="0"/>
          <c:showSerName val="0"/>
          <c:showPercent val="0"/>
          <c:showBubbleSize val="0"/>
          <c:showLeaderLines val="1"/>
        </c:dLbls>
        <c:firstSliceAng val="0"/>
      </c:pieChart>
      <c:spPr>
        <a:noFill/>
        <a:ln w="25400">
          <a:noFill/>
        </a:ln>
      </c:spPr>
    </c:plotArea>
    <c:plotVisOnly val="1"/>
    <c:dispBlanksAs val="zero"/>
    <c:showDLblsOverMax val="0"/>
  </c:chart>
  <c:spPr>
    <a:noFill/>
    <a:ln w="9525">
      <a:noFill/>
    </a:ln>
  </c:spPr>
  <c:txPr>
    <a:bodyPr/>
    <a:lstStyle/>
    <a:p>
      <a:pPr>
        <a:defRPr sz="115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38672432622790343"/>
          <c:y val="5.9889797659875121E-2"/>
          <c:w val="0.58653742351478766"/>
          <c:h val="0.71991101709813488"/>
        </c:manualLayout>
      </c:layout>
      <c:barChart>
        <c:barDir val="bar"/>
        <c:grouping val="clustered"/>
        <c:varyColors val="0"/>
        <c:ser>
          <c:idx val="0"/>
          <c:order val="0"/>
          <c:spPr>
            <a:solidFill>
              <a:schemeClr val="accent1">
                <a:lumMod val="60000"/>
                <a:lumOff val="40000"/>
              </a:schemeClr>
            </a:solidFill>
            <a:ln w="3175">
              <a:noFill/>
            </a:ln>
          </c:spPr>
          <c:invertIfNegative val="0"/>
          <c:dLbls>
            <c:dLbl>
              <c:idx val="6"/>
              <c:layout>
                <c:manualLayout>
                  <c:x val="1.8763796746416742E-3"/>
                  <c:y val="0"/>
                </c:manualLayout>
              </c:layout>
              <c:numFmt formatCode="#,##0.0_);[Red]\(#,##0.0\)" sourceLinked="0"/>
              <c:spPr>
                <a:solidFill>
                  <a:schemeClr val="bg1"/>
                </a:solidFill>
              </c:spPr>
              <c:txPr>
                <a:bodyPr/>
                <a:lstStyle/>
                <a:p>
                  <a:pPr>
                    <a:defRPr sz="1600" b="1"/>
                  </a:pPr>
                  <a:endParaRPr lang="ja-JP"/>
                </a:p>
              </c:txPr>
              <c:dLblPos val="outEnd"/>
              <c:showLegendKey val="0"/>
              <c:showVal val="1"/>
              <c:showCatName val="0"/>
              <c:showSerName val="0"/>
              <c:showPercent val="0"/>
              <c:showBubbleSize val="0"/>
            </c:dLbl>
            <c:dLbl>
              <c:idx val="7"/>
              <c:layout>
                <c:manualLayout>
                  <c:x val="-7.5055186985666968E-3"/>
                  <c:y val="0"/>
                </c:manualLayout>
              </c:layout>
              <c:dLblPos val="outEnd"/>
              <c:showLegendKey val="0"/>
              <c:showVal val="1"/>
              <c:showCatName val="0"/>
              <c:showSerName val="0"/>
              <c:showPercent val="0"/>
              <c:showBubbleSize val="0"/>
            </c:dLbl>
            <c:numFmt formatCode="#,##0.0_);[Red]\(#,##0.0\)" sourceLinked="0"/>
            <c:txPr>
              <a:bodyPr/>
              <a:lstStyle/>
              <a:p>
                <a:pPr>
                  <a:defRPr sz="1600" b="1"/>
                </a:pPr>
                <a:endParaRPr lang="ja-JP"/>
              </a:p>
            </c:txPr>
            <c:showLegendKey val="0"/>
            <c:showVal val="1"/>
            <c:showCatName val="0"/>
            <c:showSerName val="0"/>
            <c:showPercent val="0"/>
            <c:showBubbleSize val="0"/>
            <c:showLeaderLines val="0"/>
          </c:dLbls>
          <c:cat>
            <c:strRef>
              <c:f>データシート!$C$265:$C$271</c:f>
              <c:strCache>
                <c:ptCount val="7"/>
                <c:pt idx="0">
                  <c:v>その他</c:v>
                </c:pt>
                <c:pt idx="1">
                  <c:v>定員枠が少ない</c:v>
                </c:pt>
                <c:pt idx="2">
                  <c:v>保育プログラムがニーズに合わない</c:v>
                </c:pt>
                <c:pt idx="3">
                  <c:v>保育時間と勤務時間が合わない</c:v>
                </c:pt>
                <c:pt idx="4">
                  <c:v>施設までの送迎の負担が大きい</c:v>
                </c:pt>
                <c:pt idx="5">
                  <c:v>施設の環境などのニーズに合わない</c:v>
                </c:pt>
                <c:pt idx="6">
                  <c:v>利用制限がある</c:v>
                </c:pt>
              </c:strCache>
            </c:strRef>
          </c:cat>
          <c:val>
            <c:numRef>
              <c:f>データシート!$D$265:$D$271</c:f>
              <c:numCache>
                <c:formatCode>#,##0_ </c:formatCode>
                <c:ptCount val="7"/>
                <c:pt idx="0">
                  <c:v>41.7</c:v>
                </c:pt>
                <c:pt idx="1">
                  <c:v>9.1</c:v>
                </c:pt>
                <c:pt idx="2">
                  <c:v>11.9</c:v>
                </c:pt>
                <c:pt idx="3">
                  <c:v>16</c:v>
                </c:pt>
                <c:pt idx="4">
                  <c:v>18.600000000000001</c:v>
                </c:pt>
                <c:pt idx="5">
                  <c:v>18.8</c:v>
                </c:pt>
                <c:pt idx="6">
                  <c:v>19.600000000000001</c:v>
                </c:pt>
              </c:numCache>
            </c:numRef>
          </c:val>
        </c:ser>
        <c:dLbls>
          <c:showLegendKey val="0"/>
          <c:showVal val="0"/>
          <c:showCatName val="0"/>
          <c:showSerName val="0"/>
          <c:showPercent val="0"/>
          <c:showBubbleSize val="0"/>
        </c:dLbls>
        <c:gapWidth val="72"/>
        <c:axId val="234056320"/>
        <c:axId val="234066688"/>
      </c:barChart>
      <c:catAx>
        <c:axId val="234056320"/>
        <c:scaling>
          <c:orientation val="minMax"/>
        </c:scaling>
        <c:delete val="0"/>
        <c:axPos val="l"/>
        <c:title>
          <c:tx>
            <c:rich>
              <a:bodyPr rot="0" vert="horz"/>
              <a:lstStyle/>
              <a:p>
                <a:pPr>
                  <a:defRPr b="1"/>
                </a:pPr>
                <a:r>
                  <a:rPr lang="ja-JP" altLang="en-US" b="1"/>
                  <a:t>（％）</a:t>
                </a:r>
              </a:p>
            </c:rich>
          </c:tx>
          <c:layout>
            <c:manualLayout>
              <c:xMode val="edge"/>
              <c:yMode val="edge"/>
              <c:x val="0.64143148140772621"/>
              <c:y val="0.85602972241781861"/>
            </c:manualLayout>
          </c:layout>
          <c:overlay val="0"/>
        </c:title>
        <c:numFmt formatCode="General" sourceLinked="1"/>
        <c:majorTickMark val="out"/>
        <c:minorTickMark val="none"/>
        <c:tickLblPos val="nextTo"/>
        <c:txPr>
          <a:bodyPr/>
          <a:lstStyle/>
          <a:p>
            <a:pPr>
              <a:defRPr sz="1400" b="1"/>
            </a:pPr>
            <a:endParaRPr lang="ja-JP"/>
          </a:p>
        </c:txPr>
        <c:crossAx val="234066688"/>
        <c:crosses val="autoZero"/>
        <c:auto val="1"/>
        <c:lblAlgn val="ctr"/>
        <c:lblOffset val="100"/>
        <c:noMultiLvlLbl val="0"/>
      </c:catAx>
      <c:valAx>
        <c:axId val="234066688"/>
        <c:scaling>
          <c:orientation val="minMax"/>
        </c:scaling>
        <c:delete val="0"/>
        <c:axPos val="b"/>
        <c:numFmt formatCode="#,##0.0_);[Red]\(#,##0.0\)" sourceLinked="0"/>
        <c:majorTickMark val="out"/>
        <c:minorTickMark val="none"/>
        <c:tickLblPos val="nextTo"/>
        <c:txPr>
          <a:bodyPr/>
          <a:lstStyle/>
          <a:p>
            <a:pPr>
              <a:defRPr sz="1200" b="1"/>
            </a:pPr>
            <a:endParaRPr lang="ja-JP"/>
          </a:p>
        </c:txPr>
        <c:crossAx val="234056320"/>
        <c:crosses val="autoZero"/>
        <c:crossBetween val="between"/>
      </c:valAx>
      <c:spPr>
        <a:ln w="3175">
          <a:noFill/>
        </a:ln>
      </c:spPr>
    </c:plotArea>
    <c:plotVisOnly val="1"/>
    <c:dispBlanksAs val="gap"/>
    <c:showDLblsOverMax val="0"/>
  </c:chart>
  <c:spPr>
    <a:solidFill>
      <a:schemeClr val="bg1"/>
    </a:solidFill>
    <a:ln>
      <a:no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291646656987042"/>
          <c:y val="0.18655023573769583"/>
          <c:w val="0.48642584572059028"/>
          <c:h val="0.75079678646817016"/>
        </c:manualLayout>
      </c:layout>
      <c:pieChart>
        <c:varyColors val="1"/>
        <c:ser>
          <c:idx val="0"/>
          <c:order val="0"/>
          <c:spPr>
            <a:pattFill prst="dkHorz"/>
            <a:ln w="12700">
              <a:solidFill>
                <a:srgbClr val="000000"/>
              </a:solidFill>
              <a:prstDash val="solid"/>
            </a:ln>
          </c:spPr>
          <c:dPt>
            <c:idx val="0"/>
            <c:bubble3D val="0"/>
            <c:spPr>
              <a:solidFill>
                <a:schemeClr val="accent6">
                  <a:lumMod val="60000"/>
                  <a:lumOff val="40000"/>
                </a:schemeClr>
              </a:solidFill>
              <a:ln w="12700">
                <a:solidFill>
                  <a:srgbClr val="000000"/>
                </a:solidFill>
                <a:prstDash val="solid"/>
              </a:ln>
            </c:spPr>
          </c:dPt>
          <c:dPt>
            <c:idx val="1"/>
            <c:bubble3D val="0"/>
            <c:spPr>
              <a:solidFill>
                <a:schemeClr val="accent4">
                  <a:lumMod val="60000"/>
                  <a:lumOff val="40000"/>
                </a:schemeClr>
              </a:solidFill>
              <a:ln w="12700">
                <a:solidFill>
                  <a:srgbClr val="000000"/>
                </a:solidFill>
                <a:prstDash val="solid"/>
              </a:ln>
            </c:spPr>
          </c:dPt>
          <c:dPt>
            <c:idx val="2"/>
            <c:bubble3D val="0"/>
            <c:spPr>
              <a:solidFill>
                <a:srgbClr val="FFCCFF"/>
              </a:solidFill>
              <a:ln w="12700">
                <a:solidFill>
                  <a:srgbClr val="000000"/>
                </a:solidFill>
                <a:prstDash val="solid"/>
              </a:ln>
            </c:spPr>
          </c:dPt>
          <c:dPt>
            <c:idx val="3"/>
            <c:bubble3D val="0"/>
            <c:spPr>
              <a:solidFill>
                <a:srgbClr val="92D050"/>
              </a:solidFill>
              <a:ln w="12700">
                <a:solidFill>
                  <a:schemeClr val="tx1"/>
                </a:solidFill>
                <a:prstDash val="solid"/>
              </a:ln>
            </c:spPr>
          </c:dPt>
          <c:dPt>
            <c:idx val="4"/>
            <c:bubble3D val="0"/>
            <c:spPr>
              <a:pattFill prst="wdDnDiag"/>
              <a:ln w="12700">
                <a:solidFill>
                  <a:srgbClr val="000000"/>
                </a:solidFill>
                <a:prstDash val="solid"/>
              </a:ln>
            </c:spPr>
          </c:dPt>
          <c:dPt>
            <c:idx val="5"/>
            <c:bubble3D val="0"/>
            <c:spPr>
              <a:solidFill>
                <a:schemeClr val="accent5">
                  <a:lumMod val="40000"/>
                  <a:lumOff val="60000"/>
                </a:schemeClr>
              </a:solidFill>
              <a:ln w="12700">
                <a:solidFill>
                  <a:srgbClr val="000000"/>
                </a:solidFill>
                <a:prstDash val="solid"/>
              </a:ln>
            </c:spPr>
          </c:dPt>
          <c:dLbls>
            <c:dLbl>
              <c:idx val="0"/>
              <c:layout>
                <c:manualLayout>
                  <c:x val="6.2489245382965589E-2"/>
                  <c:y val="-0.124009658649039"/>
                </c:manualLayout>
              </c:layout>
              <c:tx>
                <c:rich>
                  <a:bodyPr/>
                  <a:lstStyle/>
                  <a:p>
                    <a:r>
                      <a:rPr lang="ja-JP" altLang="en-US" smtClean="0"/>
                      <a:t>必要だと強く思う</a:t>
                    </a:r>
                    <a:endParaRPr lang="en-US" altLang="en-US" smtClean="0"/>
                  </a:p>
                  <a:p>
                    <a:r>
                      <a:rPr lang="en-US" altLang="en-US" smtClean="0"/>
                      <a:t>2,575 </a:t>
                    </a:r>
                    <a:r>
                      <a:rPr lang="en-US" altLang="en-US"/>
                      <a:t>
(66.4%)</a:t>
                    </a:r>
                  </a:p>
                </c:rich>
              </c:tx>
              <c:dLblPos val="bestFit"/>
              <c:showLegendKey val="0"/>
              <c:showVal val="1"/>
              <c:showCatName val="0"/>
              <c:showSerName val="0"/>
              <c:showPercent val="1"/>
              <c:showBubbleSize val="0"/>
              <c:separator>
</c:separator>
            </c:dLbl>
            <c:dLbl>
              <c:idx val="1"/>
              <c:layout>
                <c:manualLayout>
                  <c:x val="-2.1424884131302488E-2"/>
                  <c:y val="0.11298657788023553"/>
                </c:manualLayout>
              </c:layout>
              <c:tx>
                <c:rich>
                  <a:bodyPr/>
                  <a:lstStyle/>
                  <a:p>
                    <a:pPr>
                      <a:defRPr sz="1400" b="0" i="0" u="none" strike="noStrike" baseline="0">
                        <a:solidFill>
                          <a:srgbClr val="000000"/>
                        </a:solidFill>
                        <a:latin typeface="ＭＳ Ｐゴシック"/>
                        <a:ea typeface="ＭＳ Ｐゴシック"/>
                        <a:cs typeface="ＭＳ Ｐゴシック"/>
                      </a:defRPr>
                    </a:pPr>
                    <a:r>
                      <a:rPr lang="ja-JP" altLang="en-US" dirty="0" smtClean="0"/>
                      <a:t>必要だと思う</a:t>
                    </a:r>
                    <a:endParaRPr lang="en-US" altLang="en-US" dirty="0" smtClean="0"/>
                  </a:p>
                  <a:p>
                    <a:pPr>
                      <a:defRPr sz="1400" b="0" i="0" u="none" strike="noStrike" baseline="0">
                        <a:solidFill>
                          <a:srgbClr val="000000"/>
                        </a:solidFill>
                        <a:latin typeface="ＭＳ Ｐゴシック"/>
                        <a:ea typeface="ＭＳ Ｐゴシック"/>
                        <a:cs typeface="ＭＳ Ｐゴシック"/>
                      </a:defRPr>
                    </a:pPr>
                    <a:r>
                      <a:rPr lang="en-US" altLang="en-US" dirty="0" smtClean="0"/>
                      <a:t>881 </a:t>
                    </a:r>
                    <a:r>
                      <a:rPr lang="en-US" altLang="en-US" dirty="0"/>
                      <a:t>
(22.7%)</a:t>
                    </a:r>
                  </a:p>
                </c:rich>
              </c:tx>
              <c:numFmt formatCode="\(0.0%\)" sourceLinked="0"/>
              <c:spPr>
                <a:solidFill>
                  <a:schemeClr val="bg1"/>
                </a:solidFill>
                <a:ln w="25400">
                  <a:noFill/>
                </a:ln>
              </c:spPr>
              <c:dLblPos val="bestFit"/>
              <c:showLegendKey val="0"/>
              <c:showVal val="1"/>
              <c:showCatName val="0"/>
              <c:showSerName val="0"/>
              <c:showPercent val="1"/>
              <c:showBubbleSize val="0"/>
            </c:dLbl>
            <c:dLbl>
              <c:idx val="2"/>
              <c:layout>
                <c:manualLayout>
                  <c:x val="-0.13149916268628684"/>
                  <c:y val="0.17288769129818909"/>
                </c:manualLayout>
              </c:layout>
              <c:tx>
                <c:rich>
                  <a:bodyPr/>
                  <a:lstStyle/>
                  <a:p>
                    <a:r>
                      <a:rPr lang="ja-JP" altLang="en-US" sz="1300" dirty="0" smtClean="0"/>
                      <a:t>どちらともいえない</a:t>
                    </a:r>
                    <a:endParaRPr lang="en-US" altLang="en-US" sz="1300" dirty="0" smtClean="0"/>
                  </a:p>
                  <a:p>
                    <a:r>
                      <a:rPr lang="en-US" altLang="en-US" dirty="0" smtClean="0"/>
                      <a:t>157 </a:t>
                    </a:r>
                    <a:r>
                      <a:rPr lang="en-US" altLang="en-US" dirty="0"/>
                      <a:t>
(4.0%)</a:t>
                    </a:r>
                  </a:p>
                </c:rich>
              </c:tx>
              <c:dLblPos val="bestFit"/>
              <c:showLegendKey val="0"/>
              <c:showVal val="1"/>
              <c:showCatName val="0"/>
              <c:showSerName val="0"/>
              <c:showPercent val="1"/>
              <c:showBubbleSize val="0"/>
              <c:separator>
</c:separator>
            </c:dLbl>
            <c:dLbl>
              <c:idx val="3"/>
              <c:layout>
                <c:manualLayout>
                  <c:x val="-0.12043835537865812"/>
                  <c:y val="1.3396948950116655E-3"/>
                </c:manualLayout>
              </c:layout>
              <c:tx>
                <c:rich>
                  <a:bodyPr/>
                  <a:lstStyle/>
                  <a:p>
                    <a:r>
                      <a:rPr lang="ja-JP" altLang="en-US" dirty="0" smtClean="0"/>
                      <a:t>必要ではない</a:t>
                    </a:r>
                    <a:endParaRPr lang="en-US" altLang="en-US" dirty="0" smtClean="0"/>
                  </a:p>
                  <a:p>
                    <a:r>
                      <a:rPr lang="en-US" altLang="en-US" dirty="0" smtClean="0"/>
                      <a:t>23 </a:t>
                    </a:r>
                    <a:r>
                      <a:rPr lang="en-US" altLang="en-US" dirty="0"/>
                      <a:t>
(0.6%)</a:t>
                    </a:r>
                  </a:p>
                </c:rich>
              </c:tx>
              <c:dLblPos val="bestFit"/>
              <c:showLegendKey val="0"/>
              <c:showVal val="1"/>
              <c:showCatName val="0"/>
              <c:showSerName val="0"/>
              <c:showPercent val="1"/>
              <c:showBubbleSize val="0"/>
              <c:separator>
</c:separator>
            </c:dLbl>
            <c:dLbl>
              <c:idx val="4"/>
              <c:layout>
                <c:manualLayout>
                  <c:x val="9.70867780910597E-2"/>
                  <c:y val="-4.1218510443284083E-2"/>
                </c:manualLayout>
              </c:layout>
              <c:tx>
                <c:rich>
                  <a:bodyPr/>
                  <a:lstStyle/>
                  <a:p>
                    <a:r>
                      <a:rPr lang="ja-JP" altLang="en-US" dirty="0" smtClean="0"/>
                      <a:t>全く必要ない</a:t>
                    </a:r>
                    <a:endParaRPr lang="en-US" altLang="en-US" dirty="0" smtClean="0"/>
                  </a:p>
                  <a:p>
                    <a:r>
                      <a:rPr lang="en-US" altLang="en-US" dirty="0" smtClean="0"/>
                      <a:t>12 </a:t>
                    </a:r>
                    <a:r>
                      <a:rPr lang="en-US" altLang="en-US" dirty="0"/>
                      <a:t>
(0.3%)</a:t>
                    </a:r>
                  </a:p>
                </c:rich>
              </c:tx>
              <c:dLblPos val="bestFit"/>
              <c:showLegendKey val="0"/>
              <c:showVal val="1"/>
              <c:showCatName val="0"/>
              <c:showSerName val="0"/>
              <c:showPercent val="1"/>
              <c:showBubbleSize val="0"/>
              <c:separator>
</c:separator>
            </c:dLbl>
            <c:dLbl>
              <c:idx val="5"/>
              <c:layout>
                <c:manualLayout>
                  <c:x val="0.25840434660851397"/>
                  <c:y val="-1.9580072700255528E-2"/>
                </c:manualLayout>
              </c:layout>
              <c:tx>
                <c:rich>
                  <a:bodyPr/>
                  <a:lstStyle/>
                  <a:p>
                    <a:r>
                      <a:rPr lang="ja-JP" altLang="en-US" dirty="0" smtClean="0"/>
                      <a:t>特定なし</a:t>
                    </a:r>
                    <a:endParaRPr lang="en-US" altLang="en-US" dirty="0" smtClean="0"/>
                  </a:p>
                  <a:p>
                    <a:r>
                      <a:rPr lang="en-US" altLang="en-US" dirty="0" smtClean="0"/>
                      <a:t>231 </a:t>
                    </a:r>
                    <a:r>
                      <a:rPr lang="en-US" altLang="en-US" dirty="0"/>
                      <a:t>
(6.0%)</a:t>
                    </a:r>
                  </a:p>
                </c:rich>
              </c:tx>
              <c:dLblPos val="bestFit"/>
              <c:showLegendKey val="0"/>
              <c:showVal val="1"/>
              <c:showCatName val="0"/>
              <c:showSerName val="0"/>
              <c:showPercent val="1"/>
              <c:showBubbleSize val="0"/>
              <c:separator>
</c:separator>
            </c:dLbl>
            <c:numFmt formatCode="\(0.0%\)" sourceLinked="0"/>
            <c:spPr>
              <a:solidFill>
                <a:srgbClr val="FFFFFF"/>
              </a:solidFill>
              <a:ln w="25400">
                <a:noFill/>
              </a:ln>
            </c:spPr>
            <c:txPr>
              <a:bodyPr/>
              <a:lstStyle/>
              <a:p>
                <a:pPr>
                  <a:defRPr sz="1400" b="0" i="0" u="none" strike="noStrike" baseline="0">
                    <a:solidFill>
                      <a:srgbClr val="000000"/>
                    </a:solidFill>
                    <a:latin typeface="ＭＳ Ｐゴシック"/>
                    <a:ea typeface="ＭＳ Ｐゴシック"/>
                    <a:cs typeface="ＭＳ Ｐゴシック"/>
                  </a:defRPr>
                </a:pPr>
                <a:endParaRPr lang="ja-JP"/>
              </a:p>
            </c:txPr>
            <c:dLblPos val="outEnd"/>
            <c:showLegendKey val="0"/>
            <c:showVal val="1"/>
            <c:showCatName val="0"/>
            <c:showSerName val="0"/>
            <c:showPercent val="1"/>
            <c:showBubbleSize val="0"/>
            <c:separator>
</c:separator>
            <c:showLeaderLines val="1"/>
          </c:dLbls>
          <c:cat>
            <c:strRef>
              <c:f>'7【GT】'!$A$2:$F$2</c:f>
              <c:strCache>
                <c:ptCount val="6"/>
                <c:pt idx="0">
                  <c:v>必要だと
強く思う</c:v>
                </c:pt>
                <c:pt idx="1">
                  <c:v>必要だと
思う</c:v>
                </c:pt>
                <c:pt idx="2">
                  <c:v>どちらとも
いえない</c:v>
                </c:pt>
                <c:pt idx="3">
                  <c:v>必要では
ない </c:v>
                </c:pt>
                <c:pt idx="4">
                  <c:v>全く必要
ではない</c:v>
                </c:pt>
                <c:pt idx="5">
                  <c:v>特定なし</c:v>
                </c:pt>
              </c:strCache>
            </c:strRef>
          </c:cat>
          <c:val>
            <c:numRef>
              <c:f>'7【GT】'!$A$3:$F$3</c:f>
              <c:numCache>
                <c:formatCode>#,##0_ </c:formatCode>
                <c:ptCount val="6"/>
                <c:pt idx="0">
                  <c:v>2575</c:v>
                </c:pt>
                <c:pt idx="1">
                  <c:v>881</c:v>
                </c:pt>
                <c:pt idx="2">
                  <c:v>157</c:v>
                </c:pt>
                <c:pt idx="3">
                  <c:v>23</c:v>
                </c:pt>
                <c:pt idx="4">
                  <c:v>12</c:v>
                </c:pt>
                <c:pt idx="5">
                  <c:v>231</c:v>
                </c:pt>
              </c:numCache>
            </c:numRef>
          </c:val>
        </c:ser>
        <c:dLbls>
          <c:showLegendKey val="0"/>
          <c:showVal val="0"/>
          <c:showCatName val="0"/>
          <c:showSerName val="0"/>
          <c:showPercent val="0"/>
          <c:showBubbleSize val="0"/>
          <c:showLeaderLines val="1"/>
        </c:dLbls>
        <c:firstSliceAng val="0"/>
      </c:pieChart>
      <c:spPr>
        <a:noFill/>
        <a:ln w="25400">
          <a:noFill/>
        </a:ln>
      </c:spPr>
    </c:plotArea>
    <c:plotVisOnly val="1"/>
    <c:dispBlanksAs val="zero"/>
    <c:showDLblsOverMax val="0"/>
  </c:chart>
  <c:spPr>
    <a:noFill/>
    <a:ln w="9525">
      <a:noFill/>
    </a:ln>
  </c:spPr>
  <c:txPr>
    <a:bodyPr/>
    <a:lstStyle/>
    <a:p>
      <a:pPr>
        <a:defRPr sz="115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0719870994726078"/>
          <c:y val="0.23148917585699119"/>
          <c:w val="0.45453813955312156"/>
          <c:h val="0.76658408788176802"/>
        </c:manualLayout>
      </c:layout>
      <c:pieChart>
        <c:varyColors val="1"/>
        <c:ser>
          <c:idx val="0"/>
          <c:order val="0"/>
          <c:spPr>
            <a:pattFill prst="dkHorz"/>
            <a:ln w="12700">
              <a:solidFill>
                <a:srgbClr val="000000"/>
              </a:solidFill>
              <a:prstDash val="solid"/>
            </a:ln>
          </c:spPr>
          <c:dPt>
            <c:idx val="0"/>
            <c:bubble3D val="0"/>
            <c:spPr>
              <a:solidFill>
                <a:schemeClr val="accent6">
                  <a:lumMod val="60000"/>
                  <a:lumOff val="40000"/>
                </a:schemeClr>
              </a:solidFill>
              <a:ln w="12700">
                <a:solidFill>
                  <a:srgbClr val="000000"/>
                </a:solidFill>
                <a:prstDash val="solid"/>
              </a:ln>
            </c:spPr>
          </c:dPt>
          <c:dPt>
            <c:idx val="1"/>
            <c:bubble3D val="0"/>
            <c:spPr>
              <a:solidFill>
                <a:schemeClr val="accent4">
                  <a:lumMod val="40000"/>
                  <a:lumOff val="60000"/>
                </a:schemeClr>
              </a:solidFill>
              <a:ln w="12700">
                <a:solidFill>
                  <a:srgbClr val="000000"/>
                </a:solidFill>
                <a:prstDash val="solid"/>
              </a:ln>
            </c:spPr>
          </c:dPt>
          <c:dPt>
            <c:idx val="2"/>
            <c:bubble3D val="0"/>
            <c:spPr>
              <a:solidFill>
                <a:srgbClr val="FFCCFF"/>
              </a:solidFill>
              <a:ln w="12700">
                <a:solidFill>
                  <a:srgbClr val="000000"/>
                </a:solidFill>
                <a:prstDash val="solid"/>
              </a:ln>
            </c:spPr>
          </c:dPt>
          <c:dPt>
            <c:idx val="3"/>
            <c:bubble3D val="0"/>
            <c:spPr>
              <a:solidFill>
                <a:schemeClr val="tx1"/>
              </a:solidFill>
              <a:ln w="12700">
                <a:solidFill>
                  <a:schemeClr val="tx1"/>
                </a:solidFill>
                <a:prstDash val="solid"/>
              </a:ln>
            </c:spPr>
          </c:dPt>
          <c:dPt>
            <c:idx val="4"/>
            <c:bubble3D val="0"/>
            <c:spPr>
              <a:solidFill>
                <a:srgbClr val="92D050"/>
              </a:solidFill>
              <a:ln w="12700">
                <a:solidFill>
                  <a:srgbClr val="000000"/>
                </a:solidFill>
                <a:prstDash val="solid"/>
              </a:ln>
            </c:spPr>
          </c:dPt>
          <c:dPt>
            <c:idx val="5"/>
            <c:bubble3D val="0"/>
            <c:spPr>
              <a:solidFill>
                <a:schemeClr val="accent5">
                  <a:lumMod val="40000"/>
                  <a:lumOff val="60000"/>
                </a:schemeClr>
              </a:solidFill>
              <a:ln w="12700">
                <a:solidFill>
                  <a:srgbClr val="000000"/>
                </a:solidFill>
                <a:prstDash val="solid"/>
              </a:ln>
            </c:spPr>
          </c:dPt>
          <c:dLbls>
            <c:dLbl>
              <c:idx val="0"/>
              <c:layout>
                <c:manualLayout>
                  <c:x val="2.0514034418937406E-2"/>
                  <c:y val="-6.8901019693756019E-2"/>
                </c:manualLayout>
              </c:layout>
              <c:tx>
                <c:rich>
                  <a:bodyPr/>
                  <a:lstStyle/>
                  <a:p>
                    <a:r>
                      <a:rPr lang="ja-JP" altLang="en-US" smtClean="0"/>
                      <a:t>必要だと強く思う</a:t>
                    </a:r>
                    <a:endParaRPr lang="en-US" altLang="en-US" smtClean="0"/>
                  </a:p>
                  <a:p>
                    <a:r>
                      <a:rPr lang="en-US" altLang="en-US" smtClean="0"/>
                      <a:t>2,371 </a:t>
                    </a:r>
                    <a:r>
                      <a:rPr lang="en-US" altLang="en-US"/>
                      <a:t>
(61.1%)</a:t>
                    </a:r>
                  </a:p>
                </c:rich>
              </c:tx>
              <c:dLblPos val="bestFit"/>
              <c:showLegendKey val="0"/>
              <c:showVal val="1"/>
              <c:showCatName val="0"/>
              <c:showSerName val="0"/>
              <c:showPercent val="1"/>
              <c:showBubbleSize val="0"/>
              <c:separator>
</c:separator>
            </c:dLbl>
            <c:dLbl>
              <c:idx val="1"/>
              <c:layout>
                <c:manualLayout>
                  <c:x val="-3.3568419958261209E-2"/>
                  <c:y val="0.12139703469852252"/>
                </c:manualLayout>
              </c:layout>
              <c:tx>
                <c:rich>
                  <a:bodyPr/>
                  <a:lstStyle/>
                  <a:p>
                    <a:pPr>
                      <a:defRPr sz="1400" b="0" i="0" u="none" strike="noStrike" baseline="0">
                        <a:solidFill>
                          <a:srgbClr val="000000"/>
                        </a:solidFill>
                        <a:latin typeface="ＭＳ Ｐゴシック"/>
                        <a:ea typeface="ＭＳ Ｐゴシック"/>
                        <a:cs typeface="ＭＳ Ｐゴシック"/>
                      </a:defRPr>
                    </a:pPr>
                    <a:r>
                      <a:rPr lang="ja-JP" altLang="en-US" dirty="0" smtClean="0"/>
                      <a:t>必要だと思う</a:t>
                    </a:r>
                    <a:endParaRPr lang="en-US" altLang="en-US" dirty="0" smtClean="0"/>
                  </a:p>
                  <a:p>
                    <a:pPr>
                      <a:defRPr sz="1400" b="0" i="0" u="none" strike="noStrike" baseline="0">
                        <a:solidFill>
                          <a:srgbClr val="000000"/>
                        </a:solidFill>
                        <a:latin typeface="ＭＳ Ｐゴシック"/>
                        <a:ea typeface="ＭＳ Ｐゴシック"/>
                        <a:cs typeface="ＭＳ Ｐゴシック"/>
                      </a:defRPr>
                    </a:pPr>
                    <a:r>
                      <a:rPr lang="en-US" altLang="en-US" dirty="0" smtClean="0"/>
                      <a:t>1,019 </a:t>
                    </a:r>
                    <a:r>
                      <a:rPr lang="en-US" altLang="en-US" dirty="0"/>
                      <a:t>
(26.3%)</a:t>
                    </a:r>
                  </a:p>
                </c:rich>
              </c:tx>
              <c:numFmt formatCode="\(0.0%\)" sourceLinked="0"/>
              <c:spPr>
                <a:solidFill>
                  <a:schemeClr val="bg1"/>
                </a:solidFill>
                <a:ln w="25400">
                  <a:noFill/>
                </a:ln>
              </c:spPr>
              <c:dLblPos val="bestFit"/>
              <c:showLegendKey val="0"/>
              <c:showVal val="1"/>
              <c:showCatName val="0"/>
              <c:showSerName val="0"/>
              <c:showPercent val="1"/>
              <c:showBubbleSize val="0"/>
            </c:dLbl>
            <c:dLbl>
              <c:idx val="2"/>
              <c:layout>
                <c:manualLayout>
                  <c:x val="-0.13363030469381398"/>
                  <c:y val="0.20460464937923548"/>
                </c:manualLayout>
              </c:layout>
              <c:tx>
                <c:rich>
                  <a:bodyPr/>
                  <a:lstStyle/>
                  <a:p>
                    <a:r>
                      <a:rPr lang="ja-JP" altLang="en-US" sz="1300" dirty="0" smtClean="0"/>
                      <a:t>どちらともいえない</a:t>
                    </a:r>
                    <a:endParaRPr lang="en-US" altLang="en-US" sz="1300" dirty="0" smtClean="0"/>
                  </a:p>
                  <a:p>
                    <a:r>
                      <a:rPr lang="en-US" altLang="en-US" dirty="0" smtClean="0"/>
                      <a:t>203 </a:t>
                    </a:r>
                    <a:r>
                      <a:rPr lang="en-US" altLang="en-US" dirty="0"/>
                      <a:t>
(5.2%)</a:t>
                    </a:r>
                  </a:p>
                </c:rich>
              </c:tx>
              <c:dLblPos val="bestFit"/>
              <c:showLegendKey val="0"/>
              <c:showVal val="1"/>
              <c:showCatName val="0"/>
              <c:showSerName val="0"/>
              <c:showPercent val="1"/>
              <c:showBubbleSize val="0"/>
              <c:separator>
</c:separator>
            </c:dLbl>
            <c:dLbl>
              <c:idx val="3"/>
              <c:layout>
                <c:manualLayout>
                  <c:x val="-0.11448196932366989"/>
                  <c:y val="-5.4398210070968463E-2"/>
                </c:manualLayout>
              </c:layout>
              <c:tx>
                <c:rich>
                  <a:bodyPr/>
                  <a:lstStyle/>
                  <a:p>
                    <a:r>
                      <a:rPr lang="ja-JP" altLang="en-US" dirty="0" smtClean="0"/>
                      <a:t>必要ではない</a:t>
                    </a:r>
                    <a:endParaRPr lang="en-US" altLang="en-US" dirty="0" smtClean="0"/>
                  </a:p>
                  <a:p>
                    <a:r>
                      <a:rPr lang="en-US" altLang="en-US" dirty="0" smtClean="0"/>
                      <a:t>31 </a:t>
                    </a:r>
                    <a:r>
                      <a:rPr lang="en-US" altLang="en-US" dirty="0"/>
                      <a:t>
(0.8%)</a:t>
                    </a:r>
                  </a:p>
                </c:rich>
              </c:tx>
              <c:dLblPos val="bestFit"/>
              <c:showLegendKey val="0"/>
              <c:showVal val="1"/>
              <c:showCatName val="0"/>
              <c:showSerName val="0"/>
              <c:showPercent val="1"/>
              <c:showBubbleSize val="0"/>
              <c:separator>
</c:separator>
            </c:dLbl>
            <c:dLbl>
              <c:idx val="4"/>
              <c:layout>
                <c:manualLayout>
                  <c:x val="0.14358794011994302"/>
                  <c:y val="-7.7277255993238161E-2"/>
                </c:manualLayout>
              </c:layout>
              <c:tx>
                <c:rich>
                  <a:bodyPr/>
                  <a:lstStyle/>
                  <a:p>
                    <a:r>
                      <a:rPr lang="ja-JP" altLang="en-US" dirty="0" smtClean="0"/>
                      <a:t>全く必要ではない</a:t>
                    </a:r>
                    <a:endParaRPr lang="en-US" altLang="en-US" dirty="0" smtClean="0"/>
                  </a:p>
                  <a:p>
                    <a:r>
                      <a:rPr lang="en-US" altLang="en-US" dirty="0" smtClean="0"/>
                      <a:t>19 </a:t>
                    </a:r>
                    <a:r>
                      <a:rPr lang="en-US" altLang="en-US" dirty="0"/>
                      <a:t>
(0.5%)</a:t>
                    </a:r>
                  </a:p>
                </c:rich>
              </c:tx>
              <c:dLblPos val="bestFit"/>
              <c:showLegendKey val="0"/>
              <c:showVal val="1"/>
              <c:showCatName val="0"/>
              <c:showSerName val="0"/>
              <c:showPercent val="1"/>
              <c:showBubbleSize val="0"/>
              <c:separator>
</c:separator>
            </c:dLbl>
            <c:dLbl>
              <c:idx val="5"/>
              <c:layout>
                <c:manualLayout>
                  <c:x val="0.26342883641812331"/>
                  <c:y val="1.6405004688989529E-2"/>
                </c:manualLayout>
              </c:layout>
              <c:tx>
                <c:rich>
                  <a:bodyPr/>
                  <a:lstStyle/>
                  <a:p>
                    <a:r>
                      <a:rPr lang="ja-JP" altLang="en-US" dirty="0" smtClean="0"/>
                      <a:t>特定なし</a:t>
                    </a:r>
                    <a:endParaRPr lang="en-US" altLang="en-US" dirty="0" smtClean="0"/>
                  </a:p>
                  <a:p>
                    <a:r>
                      <a:rPr lang="en-US" altLang="en-US" dirty="0" smtClean="0"/>
                      <a:t>236 </a:t>
                    </a:r>
                    <a:r>
                      <a:rPr lang="en-US" altLang="en-US" dirty="0"/>
                      <a:t>
(6.1%)</a:t>
                    </a:r>
                  </a:p>
                </c:rich>
              </c:tx>
              <c:dLblPos val="bestFit"/>
              <c:showLegendKey val="0"/>
              <c:showVal val="1"/>
              <c:showCatName val="0"/>
              <c:showSerName val="0"/>
              <c:showPercent val="1"/>
              <c:showBubbleSize val="0"/>
              <c:separator>
</c:separator>
            </c:dLbl>
            <c:numFmt formatCode="\(0.0%\)" sourceLinked="0"/>
            <c:spPr>
              <a:solidFill>
                <a:srgbClr val="FFFFFF"/>
              </a:solidFill>
              <a:ln w="25400">
                <a:noFill/>
              </a:ln>
            </c:spPr>
            <c:txPr>
              <a:bodyPr/>
              <a:lstStyle/>
              <a:p>
                <a:pPr>
                  <a:defRPr sz="1400" b="0" i="0" u="none" strike="noStrike" baseline="0">
                    <a:solidFill>
                      <a:srgbClr val="000000"/>
                    </a:solidFill>
                    <a:latin typeface="ＭＳ Ｐゴシック"/>
                    <a:ea typeface="ＭＳ Ｐゴシック"/>
                    <a:cs typeface="ＭＳ Ｐゴシック"/>
                  </a:defRPr>
                </a:pPr>
                <a:endParaRPr lang="ja-JP"/>
              </a:p>
            </c:txPr>
            <c:dLblPos val="outEnd"/>
            <c:showLegendKey val="0"/>
            <c:showVal val="1"/>
            <c:showCatName val="0"/>
            <c:showSerName val="0"/>
            <c:showPercent val="1"/>
            <c:showBubbleSize val="0"/>
            <c:separator>
</c:separator>
            <c:showLeaderLines val="1"/>
          </c:dLbls>
          <c:cat>
            <c:strRef>
              <c:f>'8【GT】'!$A$2:$F$2</c:f>
              <c:strCache>
                <c:ptCount val="6"/>
                <c:pt idx="0">
                  <c:v>必要だと
強く思う</c:v>
                </c:pt>
                <c:pt idx="1">
                  <c:v>必要だと
思う</c:v>
                </c:pt>
                <c:pt idx="2">
                  <c:v>どちらとも
いえない</c:v>
                </c:pt>
                <c:pt idx="3">
                  <c:v>必要では
ない </c:v>
                </c:pt>
                <c:pt idx="4">
                  <c:v>全く必要
ではない</c:v>
                </c:pt>
                <c:pt idx="5">
                  <c:v>特定なし</c:v>
                </c:pt>
              </c:strCache>
            </c:strRef>
          </c:cat>
          <c:val>
            <c:numRef>
              <c:f>'8【GT】'!$A$3:$F$3</c:f>
              <c:numCache>
                <c:formatCode>#,##0_ </c:formatCode>
                <c:ptCount val="6"/>
                <c:pt idx="0">
                  <c:v>2371</c:v>
                </c:pt>
                <c:pt idx="1">
                  <c:v>1019</c:v>
                </c:pt>
                <c:pt idx="2">
                  <c:v>203</c:v>
                </c:pt>
                <c:pt idx="3">
                  <c:v>31</c:v>
                </c:pt>
                <c:pt idx="4">
                  <c:v>19</c:v>
                </c:pt>
                <c:pt idx="5">
                  <c:v>236</c:v>
                </c:pt>
              </c:numCache>
            </c:numRef>
          </c:val>
        </c:ser>
        <c:dLbls>
          <c:showLegendKey val="0"/>
          <c:showVal val="0"/>
          <c:showCatName val="0"/>
          <c:showSerName val="0"/>
          <c:showPercent val="0"/>
          <c:showBubbleSize val="0"/>
          <c:showLeaderLines val="1"/>
        </c:dLbls>
        <c:firstSliceAng val="0"/>
      </c:pieChart>
      <c:spPr>
        <a:noFill/>
        <a:ln w="25400">
          <a:noFill/>
        </a:ln>
      </c:spPr>
    </c:plotArea>
    <c:plotVisOnly val="1"/>
    <c:dispBlanksAs val="zero"/>
    <c:showDLblsOverMax val="0"/>
  </c:chart>
  <c:spPr>
    <a:noFill/>
    <a:ln w="9525">
      <a:noFill/>
    </a:ln>
  </c:spPr>
  <c:txPr>
    <a:bodyPr/>
    <a:lstStyle/>
    <a:p>
      <a:pPr>
        <a:defRPr sz="115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8303019244531308"/>
          <c:y val="0.19211904351874887"/>
          <c:w val="0.48523597223795745"/>
          <c:h val="0.74983191131515625"/>
        </c:manualLayout>
      </c:layout>
      <c:pieChart>
        <c:varyColors val="1"/>
        <c:ser>
          <c:idx val="0"/>
          <c:order val="0"/>
          <c:spPr>
            <a:pattFill prst="dkHorz"/>
            <a:ln w="12700">
              <a:solidFill>
                <a:srgbClr val="000000"/>
              </a:solidFill>
              <a:prstDash val="solid"/>
            </a:ln>
          </c:spPr>
          <c:dPt>
            <c:idx val="0"/>
            <c:bubble3D val="0"/>
            <c:spPr>
              <a:solidFill>
                <a:schemeClr val="accent6">
                  <a:lumMod val="60000"/>
                  <a:lumOff val="40000"/>
                </a:schemeClr>
              </a:solidFill>
              <a:ln w="12700">
                <a:solidFill>
                  <a:srgbClr val="000000"/>
                </a:solidFill>
                <a:prstDash val="solid"/>
              </a:ln>
            </c:spPr>
          </c:dPt>
          <c:dPt>
            <c:idx val="1"/>
            <c:bubble3D val="0"/>
            <c:spPr>
              <a:solidFill>
                <a:schemeClr val="accent4">
                  <a:lumMod val="40000"/>
                  <a:lumOff val="60000"/>
                </a:schemeClr>
              </a:solidFill>
              <a:ln w="12700">
                <a:solidFill>
                  <a:srgbClr val="000000"/>
                </a:solidFill>
                <a:prstDash val="solid"/>
              </a:ln>
            </c:spPr>
          </c:dPt>
          <c:dPt>
            <c:idx val="2"/>
            <c:bubble3D val="0"/>
            <c:spPr>
              <a:solidFill>
                <a:srgbClr val="92D050"/>
              </a:solidFill>
              <a:ln w="12700">
                <a:solidFill>
                  <a:srgbClr val="000000"/>
                </a:solidFill>
                <a:prstDash val="solid"/>
              </a:ln>
            </c:spPr>
          </c:dPt>
          <c:dPt>
            <c:idx val="3"/>
            <c:bubble3D val="0"/>
            <c:spPr>
              <a:solidFill>
                <a:schemeClr val="tx1"/>
              </a:solidFill>
              <a:ln w="12700">
                <a:solidFill>
                  <a:schemeClr val="tx1"/>
                </a:solidFill>
                <a:prstDash val="solid"/>
              </a:ln>
            </c:spPr>
          </c:dPt>
          <c:dPt>
            <c:idx val="4"/>
            <c:bubble3D val="0"/>
            <c:spPr>
              <a:pattFill prst="wdDnDiag"/>
              <a:ln w="12700">
                <a:solidFill>
                  <a:srgbClr val="000000"/>
                </a:solidFill>
                <a:prstDash val="solid"/>
              </a:ln>
            </c:spPr>
          </c:dPt>
          <c:dPt>
            <c:idx val="5"/>
            <c:bubble3D val="0"/>
            <c:spPr>
              <a:solidFill>
                <a:schemeClr val="accent5">
                  <a:lumMod val="40000"/>
                  <a:lumOff val="60000"/>
                </a:schemeClr>
              </a:solidFill>
              <a:ln w="12700">
                <a:solidFill>
                  <a:schemeClr val="tx1"/>
                </a:solidFill>
                <a:prstDash val="solid"/>
              </a:ln>
            </c:spPr>
          </c:dPt>
          <c:dLbls>
            <c:dLbl>
              <c:idx val="0"/>
              <c:tx>
                <c:rich>
                  <a:bodyPr/>
                  <a:lstStyle/>
                  <a:p>
                    <a:r>
                      <a:rPr lang="ja-JP" altLang="en-US" smtClean="0"/>
                      <a:t>必要だと強く思う</a:t>
                    </a:r>
                    <a:endParaRPr lang="en-US" altLang="en-US" smtClean="0"/>
                  </a:p>
                  <a:p>
                    <a:r>
                      <a:rPr lang="en-US" altLang="en-US" smtClean="0"/>
                      <a:t>2,363 </a:t>
                    </a:r>
                    <a:r>
                      <a:rPr lang="en-US" altLang="en-US"/>
                      <a:t>
(60.9%)</a:t>
                    </a:r>
                  </a:p>
                </c:rich>
              </c:tx>
              <c:dLblPos val="outEnd"/>
              <c:showLegendKey val="0"/>
              <c:showVal val="1"/>
              <c:showCatName val="0"/>
              <c:showSerName val="0"/>
              <c:showPercent val="1"/>
              <c:showBubbleSize val="0"/>
              <c:separator>
</c:separator>
            </c:dLbl>
            <c:dLbl>
              <c:idx val="1"/>
              <c:layout>
                <c:manualLayout>
                  <c:x val="-3.4343885194355377E-2"/>
                  <c:y val="6.703752847940278E-2"/>
                </c:manualLayout>
              </c:layout>
              <c:tx>
                <c:rich>
                  <a:bodyPr/>
                  <a:lstStyle/>
                  <a:p>
                    <a:pPr>
                      <a:defRPr sz="1400" b="0" i="0" u="none" strike="noStrike" baseline="0">
                        <a:solidFill>
                          <a:srgbClr val="000000"/>
                        </a:solidFill>
                        <a:latin typeface="ＭＳ Ｐゴシック"/>
                        <a:ea typeface="ＭＳ Ｐゴシック"/>
                        <a:cs typeface="ＭＳ Ｐゴシック"/>
                      </a:defRPr>
                    </a:pPr>
                    <a:r>
                      <a:rPr lang="ja-JP" altLang="en-US" dirty="0" smtClean="0"/>
                      <a:t>必要だと思う</a:t>
                    </a:r>
                    <a:endParaRPr lang="en-US" altLang="en-US" dirty="0" smtClean="0"/>
                  </a:p>
                  <a:p>
                    <a:pPr>
                      <a:defRPr sz="1400" b="0" i="0" u="none" strike="noStrike" baseline="0">
                        <a:solidFill>
                          <a:srgbClr val="000000"/>
                        </a:solidFill>
                        <a:latin typeface="ＭＳ Ｐゴシック"/>
                        <a:ea typeface="ＭＳ Ｐゴシック"/>
                        <a:cs typeface="ＭＳ Ｐゴシック"/>
                      </a:defRPr>
                    </a:pPr>
                    <a:r>
                      <a:rPr lang="en-US" altLang="en-US" dirty="0" smtClean="0"/>
                      <a:t>1,095 </a:t>
                    </a:r>
                    <a:r>
                      <a:rPr lang="en-US" altLang="en-US" dirty="0"/>
                      <a:t>
(28.2%)</a:t>
                    </a:r>
                  </a:p>
                </c:rich>
              </c:tx>
              <c:numFmt formatCode="\(0.0%\)" sourceLinked="0"/>
              <c:spPr>
                <a:solidFill>
                  <a:schemeClr val="bg1"/>
                </a:solidFill>
                <a:ln w="25400">
                  <a:noFill/>
                </a:ln>
              </c:spPr>
              <c:dLblPos val="bestFit"/>
              <c:showLegendKey val="0"/>
              <c:showVal val="1"/>
              <c:showCatName val="0"/>
              <c:showSerName val="0"/>
              <c:showPercent val="1"/>
              <c:showBubbleSize val="0"/>
            </c:dLbl>
            <c:dLbl>
              <c:idx val="2"/>
              <c:layout>
                <c:manualLayout>
                  <c:x val="-0.11294953768832205"/>
                  <c:y val="0.19447085550047541"/>
                </c:manualLayout>
              </c:layout>
              <c:tx>
                <c:rich>
                  <a:bodyPr/>
                  <a:lstStyle/>
                  <a:p>
                    <a:r>
                      <a:rPr lang="ja-JP" altLang="en-US" sz="1300" dirty="0" smtClean="0"/>
                      <a:t>どちらともいえない</a:t>
                    </a:r>
                    <a:endParaRPr lang="en-US" altLang="en-US" sz="1300" dirty="0" smtClean="0"/>
                  </a:p>
                  <a:p>
                    <a:r>
                      <a:rPr lang="en-US" altLang="en-US" dirty="0" smtClean="0"/>
                      <a:t>170 </a:t>
                    </a:r>
                    <a:r>
                      <a:rPr lang="en-US" altLang="en-US" dirty="0"/>
                      <a:t>
(4.4%)</a:t>
                    </a:r>
                  </a:p>
                </c:rich>
              </c:tx>
              <c:dLblPos val="bestFit"/>
              <c:showLegendKey val="0"/>
              <c:showVal val="1"/>
              <c:showCatName val="0"/>
              <c:showSerName val="0"/>
              <c:showPercent val="1"/>
              <c:showBubbleSize val="0"/>
              <c:separator>
</c:separator>
            </c:dLbl>
            <c:dLbl>
              <c:idx val="3"/>
              <c:layout>
                <c:manualLayout>
                  <c:x val="-0.19719040545995187"/>
                  <c:y val="2.7932303533084557E-3"/>
                </c:manualLayout>
              </c:layout>
              <c:tx>
                <c:rich>
                  <a:bodyPr/>
                  <a:lstStyle/>
                  <a:p>
                    <a:r>
                      <a:rPr lang="ja-JP" altLang="en-US" dirty="0" smtClean="0"/>
                      <a:t>必要ではない</a:t>
                    </a:r>
                    <a:endParaRPr lang="en-US" altLang="en-US" dirty="0" smtClean="0"/>
                  </a:p>
                  <a:p>
                    <a:r>
                      <a:rPr lang="en-US" altLang="en-US" dirty="0" smtClean="0"/>
                      <a:t>11 </a:t>
                    </a:r>
                    <a:r>
                      <a:rPr lang="en-US" altLang="en-US" dirty="0"/>
                      <a:t>
(0.3%)</a:t>
                    </a:r>
                  </a:p>
                </c:rich>
              </c:tx>
              <c:dLblPos val="bestFit"/>
              <c:showLegendKey val="0"/>
              <c:showVal val="1"/>
              <c:showCatName val="0"/>
              <c:showSerName val="0"/>
              <c:showPercent val="1"/>
              <c:showBubbleSize val="0"/>
              <c:separator>
</c:separator>
            </c:dLbl>
            <c:dLbl>
              <c:idx val="4"/>
              <c:layout>
                <c:manualLayout>
                  <c:x val="8.7950946741216479E-2"/>
                  <c:y val="-4.4730834865761085E-2"/>
                </c:manualLayout>
              </c:layout>
              <c:tx>
                <c:rich>
                  <a:bodyPr/>
                  <a:lstStyle/>
                  <a:p>
                    <a:r>
                      <a:rPr lang="ja-JP" altLang="en-US" dirty="0" smtClean="0"/>
                      <a:t>全く必要ではない</a:t>
                    </a:r>
                    <a:endParaRPr lang="en-US" altLang="en-US" dirty="0" smtClean="0"/>
                  </a:p>
                  <a:p>
                    <a:r>
                      <a:rPr lang="en-US" altLang="en-US" dirty="0" smtClean="0"/>
                      <a:t>5 </a:t>
                    </a:r>
                    <a:r>
                      <a:rPr lang="en-US" altLang="en-US" dirty="0"/>
                      <a:t>
(0.1%)</a:t>
                    </a:r>
                  </a:p>
                </c:rich>
              </c:tx>
              <c:dLblPos val="bestFit"/>
              <c:showLegendKey val="0"/>
              <c:showVal val="1"/>
              <c:showCatName val="0"/>
              <c:showSerName val="0"/>
              <c:showPercent val="1"/>
              <c:showBubbleSize val="0"/>
              <c:separator>
</c:separator>
            </c:dLbl>
            <c:dLbl>
              <c:idx val="5"/>
              <c:layout>
                <c:manualLayout>
                  <c:x val="0.23991573579034203"/>
                  <c:y val="2.234584282646759E-2"/>
                </c:manualLayout>
              </c:layout>
              <c:tx>
                <c:rich>
                  <a:bodyPr/>
                  <a:lstStyle/>
                  <a:p>
                    <a:r>
                      <a:rPr lang="ja-JP" altLang="en-US" dirty="0" smtClean="0"/>
                      <a:t>特定なし</a:t>
                    </a:r>
                    <a:endParaRPr lang="en-US" altLang="en-US" dirty="0" smtClean="0"/>
                  </a:p>
                  <a:p>
                    <a:r>
                      <a:rPr lang="en-US" altLang="en-US" dirty="0" smtClean="0"/>
                      <a:t>235 </a:t>
                    </a:r>
                    <a:r>
                      <a:rPr lang="en-US" altLang="en-US" dirty="0"/>
                      <a:t>
(6.1%)</a:t>
                    </a:r>
                  </a:p>
                </c:rich>
              </c:tx>
              <c:dLblPos val="bestFit"/>
              <c:showLegendKey val="0"/>
              <c:showVal val="1"/>
              <c:showCatName val="0"/>
              <c:showSerName val="0"/>
              <c:showPercent val="1"/>
              <c:showBubbleSize val="0"/>
              <c:separator>
</c:separator>
            </c:dLbl>
            <c:numFmt formatCode="\(0.0%\)" sourceLinked="0"/>
            <c:spPr>
              <a:solidFill>
                <a:srgbClr val="FFFFFF"/>
              </a:solidFill>
              <a:ln w="25400">
                <a:noFill/>
              </a:ln>
            </c:spPr>
            <c:txPr>
              <a:bodyPr/>
              <a:lstStyle/>
              <a:p>
                <a:pPr>
                  <a:defRPr sz="1400" b="0" i="0" u="none" strike="noStrike" baseline="0">
                    <a:solidFill>
                      <a:srgbClr val="000000"/>
                    </a:solidFill>
                    <a:latin typeface="ＭＳ Ｐゴシック"/>
                    <a:ea typeface="ＭＳ Ｐゴシック"/>
                    <a:cs typeface="ＭＳ Ｐゴシック"/>
                  </a:defRPr>
                </a:pPr>
                <a:endParaRPr lang="ja-JP"/>
              </a:p>
            </c:txPr>
            <c:dLblPos val="outEnd"/>
            <c:showLegendKey val="0"/>
            <c:showVal val="1"/>
            <c:showCatName val="0"/>
            <c:showSerName val="0"/>
            <c:showPercent val="1"/>
            <c:showBubbleSize val="0"/>
            <c:separator>
</c:separator>
            <c:showLeaderLines val="1"/>
          </c:dLbls>
          <c:cat>
            <c:strRef>
              <c:f>'26【GT】'!$A$2:$F$2</c:f>
              <c:strCache>
                <c:ptCount val="6"/>
                <c:pt idx="0">
                  <c:v>必要だと
強く思う</c:v>
                </c:pt>
                <c:pt idx="1">
                  <c:v>必要だと
思う</c:v>
                </c:pt>
                <c:pt idx="2">
                  <c:v>どちらとも
いえない</c:v>
                </c:pt>
                <c:pt idx="3">
                  <c:v>必要では
ない </c:v>
                </c:pt>
                <c:pt idx="4">
                  <c:v>全く必要
ではない</c:v>
                </c:pt>
                <c:pt idx="5">
                  <c:v>特定なし</c:v>
                </c:pt>
              </c:strCache>
            </c:strRef>
          </c:cat>
          <c:val>
            <c:numRef>
              <c:f>'26【GT】'!$A$3:$F$3</c:f>
              <c:numCache>
                <c:formatCode>#,##0_ </c:formatCode>
                <c:ptCount val="6"/>
                <c:pt idx="0">
                  <c:v>2363</c:v>
                </c:pt>
                <c:pt idx="1">
                  <c:v>1095</c:v>
                </c:pt>
                <c:pt idx="2">
                  <c:v>170</c:v>
                </c:pt>
                <c:pt idx="3">
                  <c:v>11</c:v>
                </c:pt>
                <c:pt idx="4">
                  <c:v>5</c:v>
                </c:pt>
                <c:pt idx="5">
                  <c:v>235</c:v>
                </c:pt>
              </c:numCache>
            </c:numRef>
          </c:val>
        </c:ser>
        <c:dLbls>
          <c:showLegendKey val="0"/>
          <c:showVal val="0"/>
          <c:showCatName val="0"/>
          <c:showSerName val="0"/>
          <c:showPercent val="0"/>
          <c:showBubbleSize val="0"/>
          <c:showLeaderLines val="1"/>
        </c:dLbls>
        <c:firstSliceAng val="0"/>
      </c:pieChart>
      <c:spPr>
        <a:noFill/>
        <a:ln w="25400">
          <a:noFill/>
        </a:ln>
      </c:spPr>
    </c:plotArea>
    <c:plotVisOnly val="1"/>
    <c:dispBlanksAs val="zero"/>
    <c:showDLblsOverMax val="0"/>
  </c:chart>
  <c:spPr>
    <a:noFill/>
    <a:ln w="9525">
      <a:noFill/>
    </a:ln>
  </c:spPr>
  <c:txPr>
    <a:bodyPr/>
    <a:lstStyle/>
    <a:p>
      <a:pPr>
        <a:defRPr sz="115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501860093575259"/>
          <c:y val="0.17407685238083409"/>
          <c:w val="0.40763902773022925"/>
          <c:h val="0.7394083310564098"/>
        </c:manualLayout>
      </c:layout>
      <c:pieChart>
        <c:varyColors val="1"/>
        <c:ser>
          <c:idx val="0"/>
          <c:order val="0"/>
          <c:spPr>
            <a:pattFill prst="dkHorz"/>
            <a:ln w="12700">
              <a:solidFill>
                <a:srgbClr val="000000"/>
              </a:solidFill>
              <a:prstDash val="solid"/>
            </a:ln>
          </c:spPr>
          <c:dPt>
            <c:idx val="0"/>
            <c:bubble3D val="0"/>
            <c:spPr>
              <a:pattFill prst="cross">
                <a:fgClr>
                  <a:prstClr val="black"/>
                </a:fgClr>
                <a:bgClr>
                  <a:schemeClr val="accent5">
                    <a:lumMod val="40000"/>
                    <a:lumOff val="60000"/>
                  </a:schemeClr>
                </a:bgClr>
              </a:pattFill>
              <a:ln w="12700">
                <a:solidFill>
                  <a:srgbClr val="000000"/>
                </a:solidFill>
                <a:prstDash val="solid"/>
              </a:ln>
            </c:spPr>
          </c:dPt>
          <c:dPt>
            <c:idx val="1"/>
            <c:bubble3D val="0"/>
            <c:spPr>
              <a:solidFill>
                <a:schemeClr val="accent6">
                  <a:lumMod val="60000"/>
                  <a:lumOff val="40000"/>
                </a:schemeClr>
              </a:solidFill>
              <a:ln w="12700">
                <a:solidFill>
                  <a:srgbClr val="000000"/>
                </a:solidFill>
                <a:prstDash val="solid"/>
              </a:ln>
            </c:spPr>
          </c:dPt>
          <c:dPt>
            <c:idx val="2"/>
            <c:bubble3D val="0"/>
            <c:spPr>
              <a:pattFill prst="ltHorz">
                <a:fgClr>
                  <a:prstClr val="black"/>
                </a:fgClr>
                <a:bgClr>
                  <a:schemeClr val="accent4">
                    <a:lumMod val="40000"/>
                    <a:lumOff val="60000"/>
                  </a:schemeClr>
                </a:bgClr>
              </a:pattFill>
              <a:ln w="12700">
                <a:solidFill>
                  <a:srgbClr val="000000"/>
                </a:solidFill>
                <a:prstDash val="solid"/>
              </a:ln>
            </c:spPr>
          </c:dPt>
          <c:dPt>
            <c:idx val="3"/>
            <c:bubble3D val="0"/>
            <c:spPr>
              <a:solidFill>
                <a:srgbClr val="FFCCFF"/>
              </a:solidFill>
              <a:ln w="12700">
                <a:solidFill>
                  <a:schemeClr val="tx1"/>
                </a:solidFill>
                <a:prstDash val="solid"/>
              </a:ln>
            </c:spPr>
          </c:dPt>
          <c:dPt>
            <c:idx val="4"/>
            <c:bubble3D val="0"/>
            <c:spPr>
              <a:pattFill prst="wdDnDiag">
                <a:fgClr>
                  <a:prstClr val="black"/>
                </a:fgClr>
                <a:bgClr>
                  <a:srgbClr val="92D050"/>
                </a:bgClr>
              </a:pattFill>
              <a:ln w="12700">
                <a:solidFill>
                  <a:srgbClr val="000000"/>
                </a:solidFill>
                <a:prstDash val="solid"/>
              </a:ln>
            </c:spPr>
          </c:dPt>
          <c:dPt>
            <c:idx val="5"/>
            <c:bubble3D val="0"/>
            <c:spPr>
              <a:solidFill>
                <a:schemeClr val="bg1">
                  <a:lumMod val="75000"/>
                </a:schemeClr>
              </a:solidFill>
              <a:ln w="12700">
                <a:solidFill>
                  <a:srgbClr val="000000"/>
                </a:solidFill>
                <a:prstDash val="solid"/>
              </a:ln>
            </c:spPr>
          </c:dPt>
          <c:dLbls>
            <c:dLbl>
              <c:idx val="0"/>
              <c:layout>
                <c:manualLayout>
                  <c:x val="0.10898550724637709"/>
                  <c:y val="0"/>
                </c:manualLayout>
              </c:layout>
              <c:dLblPos val="bestFit"/>
              <c:showLegendKey val="0"/>
              <c:showVal val="1"/>
              <c:showCatName val="1"/>
              <c:showSerName val="0"/>
              <c:showPercent val="1"/>
              <c:showBubbleSize val="0"/>
              <c:separator>
</c:separator>
            </c:dLbl>
            <c:dLbl>
              <c:idx val="1"/>
              <c:layout>
                <c:manualLayout>
                  <c:x val="0.13976912016432819"/>
                  <c:y val="0.12309297299982612"/>
                </c:manualLayout>
              </c:layout>
              <c:numFmt formatCode="\(0.0%\)" sourceLinked="0"/>
              <c:spPr>
                <a:solidFill>
                  <a:schemeClr val="bg1"/>
                </a:solidFill>
                <a:ln w="25400">
                  <a:noFill/>
                </a:ln>
              </c:spPr>
              <c:txPr>
                <a:bodyPr/>
                <a:lstStyle/>
                <a:p>
                  <a:pPr>
                    <a:defRPr sz="1400" b="0" i="0" u="none" strike="noStrike" baseline="0">
                      <a:solidFill>
                        <a:srgbClr val="000000"/>
                      </a:solidFill>
                      <a:latin typeface="ＭＳ Ｐゴシック"/>
                      <a:ea typeface="ＭＳ Ｐゴシック"/>
                      <a:cs typeface="ＭＳ Ｐゴシック"/>
                    </a:defRPr>
                  </a:pPr>
                  <a:endParaRPr lang="ja-JP"/>
                </a:p>
              </c:txPr>
              <c:dLblPos val="bestFit"/>
              <c:showLegendKey val="0"/>
              <c:showVal val="1"/>
              <c:showCatName val="1"/>
              <c:showSerName val="0"/>
              <c:showPercent val="1"/>
              <c:showBubbleSize val="0"/>
              <c:separator>
</c:separator>
            </c:dLbl>
            <c:dLbl>
              <c:idx val="2"/>
              <c:numFmt formatCode="\(0.0%\)" sourceLinked="0"/>
              <c:spPr>
                <a:solidFill>
                  <a:sysClr val="window" lastClr="FFFFFF"/>
                </a:solidFill>
                <a:ln w="25400">
                  <a:noFill/>
                </a:ln>
              </c:spPr>
              <c:txPr>
                <a:bodyPr/>
                <a:lstStyle/>
                <a:p>
                  <a:pPr>
                    <a:defRPr sz="1400" b="0" i="0" u="none" strike="noStrike" baseline="0">
                      <a:solidFill>
                        <a:srgbClr val="000000"/>
                      </a:solidFill>
                      <a:latin typeface="ＭＳ Ｐゴシック"/>
                      <a:ea typeface="ＭＳ Ｐゴシック"/>
                      <a:cs typeface="ＭＳ Ｐゴシック"/>
                    </a:defRPr>
                  </a:pPr>
                  <a:endParaRPr lang="ja-JP"/>
                </a:p>
              </c:txPr>
              <c:dLblPos val="outEnd"/>
              <c:showLegendKey val="0"/>
              <c:showVal val="1"/>
              <c:showCatName val="1"/>
              <c:showSerName val="0"/>
              <c:showPercent val="1"/>
              <c:showBubbleSize val="0"/>
            </c:dLbl>
            <c:dLbl>
              <c:idx val="3"/>
              <c:layout>
                <c:manualLayout>
                  <c:x val="-3.9420289855072461E-2"/>
                  <c:y val="-0.11777076761303892"/>
                </c:manualLayout>
              </c:layout>
              <c:dLblPos val="outEnd"/>
              <c:showLegendKey val="0"/>
              <c:showVal val="1"/>
              <c:showCatName val="1"/>
              <c:showSerName val="0"/>
              <c:showPercent val="1"/>
              <c:showBubbleSize val="0"/>
              <c:separator>
</c:separator>
            </c:dLbl>
            <c:dLbl>
              <c:idx val="4"/>
              <c:layout>
                <c:manualLayout>
                  <c:x val="-0.12289855072463769"/>
                  <c:y val="0.16403785488958988"/>
                </c:manualLayout>
              </c:layout>
              <c:dLblPos val="bestFit"/>
              <c:showLegendKey val="0"/>
              <c:showVal val="1"/>
              <c:showCatName val="1"/>
              <c:showSerName val="0"/>
              <c:showPercent val="1"/>
              <c:showBubbleSize val="0"/>
              <c:separator>
</c:separator>
            </c:dLbl>
            <c:dLbl>
              <c:idx val="5"/>
              <c:layout>
                <c:manualLayout>
                  <c:x val="-0.11594202898550726"/>
                  <c:y val="2.1029500649958191E-2"/>
                </c:manualLayout>
              </c:layout>
              <c:dLblPos val="bestFit"/>
              <c:showLegendKey val="0"/>
              <c:showVal val="1"/>
              <c:showCatName val="1"/>
              <c:showSerName val="0"/>
              <c:showPercent val="1"/>
              <c:showBubbleSize val="0"/>
              <c:separator>
</c:separator>
            </c:dLbl>
            <c:dLbl>
              <c:idx val="6"/>
              <c:layout>
                <c:manualLayout>
                  <c:x val="-7.4202898550724594E-2"/>
                  <c:y val="0"/>
                </c:manualLayout>
              </c:layout>
              <c:dLblPos val="bestFit"/>
              <c:showLegendKey val="0"/>
              <c:showVal val="1"/>
              <c:showCatName val="1"/>
              <c:showSerName val="0"/>
              <c:showPercent val="1"/>
              <c:showBubbleSize val="0"/>
              <c:separator>
</c:separator>
            </c:dLbl>
            <c:numFmt formatCode="\(0.0%\)" sourceLinked="0"/>
            <c:spPr>
              <a:solidFill>
                <a:srgbClr val="FFFFFF"/>
              </a:solidFill>
              <a:ln w="25400">
                <a:noFill/>
              </a:ln>
            </c:spPr>
            <c:txPr>
              <a:bodyPr/>
              <a:lstStyle/>
              <a:p>
                <a:pPr>
                  <a:defRPr sz="1400" b="0" i="0" u="none" strike="noStrike" baseline="0">
                    <a:solidFill>
                      <a:srgbClr val="000000"/>
                    </a:solidFill>
                    <a:latin typeface="ＭＳ Ｐゴシック"/>
                    <a:ea typeface="ＭＳ Ｐゴシック"/>
                    <a:cs typeface="ＭＳ Ｐゴシック"/>
                  </a:defRPr>
                </a:pPr>
                <a:endParaRPr lang="ja-JP"/>
              </a:p>
            </c:txPr>
            <c:dLblPos val="outEnd"/>
            <c:showLegendKey val="0"/>
            <c:showVal val="1"/>
            <c:showCatName val="1"/>
            <c:showSerName val="0"/>
            <c:showPercent val="1"/>
            <c:showBubbleSize val="0"/>
            <c:separator>
</c:separator>
            <c:showLeaderLines val="1"/>
          </c:dLbls>
          <c:cat>
            <c:strRef>
              <c:f>Q10N!$A$2:$F$2</c:f>
              <c:strCache>
                <c:ptCount val="6"/>
                <c:pt idx="0">
                  <c:v>4時間未満</c:v>
                </c:pt>
                <c:pt idx="1">
                  <c:v>4～5時間
未満</c:v>
                </c:pt>
                <c:pt idx="2">
                  <c:v>5～6時間
未満</c:v>
                </c:pt>
                <c:pt idx="3">
                  <c:v>6～7時間
未満</c:v>
                </c:pt>
                <c:pt idx="4">
                  <c:v>7時間
以上</c:v>
                </c:pt>
                <c:pt idx="5">
                  <c:v>特定なし</c:v>
                </c:pt>
              </c:strCache>
            </c:strRef>
          </c:cat>
          <c:val>
            <c:numRef>
              <c:f>Q10N!$A$3:$F$3</c:f>
              <c:numCache>
                <c:formatCode>#,##0_ </c:formatCode>
                <c:ptCount val="6"/>
                <c:pt idx="0">
                  <c:v>37</c:v>
                </c:pt>
                <c:pt idx="1">
                  <c:v>295</c:v>
                </c:pt>
                <c:pt idx="2">
                  <c:v>1261</c:v>
                </c:pt>
                <c:pt idx="3">
                  <c:v>1747</c:v>
                </c:pt>
                <c:pt idx="4">
                  <c:v>483</c:v>
                </c:pt>
                <c:pt idx="5">
                  <c:v>56</c:v>
                </c:pt>
              </c:numCache>
            </c:numRef>
          </c:val>
        </c:ser>
        <c:dLbls>
          <c:showLegendKey val="0"/>
          <c:showVal val="0"/>
          <c:showCatName val="0"/>
          <c:showSerName val="0"/>
          <c:showPercent val="0"/>
          <c:showBubbleSize val="0"/>
          <c:showLeaderLines val="1"/>
        </c:dLbls>
        <c:firstSliceAng val="0"/>
      </c:pieChart>
      <c:spPr>
        <a:noFill/>
        <a:ln w="25400">
          <a:noFill/>
        </a:ln>
      </c:spPr>
    </c:plotArea>
    <c:plotVisOnly val="1"/>
    <c:dispBlanksAs val="zero"/>
    <c:showDLblsOverMax val="0"/>
  </c:chart>
  <c:spPr>
    <a:noFill/>
    <a:ln w="9525">
      <a:noFill/>
    </a:ln>
  </c:spPr>
  <c:txPr>
    <a:bodyPr/>
    <a:lstStyle/>
    <a:p>
      <a:pPr>
        <a:defRPr sz="115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213062634886869"/>
          <c:y val="0.1853153916888067"/>
          <c:w val="0.45709059740430352"/>
          <c:h val="0.79680522096881412"/>
        </c:manualLayout>
      </c:layout>
      <c:pieChart>
        <c:varyColors val="1"/>
        <c:ser>
          <c:idx val="0"/>
          <c:order val="0"/>
          <c:spPr>
            <a:pattFill prst="dkHorz"/>
            <a:ln w="12700">
              <a:solidFill>
                <a:srgbClr val="000000"/>
              </a:solidFill>
              <a:prstDash val="solid"/>
            </a:ln>
          </c:spPr>
          <c:dPt>
            <c:idx val="0"/>
            <c:bubble3D val="0"/>
            <c:spPr>
              <a:solidFill>
                <a:schemeClr val="accent6">
                  <a:lumMod val="60000"/>
                  <a:lumOff val="40000"/>
                </a:schemeClr>
              </a:solidFill>
              <a:ln w="12700">
                <a:solidFill>
                  <a:srgbClr val="000000"/>
                </a:solidFill>
                <a:prstDash val="solid"/>
              </a:ln>
            </c:spPr>
          </c:dPt>
          <c:dPt>
            <c:idx val="1"/>
            <c:bubble3D val="0"/>
            <c:spPr>
              <a:solidFill>
                <a:schemeClr val="accent4">
                  <a:lumMod val="40000"/>
                  <a:lumOff val="60000"/>
                </a:schemeClr>
              </a:solidFill>
              <a:ln w="12700">
                <a:solidFill>
                  <a:srgbClr val="000000"/>
                </a:solidFill>
                <a:prstDash val="solid"/>
              </a:ln>
            </c:spPr>
          </c:dPt>
          <c:dPt>
            <c:idx val="2"/>
            <c:bubble3D val="0"/>
            <c:spPr>
              <a:solidFill>
                <a:srgbClr val="FFCCFF"/>
              </a:solidFill>
              <a:ln w="12700">
                <a:solidFill>
                  <a:srgbClr val="000000"/>
                </a:solidFill>
                <a:prstDash val="solid"/>
              </a:ln>
            </c:spPr>
          </c:dPt>
          <c:dPt>
            <c:idx val="3"/>
            <c:bubble3D val="0"/>
            <c:spPr>
              <a:solidFill>
                <a:schemeClr val="tx1"/>
              </a:solidFill>
              <a:ln w="12700">
                <a:solidFill>
                  <a:schemeClr val="tx1"/>
                </a:solidFill>
                <a:prstDash val="solid"/>
              </a:ln>
            </c:spPr>
          </c:dPt>
          <c:dPt>
            <c:idx val="4"/>
            <c:bubble3D val="0"/>
            <c:spPr>
              <a:solidFill>
                <a:srgbClr val="92D050"/>
              </a:solidFill>
              <a:ln w="12700">
                <a:solidFill>
                  <a:srgbClr val="000000"/>
                </a:solidFill>
                <a:prstDash val="solid"/>
              </a:ln>
            </c:spPr>
          </c:dPt>
          <c:dPt>
            <c:idx val="5"/>
            <c:bubble3D val="0"/>
            <c:spPr>
              <a:solidFill>
                <a:schemeClr val="accent5">
                  <a:lumMod val="40000"/>
                  <a:lumOff val="60000"/>
                </a:schemeClr>
              </a:solidFill>
              <a:ln w="12700">
                <a:solidFill>
                  <a:srgbClr val="000000"/>
                </a:solidFill>
                <a:prstDash val="solid"/>
              </a:ln>
            </c:spPr>
          </c:dPt>
          <c:dLbls>
            <c:dLbl>
              <c:idx val="0"/>
              <c:layout>
                <c:manualLayout>
                  <c:x val="5.299235171092477E-2"/>
                  <c:y val="6.2577855698327342E-2"/>
                </c:manualLayout>
              </c:layout>
              <c:tx>
                <c:rich>
                  <a:bodyPr/>
                  <a:lstStyle/>
                  <a:p>
                    <a:r>
                      <a:rPr lang="ja-JP" altLang="en-US" smtClean="0"/>
                      <a:t>必要だと強く思う</a:t>
                    </a:r>
                    <a:endParaRPr lang="en-US" altLang="en-US" smtClean="0"/>
                  </a:p>
                  <a:p>
                    <a:r>
                      <a:rPr lang="en-US" altLang="en-US" smtClean="0"/>
                      <a:t>1,060 </a:t>
                    </a:r>
                    <a:r>
                      <a:rPr lang="en-US" altLang="en-US"/>
                      <a:t>
(27.3%)</a:t>
                    </a:r>
                  </a:p>
                </c:rich>
              </c:tx>
              <c:dLblPos val="bestFit"/>
              <c:showLegendKey val="0"/>
              <c:showVal val="1"/>
              <c:showCatName val="0"/>
              <c:showSerName val="0"/>
              <c:showPercent val="1"/>
              <c:showBubbleSize val="0"/>
              <c:separator>
</c:separator>
            </c:dLbl>
            <c:dLbl>
              <c:idx val="1"/>
              <c:layout>
                <c:manualLayout>
                  <c:x val="0.12736025942427989"/>
                  <c:y val="-1.4899724089611864E-2"/>
                </c:manualLayout>
              </c:layout>
              <c:tx>
                <c:rich>
                  <a:bodyPr/>
                  <a:lstStyle/>
                  <a:p>
                    <a:pPr>
                      <a:defRPr sz="1400" b="0" i="0" u="none" strike="noStrike" baseline="0">
                        <a:solidFill>
                          <a:srgbClr val="000000"/>
                        </a:solidFill>
                        <a:latin typeface="ＭＳ Ｐゴシック"/>
                        <a:ea typeface="ＭＳ Ｐゴシック"/>
                        <a:cs typeface="ＭＳ Ｐゴシック"/>
                      </a:defRPr>
                    </a:pPr>
                    <a:r>
                      <a:rPr lang="ja-JP" altLang="en-US" dirty="0" smtClean="0"/>
                      <a:t>必要だと思う</a:t>
                    </a:r>
                    <a:endParaRPr lang="en-US" altLang="en-US" dirty="0" smtClean="0"/>
                  </a:p>
                  <a:p>
                    <a:pPr>
                      <a:defRPr sz="1400" b="0" i="0" u="none" strike="noStrike" baseline="0">
                        <a:solidFill>
                          <a:srgbClr val="000000"/>
                        </a:solidFill>
                        <a:latin typeface="ＭＳ Ｐゴシック"/>
                        <a:ea typeface="ＭＳ Ｐゴシック"/>
                        <a:cs typeface="ＭＳ Ｐゴシック"/>
                      </a:defRPr>
                    </a:pPr>
                    <a:r>
                      <a:rPr lang="en-US" altLang="en-US" dirty="0" smtClean="0"/>
                      <a:t>1,218 </a:t>
                    </a:r>
                    <a:r>
                      <a:rPr lang="en-US" altLang="en-US" dirty="0"/>
                      <a:t>
(31.4%)</a:t>
                    </a:r>
                  </a:p>
                </c:rich>
              </c:tx>
              <c:numFmt formatCode="\(0.0%\)" sourceLinked="0"/>
              <c:spPr>
                <a:solidFill>
                  <a:schemeClr val="bg1"/>
                </a:solidFill>
                <a:ln w="25400">
                  <a:noFill/>
                </a:ln>
              </c:spPr>
              <c:dLblPos val="bestFit"/>
              <c:showLegendKey val="0"/>
              <c:showVal val="1"/>
              <c:showCatName val="0"/>
              <c:showSerName val="0"/>
              <c:showPercent val="1"/>
              <c:showBubbleSize val="0"/>
              <c:separator>
</c:separator>
            </c:dLbl>
            <c:dLbl>
              <c:idx val="2"/>
              <c:tx>
                <c:rich>
                  <a:bodyPr/>
                  <a:lstStyle/>
                  <a:p>
                    <a:r>
                      <a:rPr lang="ja-JP" altLang="en-US" smtClean="0"/>
                      <a:t>どちらともいえない</a:t>
                    </a:r>
                    <a:endParaRPr lang="en-US" altLang="en-US" smtClean="0"/>
                  </a:p>
                  <a:p>
                    <a:r>
                      <a:rPr lang="en-US" altLang="en-US" smtClean="0"/>
                      <a:t>1,010 </a:t>
                    </a:r>
                    <a:r>
                      <a:rPr lang="en-US" altLang="en-US"/>
                      <a:t>
(26.0%)</a:t>
                    </a:r>
                  </a:p>
                </c:rich>
              </c:tx>
              <c:dLblPos val="outEnd"/>
              <c:showLegendKey val="0"/>
              <c:showVal val="1"/>
              <c:showCatName val="0"/>
              <c:showSerName val="0"/>
              <c:showPercent val="1"/>
              <c:showBubbleSize val="0"/>
              <c:separator>
</c:separator>
            </c:dLbl>
            <c:dLbl>
              <c:idx val="3"/>
              <c:layout>
                <c:manualLayout>
                  <c:x val="-9.0331433038638248E-2"/>
                  <c:y val="0.12515571139665468"/>
                </c:manualLayout>
              </c:layout>
              <c:tx>
                <c:rich>
                  <a:bodyPr/>
                  <a:lstStyle/>
                  <a:p>
                    <a:r>
                      <a:rPr lang="ja-JP" altLang="en-US" dirty="0" smtClean="0"/>
                      <a:t>必要ではない</a:t>
                    </a:r>
                    <a:endParaRPr lang="en-US" altLang="en-US" dirty="0" smtClean="0"/>
                  </a:p>
                  <a:p>
                    <a:r>
                      <a:rPr lang="en-US" altLang="en-US" dirty="0" smtClean="0"/>
                      <a:t>199 </a:t>
                    </a:r>
                    <a:r>
                      <a:rPr lang="en-US" altLang="en-US" dirty="0"/>
                      <a:t>
(5.1%)</a:t>
                    </a:r>
                  </a:p>
                </c:rich>
              </c:tx>
              <c:dLblPos val="bestFit"/>
              <c:showLegendKey val="0"/>
              <c:showVal val="1"/>
              <c:showCatName val="0"/>
              <c:showSerName val="0"/>
              <c:showPercent val="1"/>
              <c:showBubbleSize val="0"/>
              <c:separator>
</c:separator>
            </c:dLbl>
            <c:dLbl>
              <c:idx val="4"/>
              <c:layout>
                <c:manualLayout>
                  <c:x val="-1.0256584202114472E-2"/>
                  <c:y val="-1.9738421278254183E-2"/>
                </c:manualLayout>
              </c:layout>
              <c:tx>
                <c:rich>
                  <a:bodyPr/>
                  <a:lstStyle/>
                  <a:p>
                    <a:r>
                      <a:rPr lang="ja-JP" altLang="en-US" dirty="0" smtClean="0"/>
                      <a:t>全く必要ではない</a:t>
                    </a:r>
                    <a:endParaRPr lang="en-US" altLang="en-US" dirty="0" smtClean="0"/>
                  </a:p>
                  <a:p>
                    <a:r>
                      <a:rPr lang="en-US" altLang="en-US" dirty="0" smtClean="0"/>
                      <a:t>147 </a:t>
                    </a:r>
                    <a:r>
                      <a:rPr lang="en-US" altLang="en-US" dirty="0"/>
                      <a:t>
(3.8%)</a:t>
                    </a:r>
                  </a:p>
                </c:rich>
              </c:tx>
              <c:dLblPos val="bestFit"/>
              <c:showLegendKey val="0"/>
              <c:showVal val="1"/>
              <c:showCatName val="0"/>
              <c:showSerName val="0"/>
              <c:showPercent val="1"/>
              <c:showBubbleSize val="0"/>
              <c:separator>
</c:separator>
            </c:dLbl>
            <c:dLbl>
              <c:idx val="5"/>
              <c:layout>
                <c:manualLayout>
                  <c:x val="9.0434782608695696E-2"/>
                  <c:y val="-6.3078235094430387E-3"/>
                </c:manualLayout>
              </c:layout>
              <c:tx>
                <c:rich>
                  <a:bodyPr/>
                  <a:lstStyle/>
                  <a:p>
                    <a:r>
                      <a:rPr lang="ja-JP" altLang="en-US" dirty="0" smtClean="0"/>
                      <a:t>特定なし</a:t>
                    </a:r>
                    <a:endParaRPr lang="en-US" altLang="en-US" dirty="0" smtClean="0"/>
                  </a:p>
                  <a:p>
                    <a:r>
                      <a:rPr lang="en-US" altLang="en-US" dirty="0" smtClean="0"/>
                      <a:t>245 </a:t>
                    </a:r>
                    <a:r>
                      <a:rPr lang="en-US" altLang="en-US" dirty="0"/>
                      <a:t>
(6.3%)</a:t>
                    </a:r>
                  </a:p>
                </c:rich>
              </c:tx>
              <c:dLblPos val="bestFit"/>
              <c:showLegendKey val="0"/>
              <c:showVal val="1"/>
              <c:showCatName val="0"/>
              <c:showSerName val="0"/>
              <c:showPercent val="1"/>
              <c:showBubbleSize val="0"/>
              <c:separator>
</c:separator>
            </c:dLbl>
            <c:numFmt formatCode="\(0.0%\)" sourceLinked="0"/>
            <c:spPr>
              <a:solidFill>
                <a:srgbClr val="FFFFFF"/>
              </a:solidFill>
              <a:ln w="25400">
                <a:noFill/>
              </a:ln>
            </c:spPr>
            <c:txPr>
              <a:bodyPr/>
              <a:lstStyle/>
              <a:p>
                <a:pPr>
                  <a:defRPr sz="1400" b="0" i="0" u="none" strike="noStrike" baseline="0">
                    <a:solidFill>
                      <a:srgbClr val="000000"/>
                    </a:solidFill>
                    <a:latin typeface="ＭＳ Ｐゴシック"/>
                    <a:ea typeface="ＭＳ Ｐゴシック"/>
                    <a:cs typeface="ＭＳ Ｐゴシック"/>
                  </a:defRPr>
                </a:pPr>
                <a:endParaRPr lang="ja-JP"/>
              </a:p>
            </c:txPr>
            <c:dLblPos val="outEnd"/>
            <c:showLegendKey val="0"/>
            <c:showVal val="1"/>
            <c:showCatName val="0"/>
            <c:showSerName val="0"/>
            <c:showPercent val="1"/>
            <c:showBubbleSize val="0"/>
            <c:separator>
</c:separator>
            <c:showLeaderLines val="1"/>
          </c:dLbls>
          <c:cat>
            <c:strRef>
              <c:f>'18【GT】 '!$A$2:$F$2</c:f>
              <c:strCache>
                <c:ptCount val="6"/>
                <c:pt idx="0">
                  <c:v>必要だと
強く思う</c:v>
                </c:pt>
                <c:pt idx="1">
                  <c:v>必要だと
思う</c:v>
                </c:pt>
                <c:pt idx="2">
                  <c:v>どちらとも
いえない</c:v>
                </c:pt>
                <c:pt idx="3">
                  <c:v>必要では
ない </c:v>
                </c:pt>
                <c:pt idx="4">
                  <c:v>全く必要
ではない</c:v>
                </c:pt>
                <c:pt idx="5">
                  <c:v>特定なし</c:v>
                </c:pt>
              </c:strCache>
            </c:strRef>
          </c:cat>
          <c:val>
            <c:numRef>
              <c:f>'18【GT】 '!$A$3:$F$3</c:f>
              <c:numCache>
                <c:formatCode>#,##0_ </c:formatCode>
                <c:ptCount val="6"/>
                <c:pt idx="0">
                  <c:v>1060</c:v>
                </c:pt>
                <c:pt idx="1">
                  <c:v>1218</c:v>
                </c:pt>
                <c:pt idx="2">
                  <c:v>1010</c:v>
                </c:pt>
                <c:pt idx="3">
                  <c:v>199</c:v>
                </c:pt>
                <c:pt idx="4">
                  <c:v>147</c:v>
                </c:pt>
                <c:pt idx="5">
                  <c:v>245</c:v>
                </c:pt>
              </c:numCache>
            </c:numRef>
          </c:val>
        </c:ser>
        <c:dLbls>
          <c:showLegendKey val="0"/>
          <c:showVal val="0"/>
          <c:showCatName val="0"/>
          <c:showSerName val="0"/>
          <c:showPercent val="0"/>
          <c:showBubbleSize val="0"/>
          <c:showLeaderLines val="1"/>
        </c:dLbls>
        <c:firstSliceAng val="0"/>
      </c:pieChart>
      <c:spPr>
        <a:noFill/>
        <a:ln w="25400">
          <a:noFill/>
        </a:ln>
      </c:spPr>
    </c:plotArea>
    <c:plotVisOnly val="1"/>
    <c:dispBlanksAs val="zero"/>
    <c:showDLblsOverMax val="0"/>
  </c:chart>
  <c:spPr>
    <a:noFill/>
    <a:ln w="9525">
      <a:noFill/>
    </a:ln>
  </c:spPr>
  <c:txPr>
    <a:bodyPr/>
    <a:lstStyle/>
    <a:p>
      <a:pPr>
        <a:defRPr sz="115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5567541028023916"/>
          <c:y val="0.17744547865674928"/>
          <c:w val="0.51088716369417175"/>
          <c:h val="0.77418716506449736"/>
        </c:manualLayout>
      </c:layout>
      <c:pieChart>
        <c:varyColors val="1"/>
        <c:ser>
          <c:idx val="0"/>
          <c:order val="0"/>
          <c:spPr>
            <a:pattFill prst="dkHorz"/>
            <a:ln w="12700">
              <a:solidFill>
                <a:srgbClr val="000000"/>
              </a:solidFill>
              <a:prstDash val="solid"/>
            </a:ln>
          </c:spPr>
          <c:dPt>
            <c:idx val="0"/>
            <c:bubble3D val="0"/>
            <c:spPr>
              <a:solidFill>
                <a:schemeClr val="accent6">
                  <a:lumMod val="60000"/>
                  <a:lumOff val="40000"/>
                </a:schemeClr>
              </a:solidFill>
              <a:ln w="12700">
                <a:solidFill>
                  <a:srgbClr val="000000"/>
                </a:solidFill>
                <a:prstDash val="solid"/>
              </a:ln>
            </c:spPr>
          </c:dPt>
          <c:dPt>
            <c:idx val="1"/>
            <c:bubble3D val="0"/>
            <c:spPr>
              <a:solidFill>
                <a:schemeClr val="accent4">
                  <a:lumMod val="40000"/>
                  <a:lumOff val="60000"/>
                </a:schemeClr>
              </a:solidFill>
              <a:ln w="12700">
                <a:solidFill>
                  <a:srgbClr val="000000"/>
                </a:solidFill>
                <a:prstDash val="solid"/>
              </a:ln>
            </c:spPr>
          </c:dPt>
          <c:dPt>
            <c:idx val="2"/>
            <c:bubble3D val="0"/>
            <c:spPr>
              <a:solidFill>
                <a:srgbClr val="FFCCFF"/>
              </a:solidFill>
              <a:ln w="12700">
                <a:solidFill>
                  <a:srgbClr val="000000"/>
                </a:solidFill>
                <a:prstDash val="solid"/>
              </a:ln>
            </c:spPr>
          </c:dPt>
          <c:dPt>
            <c:idx val="3"/>
            <c:bubble3D val="0"/>
            <c:spPr>
              <a:solidFill>
                <a:schemeClr val="tx1"/>
              </a:solidFill>
              <a:ln w="12700">
                <a:solidFill>
                  <a:schemeClr val="tx1"/>
                </a:solidFill>
                <a:prstDash val="solid"/>
              </a:ln>
            </c:spPr>
          </c:dPt>
          <c:dPt>
            <c:idx val="4"/>
            <c:bubble3D val="0"/>
            <c:spPr>
              <a:solidFill>
                <a:srgbClr val="92D050"/>
              </a:solidFill>
              <a:ln w="12700">
                <a:solidFill>
                  <a:srgbClr val="000000"/>
                </a:solidFill>
                <a:prstDash val="solid"/>
              </a:ln>
            </c:spPr>
          </c:dPt>
          <c:dPt>
            <c:idx val="5"/>
            <c:bubble3D val="0"/>
            <c:spPr>
              <a:solidFill>
                <a:schemeClr val="accent5">
                  <a:lumMod val="40000"/>
                  <a:lumOff val="60000"/>
                </a:schemeClr>
              </a:solidFill>
              <a:ln w="12700">
                <a:solidFill>
                  <a:srgbClr val="000000"/>
                </a:solidFill>
                <a:prstDash val="solid"/>
              </a:ln>
            </c:spPr>
          </c:dPt>
          <c:dLbls>
            <c:dLbl>
              <c:idx val="0"/>
              <c:tx>
                <c:rich>
                  <a:bodyPr/>
                  <a:lstStyle/>
                  <a:p>
                    <a:r>
                      <a:rPr lang="ja-JP" altLang="en-US" smtClean="0"/>
                      <a:t>必要だと強く思う</a:t>
                    </a:r>
                    <a:endParaRPr lang="en-US" altLang="en-US" smtClean="0"/>
                  </a:p>
                  <a:p>
                    <a:r>
                      <a:rPr lang="en-US" altLang="en-US" smtClean="0"/>
                      <a:t>2,278 </a:t>
                    </a:r>
                    <a:r>
                      <a:rPr lang="en-US" altLang="en-US"/>
                      <a:t>
(58.7%)</a:t>
                    </a:r>
                  </a:p>
                </c:rich>
              </c:tx>
              <c:dLblPos val="outEnd"/>
              <c:showLegendKey val="0"/>
              <c:showVal val="1"/>
              <c:showCatName val="0"/>
              <c:showSerName val="0"/>
              <c:showPercent val="1"/>
              <c:showBubbleSize val="0"/>
              <c:separator>
</c:separator>
            </c:dLbl>
            <c:dLbl>
              <c:idx val="1"/>
              <c:tx>
                <c:rich>
                  <a:bodyPr/>
                  <a:lstStyle/>
                  <a:p>
                    <a:pPr>
                      <a:defRPr sz="1400" b="0" i="0" u="none" strike="noStrike" baseline="0">
                        <a:solidFill>
                          <a:srgbClr val="000000"/>
                        </a:solidFill>
                        <a:latin typeface="ＭＳ Ｐゴシック"/>
                        <a:ea typeface="ＭＳ Ｐゴシック"/>
                        <a:cs typeface="ＭＳ Ｐゴシック"/>
                      </a:defRPr>
                    </a:pPr>
                    <a:r>
                      <a:rPr lang="ja-JP" altLang="en-US" dirty="0" smtClean="0"/>
                      <a:t>必要だと思う</a:t>
                    </a:r>
                    <a:endParaRPr lang="en-US" altLang="en-US" dirty="0" smtClean="0"/>
                  </a:p>
                  <a:p>
                    <a:pPr>
                      <a:defRPr sz="1400" b="0" i="0" u="none" strike="noStrike" baseline="0">
                        <a:solidFill>
                          <a:srgbClr val="000000"/>
                        </a:solidFill>
                        <a:latin typeface="ＭＳ Ｐゴシック"/>
                        <a:ea typeface="ＭＳ Ｐゴシック"/>
                        <a:cs typeface="ＭＳ Ｐゴシック"/>
                      </a:defRPr>
                    </a:pPr>
                    <a:r>
                      <a:rPr lang="en-US" altLang="en-US" dirty="0" smtClean="0"/>
                      <a:t>1,098 </a:t>
                    </a:r>
                    <a:r>
                      <a:rPr lang="en-US" altLang="en-US" dirty="0"/>
                      <a:t>
(28.3%)</a:t>
                    </a:r>
                  </a:p>
                </c:rich>
              </c:tx>
              <c:numFmt formatCode="\(0.0%\)" sourceLinked="0"/>
              <c:spPr>
                <a:solidFill>
                  <a:schemeClr val="bg1"/>
                </a:solidFill>
                <a:ln w="25400">
                  <a:noFill/>
                </a:ln>
              </c:spPr>
              <c:dLblPos val="outEnd"/>
              <c:showLegendKey val="0"/>
              <c:showVal val="1"/>
              <c:showCatName val="0"/>
              <c:showSerName val="0"/>
              <c:showPercent val="1"/>
              <c:showBubbleSize val="0"/>
            </c:dLbl>
            <c:dLbl>
              <c:idx val="2"/>
              <c:layout>
                <c:manualLayout>
                  <c:x val="-0.11467108693882634"/>
                  <c:y val="0.2008250936566294"/>
                </c:manualLayout>
              </c:layout>
              <c:tx>
                <c:rich>
                  <a:bodyPr/>
                  <a:lstStyle/>
                  <a:p>
                    <a:r>
                      <a:rPr lang="ja-JP" altLang="en-US" sz="1300" dirty="0" smtClean="0"/>
                      <a:t>どちらともいえない</a:t>
                    </a:r>
                    <a:endParaRPr lang="en-US" altLang="en-US" sz="1300" dirty="0" smtClean="0"/>
                  </a:p>
                  <a:p>
                    <a:r>
                      <a:rPr lang="en-US" altLang="en-US" dirty="0" smtClean="0"/>
                      <a:t>228 </a:t>
                    </a:r>
                    <a:r>
                      <a:rPr lang="en-US" altLang="en-US" dirty="0"/>
                      <a:t>
(5.9%)</a:t>
                    </a:r>
                  </a:p>
                </c:rich>
              </c:tx>
              <c:dLblPos val="bestFit"/>
              <c:showLegendKey val="0"/>
              <c:showVal val="1"/>
              <c:showCatName val="0"/>
              <c:showSerName val="0"/>
              <c:showPercent val="1"/>
              <c:showBubbleSize val="0"/>
              <c:separator>
</c:separator>
            </c:dLbl>
            <c:dLbl>
              <c:idx val="3"/>
              <c:layout>
                <c:manualLayout>
                  <c:x val="-0.16839919590624353"/>
                  <c:y val="2.4255922869216337E-2"/>
                </c:manualLayout>
              </c:layout>
              <c:tx>
                <c:rich>
                  <a:bodyPr/>
                  <a:lstStyle/>
                  <a:p>
                    <a:r>
                      <a:rPr lang="ja-JP" altLang="en-US" dirty="0" smtClean="0"/>
                      <a:t>必要ではない</a:t>
                    </a:r>
                    <a:endParaRPr lang="en-US" altLang="en-US" dirty="0" smtClean="0"/>
                  </a:p>
                  <a:p>
                    <a:r>
                      <a:rPr lang="en-US" altLang="en-US" dirty="0" smtClean="0"/>
                      <a:t>27 </a:t>
                    </a:r>
                    <a:r>
                      <a:rPr lang="en-US" altLang="en-US" dirty="0"/>
                      <a:t>
(0.7%)</a:t>
                    </a:r>
                  </a:p>
                </c:rich>
              </c:tx>
              <c:dLblPos val="bestFit"/>
              <c:showLegendKey val="0"/>
              <c:showVal val="1"/>
              <c:showCatName val="0"/>
              <c:showSerName val="0"/>
              <c:showPercent val="1"/>
              <c:showBubbleSize val="0"/>
              <c:separator>
</c:separator>
            </c:dLbl>
            <c:dLbl>
              <c:idx val="4"/>
              <c:layout>
                <c:manualLayout>
                  <c:x val="0.10067739347756743"/>
                  <c:y val="-3.2331859381027207E-2"/>
                </c:manualLayout>
              </c:layout>
              <c:tx>
                <c:rich>
                  <a:bodyPr/>
                  <a:lstStyle/>
                  <a:p>
                    <a:r>
                      <a:rPr lang="ja-JP" altLang="en-US" dirty="0" smtClean="0"/>
                      <a:t>全く必要ではない</a:t>
                    </a:r>
                    <a:endParaRPr lang="en-US" altLang="en-US" dirty="0" smtClean="0"/>
                  </a:p>
                  <a:p>
                    <a:r>
                      <a:rPr lang="en-US" altLang="en-US" dirty="0" smtClean="0"/>
                      <a:t>18 </a:t>
                    </a:r>
                    <a:r>
                      <a:rPr lang="en-US" altLang="en-US" dirty="0"/>
                      <a:t>
(0.5%)</a:t>
                    </a:r>
                  </a:p>
                </c:rich>
              </c:tx>
              <c:dLblPos val="bestFit"/>
              <c:showLegendKey val="0"/>
              <c:showVal val="1"/>
              <c:showCatName val="0"/>
              <c:showSerName val="0"/>
              <c:showPercent val="1"/>
              <c:showBubbleSize val="0"/>
              <c:separator>
</c:separator>
            </c:dLbl>
            <c:dLbl>
              <c:idx val="5"/>
              <c:layout>
                <c:manualLayout>
                  <c:x val="0.27203110757903526"/>
                  <c:y val="9.8703953519288148E-3"/>
                </c:manualLayout>
              </c:layout>
              <c:tx>
                <c:rich>
                  <a:bodyPr/>
                  <a:lstStyle/>
                  <a:p>
                    <a:r>
                      <a:rPr lang="ja-JP" altLang="en-US" dirty="0" smtClean="0"/>
                      <a:t>特定なし</a:t>
                    </a:r>
                    <a:endParaRPr lang="en-US" altLang="en-US" dirty="0" smtClean="0"/>
                  </a:p>
                  <a:p>
                    <a:r>
                      <a:rPr lang="en-US" altLang="en-US" dirty="0" smtClean="0"/>
                      <a:t>230 </a:t>
                    </a:r>
                    <a:r>
                      <a:rPr lang="en-US" altLang="en-US" dirty="0"/>
                      <a:t>
(5.9%)</a:t>
                    </a:r>
                  </a:p>
                </c:rich>
              </c:tx>
              <c:dLblPos val="bestFit"/>
              <c:showLegendKey val="0"/>
              <c:showVal val="1"/>
              <c:showCatName val="0"/>
              <c:showSerName val="0"/>
              <c:showPercent val="1"/>
              <c:showBubbleSize val="0"/>
              <c:separator>
</c:separator>
            </c:dLbl>
            <c:numFmt formatCode="\(0.0%\)" sourceLinked="0"/>
            <c:spPr>
              <a:solidFill>
                <a:srgbClr val="FFFFFF"/>
              </a:solidFill>
              <a:ln w="25400">
                <a:noFill/>
              </a:ln>
            </c:spPr>
            <c:txPr>
              <a:bodyPr/>
              <a:lstStyle/>
              <a:p>
                <a:pPr>
                  <a:defRPr sz="1400" b="0" i="0" u="none" strike="noStrike" baseline="0">
                    <a:solidFill>
                      <a:srgbClr val="000000"/>
                    </a:solidFill>
                    <a:latin typeface="ＭＳ Ｐゴシック"/>
                    <a:ea typeface="ＭＳ Ｐゴシック"/>
                    <a:cs typeface="ＭＳ Ｐゴシック"/>
                  </a:defRPr>
                </a:pPr>
                <a:endParaRPr lang="ja-JP"/>
              </a:p>
            </c:txPr>
            <c:dLblPos val="outEnd"/>
            <c:showLegendKey val="0"/>
            <c:showVal val="1"/>
            <c:showCatName val="0"/>
            <c:showSerName val="0"/>
            <c:showPercent val="1"/>
            <c:showBubbleSize val="0"/>
            <c:separator>
</c:separator>
            <c:showLeaderLines val="1"/>
          </c:dLbls>
          <c:cat>
            <c:strRef>
              <c:f>'19【GT】'!$A$2:$F$2</c:f>
              <c:strCache>
                <c:ptCount val="6"/>
                <c:pt idx="0">
                  <c:v>必要だと
強く思う</c:v>
                </c:pt>
                <c:pt idx="1">
                  <c:v>必要だと
思う</c:v>
                </c:pt>
                <c:pt idx="2">
                  <c:v>どちらとも
いえない</c:v>
                </c:pt>
                <c:pt idx="3">
                  <c:v>必要では
ない </c:v>
                </c:pt>
                <c:pt idx="4">
                  <c:v>全く必要
ではない</c:v>
                </c:pt>
                <c:pt idx="5">
                  <c:v>特定なし</c:v>
                </c:pt>
              </c:strCache>
            </c:strRef>
          </c:cat>
          <c:val>
            <c:numRef>
              <c:f>'19【GT】'!$A$3:$F$3</c:f>
              <c:numCache>
                <c:formatCode>#,##0_ </c:formatCode>
                <c:ptCount val="6"/>
                <c:pt idx="0">
                  <c:v>2278</c:v>
                </c:pt>
                <c:pt idx="1">
                  <c:v>1098</c:v>
                </c:pt>
                <c:pt idx="2">
                  <c:v>228</c:v>
                </c:pt>
                <c:pt idx="3">
                  <c:v>27</c:v>
                </c:pt>
                <c:pt idx="4">
                  <c:v>18</c:v>
                </c:pt>
                <c:pt idx="5">
                  <c:v>230</c:v>
                </c:pt>
              </c:numCache>
            </c:numRef>
          </c:val>
        </c:ser>
        <c:dLbls>
          <c:showLegendKey val="0"/>
          <c:showVal val="0"/>
          <c:showCatName val="0"/>
          <c:showSerName val="0"/>
          <c:showPercent val="0"/>
          <c:showBubbleSize val="0"/>
          <c:showLeaderLines val="1"/>
        </c:dLbls>
        <c:firstSliceAng val="0"/>
      </c:pieChart>
      <c:spPr>
        <a:noFill/>
        <a:ln w="25400">
          <a:noFill/>
        </a:ln>
      </c:spPr>
    </c:plotArea>
    <c:plotVisOnly val="1"/>
    <c:dispBlanksAs val="zero"/>
    <c:showDLblsOverMax val="0"/>
  </c:chart>
  <c:spPr>
    <a:noFill/>
    <a:ln w="9525">
      <a:noFill/>
    </a:ln>
  </c:spPr>
  <c:txPr>
    <a:bodyPr/>
    <a:lstStyle/>
    <a:p>
      <a:pPr>
        <a:defRPr sz="115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501860093575259"/>
          <c:y val="0.18248905006748095"/>
          <c:w val="0.39836366541139007"/>
          <c:h val="0.72258393568311863"/>
        </c:manualLayout>
      </c:layout>
      <c:pieChart>
        <c:varyColors val="1"/>
        <c:ser>
          <c:idx val="0"/>
          <c:order val="0"/>
          <c:spPr>
            <a:pattFill prst="dkHorz"/>
            <a:ln w="12700">
              <a:solidFill>
                <a:srgbClr val="000000"/>
              </a:solidFill>
              <a:prstDash val="solid"/>
            </a:ln>
          </c:spPr>
          <c:dPt>
            <c:idx val="0"/>
            <c:bubble3D val="0"/>
            <c:spPr>
              <a:pattFill prst="cross">
                <a:fgClr>
                  <a:prstClr val="black"/>
                </a:fgClr>
                <a:bgClr>
                  <a:schemeClr val="accent5">
                    <a:lumMod val="40000"/>
                    <a:lumOff val="60000"/>
                  </a:schemeClr>
                </a:bgClr>
              </a:pattFill>
              <a:ln w="12700">
                <a:solidFill>
                  <a:srgbClr val="000000"/>
                </a:solidFill>
                <a:prstDash val="solid"/>
              </a:ln>
            </c:spPr>
          </c:dPt>
          <c:dPt>
            <c:idx val="1"/>
            <c:bubble3D val="0"/>
            <c:spPr>
              <a:solidFill>
                <a:schemeClr val="accent6">
                  <a:lumMod val="60000"/>
                  <a:lumOff val="40000"/>
                </a:schemeClr>
              </a:solidFill>
              <a:ln w="12700">
                <a:solidFill>
                  <a:srgbClr val="000000"/>
                </a:solidFill>
                <a:prstDash val="solid"/>
              </a:ln>
            </c:spPr>
          </c:dPt>
          <c:dPt>
            <c:idx val="2"/>
            <c:bubble3D val="0"/>
            <c:spPr>
              <a:pattFill prst="ltHorz">
                <a:fgClr>
                  <a:prstClr val="black"/>
                </a:fgClr>
                <a:bgClr>
                  <a:schemeClr val="accent4">
                    <a:lumMod val="40000"/>
                    <a:lumOff val="60000"/>
                  </a:schemeClr>
                </a:bgClr>
              </a:pattFill>
              <a:ln w="12700">
                <a:solidFill>
                  <a:schemeClr val="tx1"/>
                </a:solidFill>
                <a:prstDash val="solid"/>
              </a:ln>
            </c:spPr>
          </c:dPt>
          <c:dPt>
            <c:idx val="3"/>
            <c:bubble3D val="0"/>
            <c:spPr>
              <a:solidFill>
                <a:srgbClr val="FFCCFF"/>
              </a:solidFill>
              <a:ln w="12700">
                <a:solidFill>
                  <a:schemeClr val="tx1"/>
                </a:solidFill>
                <a:prstDash val="solid"/>
              </a:ln>
            </c:spPr>
          </c:dPt>
          <c:dLbls>
            <c:dLbl>
              <c:idx val="1"/>
              <c:numFmt formatCode="\(0.0%\)" sourceLinked="0"/>
              <c:spPr>
                <a:solidFill>
                  <a:schemeClr val="bg1"/>
                </a:solidFill>
                <a:ln w="25400">
                  <a:noFill/>
                </a:ln>
              </c:spPr>
              <c:txPr>
                <a:bodyPr/>
                <a:lstStyle/>
                <a:p>
                  <a:pPr>
                    <a:defRPr sz="1400" b="0" i="0" u="none" strike="noStrike" baseline="0">
                      <a:solidFill>
                        <a:srgbClr val="000000"/>
                      </a:solidFill>
                      <a:latin typeface="ＭＳ Ｐゴシック"/>
                      <a:ea typeface="ＭＳ Ｐゴシック"/>
                      <a:cs typeface="ＭＳ Ｐゴシック"/>
                    </a:defRPr>
                  </a:pPr>
                  <a:endParaRPr lang="ja-JP"/>
                </a:p>
              </c:txPr>
              <c:dLblPos val="outEnd"/>
              <c:showLegendKey val="0"/>
              <c:showVal val="1"/>
              <c:showCatName val="1"/>
              <c:showSerName val="0"/>
              <c:showPercent val="1"/>
              <c:showBubbleSize val="0"/>
            </c:dLbl>
            <c:dLbl>
              <c:idx val="2"/>
              <c:layout>
                <c:manualLayout>
                  <c:x val="-1.6231884057971022E-2"/>
                  <c:y val="0"/>
                </c:manualLayout>
              </c:layout>
              <c:dLblPos val="bestFit"/>
              <c:showLegendKey val="0"/>
              <c:showVal val="1"/>
              <c:showCatName val="1"/>
              <c:showSerName val="0"/>
              <c:showPercent val="1"/>
              <c:showBubbleSize val="0"/>
              <c:separator>
</c:separator>
            </c:dLbl>
            <c:dLbl>
              <c:idx val="3"/>
              <c:layout>
                <c:manualLayout>
                  <c:x val="0.1136231884057971"/>
                  <c:y val="0"/>
                </c:manualLayout>
              </c:layout>
              <c:dLblPos val="bestFit"/>
              <c:showLegendKey val="0"/>
              <c:showVal val="1"/>
              <c:showCatName val="1"/>
              <c:showSerName val="0"/>
              <c:showPercent val="1"/>
              <c:showBubbleSize val="0"/>
              <c:separator>
</c:separator>
            </c:dLbl>
            <c:numFmt formatCode="\(0.0%\)" sourceLinked="0"/>
            <c:spPr>
              <a:solidFill>
                <a:srgbClr val="FFFFFF"/>
              </a:solidFill>
              <a:ln w="25400">
                <a:noFill/>
              </a:ln>
            </c:spPr>
            <c:txPr>
              <a:bodyPr/>
              <a:lstStyle/>
              <a:p>
                <a:pPr>
                  <a:defRPr sz="1400" b="0" i="0" u="none" strike="noStrike" baseline="0">
                    <a:solidFill>
                      <a:srgbClr val="000000"/>
                    </a:solidFill>
                    <a:latin typeface="ＭＳ Ｐゴシック"/>
                    <a:ea typeface="ＭＳ Ｐゴシック"/>
                    <a:cs typeface="ＭＳ Ｐゴシック"/>
                  </a:defRPr>
                </a:pPr>
                <a:endParaRPr lang="ja-JP"/>
              </a:p>
            </c:txPr>
            <c:dLblPos val="outEnd"/>
            <c:showLegendKey val="0"/>
            <c:showVal val="1"/>
            <c:showCatName val="1"/>
            <c:showSerName val="0"/>
            <c:showPercent val="1"/>
            <c:showBubbleSize val="0"/>
            <c:separator>
</c:separator>
            <c:showLeaderLines val="1"/>
          </c:dLbls>
          <c:cat>
            <c:strRef>
              <c:f>'Q12'!$A$2:$D$2</c:f>
              <c:strCache>
                <c:ptCount val="4"/>
                <c:pt idx="0">
                  <c:v>ない</c:v>
                </c:pt>
                <c:pt idx="1">
                  <c:v>1～3回</c:v>
                </c:pt>
                <c:pt idx="2">
                  <c:v>4回以上</c:v>
                </c:pt>
                <c:pt idx="3">
                  <c:v>特定なし</c:v>
                </c:pt>
              </c:strCache>
            </c:strRef>
          </c:cat>
          <c:val>
            <c:numRef>
              <c:f>'Q12'!$A$3:$D$3</c:f>
              <c:numCache>
                <c:formatCode>#,##0_ </c:formatCode>
                <c:ptCount val="4"/>
                <c:pt idx="0">
                  <c:v>2100</c:v>
                </c:pt>
                <c:pt idx="1">
                  <c:v>1511</c:v>
                </c:pt>
                <c:pt idx="2">
                  <c:v>210</c:v>
                </c:pt>
                <c:pt idx="3">
                  <c:v>58</c:v>
                </c:pt>
              </c:numCache>
            </c:numRef>
          </c:val>
        </c:ser>
        <c:dLbls>
          <c:showLegendKey val="0"/>
          <c:showVal val="0"/>
          <c:showCatName val="0"/>
          <c:showSerName val="0"/>
          <c:showPercent val="0"/>
          <c:showBubbleSize val="0"/>
          <c:showLeaderLines val="1"/>
        </c:dLbls>
        <c:firstSliceAng val="0"/>
      </c:pieChart>
      <c:spPr>
        <a:noFill/>
        <a:ln w="25400">
          <a:noFill/>
        </a:ln>
      </c:spPr>
    </c:plotArea>
    <c:plotVisOnly val="1"/>
    <c:dispBlanksAs val="zero"/>
    <c:showDLblsOverMax val="0"/>
  </c:chart>
  <c:spPr>
    <a:noFill/>
    <a:ln w="9525">
      <a:noFill/>
    </a:ln>
  </c:spPr>
  <c:txPr>
    <a:bodyPr/>
    <a:lstStyle/>
    <a:p>
      <a:pPr>
        <a:defRPr sz="115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562492068971331"/>
          <c:y val="0.19063202999574613"/>
          <c:w val="0.53318519872606607"/>
          <c:h val="0.74192672741742327"/>
        </c:manualLayout>
      </c:layout>
      <c:pieChart>
        <c:varyColors val="1"/>
        <c:ser>
          <c:idx val="0"/>
          <c:order val="0"/>
          <c:spPr>
            <a:pattFill prst="dkHorz"/>
            <a:ln w="12700">
              <a:solidFill>
                <a:srgbClr val="000000"/>
              </a:solidFill>
              <a:prstDash val="solid"/>
            </a:ln>
          </c:spPr>
          <c:dPt>
            <c:idx val="0"/>
            <c:bubble3D val="0"/>
            <c:spPr>
              <a:solidFill>
                <a:schemeClr val="accent6">
                  <a:lumMod val="60000"/>
                  <a:lumOff val="40000"/>
                </a:schemeClr>
              </a:solidFill>
              <a:ln w="12700">
                <a:solidFill>
                  <a:srgbClr val="000000"/>
                </a:solidFill>
                <a:prstDash val="solid"/>
              </a:ln>
            </c:spPr>
          </c:dPt>
          <c:dPt>
            <c:idx val="1"/>
            <c:bubble3D val="0"/>
            <c:spPr>
              <a:solidFill>
                <a:schemeClr val="accent4">
                  <a:lumMod val="40000"/>
                  <a:lumOff val="60000"/>
                </a:schemeClr>
              </a:solidFill>
              <a:ln w="12700">
                <a:solidFill>
                  <a:srgbClr val="000000"/>
                </a:solidFill>
                <a:prstDash val="solid"/>
              </a:ln>
            </c:spPr>
          </c:dPt>
          <c:dPt>
            <c:idx val="2"/>
            <c:bubble3D val="0"/>
            <c:spPr>
              <a:solidFill>
                <a:srgbClr val="FFCCFF"/>
              </a:solidFill>
              <a:ln w="12700">
                <a:solidFill>
                  <a:srgbClr val="000000"/>
                </a:solidFill>
                <a:prstDash val="solid"/>
              </a:ln>
            </c:spPr>
          </c:dPt>
          <c:dPt>
            <c:idx val="3"/>
            <c:bubble3D val="0"/>
            <c:spPr>
              <a:solidFill>
                <a:schemeClr val="tx1"/>
              </a:solidFill>
              <a:ln w="12700">
                <a:solidFill>
                  <a:schemeClr val="tx1"/>
                </a:solidFill>
                <a:prstDash val="solid"/>
              </a:ln>
            </c:spPr>
          </c:dPt>
          <c:dPt>
            <c:idx val="4"/>
            <c:bubble3D val="0"/>
            <c:spPr>
              <a:solidFill>
                <a:srgbClr val="92D050"/>
              </a:solidFill>
              <a:ln w="12700">
                <a:solidFill>
                  <a:srgbClr val="000000"/>
                </a:solidFill>
                <a:prstDash val="solid"/>
              </a:ln>
            </c:spPr>
          </c:dPt>
          <c:dPt>
            <c:idx val="5"/>
            <c:bubble3D val="0"/>
            <c:spPr>
              <a:solidFill>
                <a:schemeClr val="accent5">
                  <a:lumMod val="40000"/>
                  <a:lumOff val="60000"/>
                </a:schemeClr>
              </a:solidFill>
              <a:ln w="12700">
                <a:solidFill>
                  <a:srgbClr val="000000"/>
                </a:solidFill>
                <a:prstDash val="solid"/>
              </a:ln>
            </c:spPr>
          </c:dPt>
          <c:dLbls>
            <c:dLbl>
              <c:idx val="0"/>
              <c:tx>
                <c:rich>
                  <a:bodyPr/>
                  <a:lstStyle/>
                  <a:p>
                    <a:r>
                      <a:rPr lang="ja-JP" altLang="en-US" smtClean="0"/>
                      <a:t>必要だと強く思う</a:t>
                    </a:r>
                    <a:endParaRPr lang="en-US" altLang="en-US" smtClean="0"/>
                  </a:p>
                  <a:p>
                    <a:r>
                      <a:rPr lang="en-US" altLang="en-US" smtClean="0"/>
                      <a:t>1,997 </a:t>
                    </a:r>
                    <a:r>
                      <a:rPr lang="en-US" altLang="en-US"/>
                      <a:t>
(51.5%)</a:t>
                    </a:r>
                  </a:p>
                </c:rich>
              </c:tx>
              <c:dLblPos val="outEnd"/>
              <c:showLegendKey val="0"/>
              <c:showVal val="1"/>
              <c:showCatName val="0"/>
              <c:showSerName val="0"/>
              <c:showPercent val="1"/>
              <c:showBubbleSize val="0"/>
              <c:separator>
</c:separator>
            </c:dLbl>
            <c:dLbl>
              <c:idx val="1"/>
              <c:layout>
                <c:manualLayout>
                  <c:x val="-3.7566084510675134E-2"/>
                  <c:y val="-3.3977562460782165E-2"/>
                </c:manualLayout>
              </c:layout>
              <c:tx>
                <c:rich>
                  <a:bodyPr/>
                  <a:lstStyle/>
                  <a:p>
                    <a:pPr>
                      <a:defRPr sz="1400" b="0" i="0" u="none" strike="noStrike" baseline="0">
                        <a:solidFill>
                          <a:srgbClr val="000000"/>
                        </a:solidFill>
                        <a:latin typeface="ＭＳ Ｐゴシック"/>
                        <a:ea typeface="ＭＳ Ｐゴシック"/>
                        <a:cs typeface="ＭＳ Ｐゴシック"/>
                      </a:defRPr>
                    </a:pPr>
                    <a:r>
                      <a:rPr lang="ja-JP" altLang="en-US" dirty="0" smtClean="0"/>
                      <a:t>必要だと思う</a:t>
                    </a:r>
                    <a:endParaRPr lang="en-US" altLang="en-US" dirty="0" smtClean="0"/>
                  </a:p>
                  <a:p>
                    <a:pPr>
                      <a:defRPr sz="1400" b="0" i="0" u="none" strike="noStrike" baseline="0">
                        <a:solidFill>
                          <a:srgbClr val="000000"/>
                        </a:solidFill>
                        <a:latin typeface="ＭＳ Ｐゴシック"/>
                        <a:ea typeface="ＭＳ Ｐゴシック"/>
                        <a:cs typeface="ＭＳ Ｐゴシック"/>
                      </a:defRPr>
                    </a:pPr>
                    <a:r>
                      <a:rPr lang="en-US" altLang="en-US" dirty="0" smtClean="0"/>
                      <a:t>1,321 </a:t>
                    </a:r>
                    <a:r>
                      <a:rPr lang="en-US" altLang="en-US" dirty="0"/>
                      <a:t>
(34.1%)</a:t>
                    </a:r>
                  </a:p>
                </c:rich>
              </c:tx>
              <c:numFmt formatCode="\(0.0%\)" sourceLinked="0"/>
              <c:spPr>
                <a:solidFill>
                  <a:schemeClr val="bg1"/>
                </a:solidFill>
                <a:ln w="25400">
                  <a:noFill/>
                </a:ln>
              </c:spPr>
              <c:dLblPos val="bestFit"/>
              <c:showLegendKey val="0"/>
              <c:showVal val="1"/>
              <c:showCatName val="0"/>
              <c:showSerName val="0"/>
              <c:showPercent val="1"/>
              <c:showBubbleSize val="0"/>
            </c:dLbl>
            <c:dLbl>
              <c:idx val="2"/>
              <c:layout>
                <c:manualLayout>
                  <c:x val="-0.11355517437318621"/>
                  <c:y val="0.19593816865671734"/>
                </c:manualLayout>
              </c:layout>
              <c:tx>
                <c:rich>
                  <a:bodyPr/>
                  <a:lstStyle/>
                  <a:p>
                    <a:r>
                      <a:rPr lang="ja-JP" altLang="en-US" sz="1300" dirty="0" smtClean="0"/>
                      <a:t>どちらともいえない</a:t>
                    </a:r>
                    <a:endParaRPr lang="en-US" altLang="en-US" sz="1300" dirty="0" smtClean="0"/>
                  </a:p>
                  <a:p>
                    <a:r>
                      <a:rPr lang="en-US" altLang="en-US" dirty="0" smtClean="0"/>
                      <a:t>277 </a:t>
                    </a:r>
                    <a:r>
                      <a:rPr lang="en-US" altLang="en-US" dirty="0"/>
                      <a:t>
(7.1%)</a:t>
                    </a:r>
                  </a:p>
                </c:rich>
              </c:tx>
              <c:dLblPos val="bestFit"/>
              <c:showLegendKey val="0"/>
              <c:showVal val="1"/>
              <c:showCatName val="0"/>
              <c:showSerName val="0"/>
              <c:showPercent val="1"/>
              <c:showBubbleSize val="0"/>
              <c:separator>
</c:separator>
            </c:dLbl>
            <c:dLbl>
              <c:idx val="3"/>
              <c:layout>
                <c:manualLayout>
                  <c:x val="-0.20049611154637312"/>
                  <c:y val="2.3964647217444717E-2"/>
                </c:manualLayout>
              </c:layout>
              <c:tx>
                <c:rich>
                  <a:bodyPr/>
                  <a:lstStyle/>
                  <a:p>
                    <a:r>
                      <a:rPr lang="ja-JP" altLang="en-US" dirty="0" smtClean="0"/>
                      <a:t>必要ではない</a:t>
                    </a:r>
                    <a:endParaRPr lang="en-US" altLang="en-US" dirty="0" smtClean="0"/>
                  </a:p>
                  <a:p>
                    <a:r>
                      <a:rPr lang="en-US" altLang="en-US" dirty="0" smtClean="0"/>
                      <a:t>30 </a:t>
                    </a:r>
                    <a:r>
                      <a:rPr lang="en-US" altLang="en-US" dirty="0"/>
                      <a:t>
(0.8%)</a:t>
                    </a:r>
                  </a:p>
                </c:rich>
              </c:tx>
              <c:dLblPos val="bestFit"/>
              <c:showLegendKey val="0"/>
              <c:showVal val="1"/>
              <c:showCatName val="0"/>
              <c:showSerName val="0"/>
              <c:showPercent val="1"/>
              <c:showBubbleSize val="0"/>
              <c:separator>
</c:separator>
            </c:dLbl>
            <c:dLbl>
              <c:idx val="4"/>
              <c:layout>
                <c:manualLayout>
                  <c:x val="7.8158193872769663E-2"/>
                  <c:y val="-4.6952838283246104E-2"/>
                </c:manualLayout>
              </c:layout>
              <c:tx>
                <c:rich>
                  <a:bodyPr/>
                  <a:lstStyle/>
                  <a:p>
                    <a:r>
                      <a:rPr lang="ja-JP" altLang="en-US" sz="1300" dirty="0" smtClean="0"/>
                      <a:t>全く必要ではない</a:t>
                    </a:r>
                    <a:endParaRPr lang="en-US" altLang="en-US" sz="1300" dirty="0" smtClean="0"/>
                  </a:p>
                  <a:p>
                    <a:r>
                      <a:rPr lang="en-US" altLang="en-US" dirty="0" smtClean="0"/>
                      <a:t>12 </a:t>
                    </a:r>
                    <a:r>
                      <a:rPr lang="en-US" altLang="en-US" dirty="0"/>
                      <a:t>
(0.3%)</a:t>
                    </a:r>
                  </a:p>
                </c:rich>
              </c:tx>
              <c:dLblPos val="bestFit"/>
              <c:showLegendKey val="0"/>
              <c:showVal val="1"/>
              <c:showCatName val="0"/>
              <c:showSerName val="0"/>
              <c:showPercent val="1"/>
              <c:showBubbleSize val="0"/>
              <c:separator>
</c:separator>
            </c:dLbl>
            <c:dLbl>
              <c:idx val="5"/>
              <c:layout>
                <c:manualLayout>
                  <c:x val="0.29769687364396047"/>
                  <c:y val="-1.9118604330976445E-2"/>
                </c:manualLayout>
              </c:layout>
              <c:tx>
                <c:rich>
                  <a:bodyPr/>
                  <a:lstStyle/>
                  <a:p>
                    <a:r>
                      <a:rPr lang="ja-JP" altLang="en-US" dirty="0" smtClean="0"/>
                      <a:t>特定なし</a:t>
                    </a:r>
                    <a:endParaRPr lang="en-US" altLang="en-US" dirty="0" smtClean="0"/>
                  </a:p>
                  <a:p>
                    <a:r>
                      <a:rPr lang="en-US" altLang="en-US" dirty="0" smtClean="0"/>
                      <a:t>242 </a:t>
                    </a:r>
                    <a:r>
                      <a:rPr lang="en-US" altLang="en-US" dirty="0"/>
                      <a:t>
(6.2%)</a:t>
                    </a:r>
                  </a:p>
                </c:rich>
              </c:tx>
              <c:dLblPos val="bestFit"/>
              <c:showLegendKey val="0"/>
              <c:showVal val="1"/>
              <c:showCatName val="0"/>
              <c:showSerName val="0"/>
              <c:showPercent val="1"/>
              <c:showBubbleSize val="0"/>
              <c:separator>
</c:separator>
            </c:dLbl>
            <c:numFmt formatCode="\(0.0%\)" sourceLinked="0"/>
            <c:spPr>
              <a:solidFill>
                <a:srgbClr val="FFFFFF"/>
              </a:solidFill>
              <a:ln w="25400">
                <a:noFill/>
              </a:ln>
            </c:spPr>
            <c:txPr>
              <a:bodyPr/>
              <a:lstStyle/>
              <a:p>
                <a:pPr>
                  <a:defRPr sz="1400" b="0" i="0" u="none" strike="noStrike" baseline="0">
                    <a:solidFill>
                      <a:srgbClr val="000000"/>
                    </a:solidFill>
                    <a:latin typeface="ＭＳ Ｐゴシック"/>
                    <a:ea typeface="ＭＳ Ｐゴシック"/>
                    <a:cs typeface="ＭＳ Ｐゴシック"/>
                  </a:defRPr>
                </a:pPr>
                <a:endParaRPr lang="ja-JP"/>
              </a:p>
            </c:txPr>
            <c:dLblPos val="outEnd"/>
            <c:showLegendKey val="0"/>
            <c:showVal val="1"/>
            <c:showCatName val="0"/>
            <c:showSerName val="0"/>
            <c:showPercent val="1"/>
            <c:showBubbleSize val="0"/>
            <c:separator>
</c:separator>
            <c:showLeaderLines val="1"/>
          </c:dLbls>
          <c:cat>
            <c:strRef>
              <c:f>'16【GT】'!$A$2:$F$2</c:f>
              <c:strCache>
                <c:ptCount val="6"/>
                <c:pt idx="0">
                  <c:v>必要だと
強く思う</c:v>
                </c:pt>
                <c:pt idx="1">
                  <c:v>必要だと
思う</c:v>
                </c:pt>
                <c:pt idx="2">
                  <c:v>どちらとも
いえない</c:v>
                </c:pt>
                <c:pt idx="3">
                  <c:v>必要では
ない </c:v>
                </c:pt>
                <c:pt idx="4">
                  <c:v>全く必要
ではない</c:v>
                </c:pt>
                <c:pt idx="5">
                  <c:v>特定なし</c:v>
                </c:pt>
              </c:strCache>
            </c:strRef>
          </c:cat>
          <c:val>
            <c:numRef>
              <c:f>'16【GT】'!$A$3:$F$3</c:f>
              <c:numCache>
                <c:formatCode>#,##0_ </c:formatCode>
                <c:ptCount val="6"/>
                <c:pt idx="0">
                  <c:v>1997</c:v>
                </c:pt>
                <c:pt idx="1">
                  <c:v>1321</c:v>
                </c:pt>
                <c:pt idx="2">
                  <c:v>277</c:v>
                </c:pt>
                <c:pt idx="3">
                  <c:v>30</c:v>
                </c:pt>
                <c:pt idx="4">
                  <c:v>12</c:v>
                </c:pt>
                <c:pt idx="5">
                  <c:v>242</c:v>
                </c:pt>
              </c:numCache>
            </c:numRef>
          </c:val>
        </c:ser>
        <c:dLbls>
          <c:showLegendKey val="0"/>
          <c:showVal val="0"/>
          <c:showCatName val="0"/>
          <c:showSerName val="0"/>
          <c:showPercent val="0"/>
          <c:showBubbleSize val="0"/>
          <c:showLeaderLines val="1"/>
        </c:dLbls>
        <c:firstSliceAng val="0"/>
      </c:pieChart>
      <c:spPr>
        <a:noFill/>
        <a:ln w="25400">
          <a:noFill/>
        </a:ln>
      </c:spPr>
    </c:plotArea>
    <c:plotVisOnly val="1"/>
    <c:dispBlanksAs val="zero"/>
    <c:showDLblsOverMax val="0"/>
  </c:chart>
  <c:spPr>
    <a:noFill/>
    <a:ln w="9525">
      <a:noFill/>
    </a:ln>
  </c:spPr>
  <c:txPr>
    <a:bodyPr/>
    <a:lstStyle/>
    <a:p>
      <a:pPr>
        <a:defRPr sz="115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image" Target="../media/image2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AD7E2190-541B-4811-B69E-FF65C92917A5}" type="datetimeFigureOut">
              <a:rPr kumimoji="1" lang="ja-JP" altLang="en-US" smtClean="0"/>
              <a:t>2014/3/17</a:t>
            </a:fld>
            <a:endParaRPr kumimoji="1" lang="ja-JP" altLang="en-US"/>
          </a:p>
        </p:txBody>
      </p:sp>
      <p:sp>
        <p:nvSpPr>
          <p:cNvPr id="4" name="スライド イメージ プレースホルダー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9268115B-E6DA-4FC4-8DF1-250C6AE76E63}" type="slidenum">
              <a:rPr kumimoji="1" lang="ja-JP" altLang="en-US" smtClean="0"/>
              <a:t>‹#›</a:t>
            </a:fld>
            <a:endParaRPr kumimoji="1" lang="ja-JP" altLang="en-US"/>
          </a:p>
        </p:txBody>
      </p:sp>
    </p:spTree>
    <p:extLst>
      <p:ext uri="{BB962C8B-B14F-4D97-AF65-F5344CB8AC3E}">
        <p14:creationId xmlns:p14="http://schemas.microsoft.com/office/powerpoint/2010/main" val="428798353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eaLnBrk="0" hangingPunct="0">
              <a:defRPr kumimoji="1" sz="4800">
                <a:solidFill>
                  <a:schemeClr val="tx1"/>
                </a:solidFill>
                <a:latin typeface="Arial" pitchFamily="34" charset="0"/>
                <a:ea typeface="ＭＳ Ｐゴシック" pitchFamily="50" charset="-128"/>
              </a:defRPr>
            </a:lvl1pPr>
            <a:lvl2pPr marL="742950" indent="-285750" eaLnBrk="0" hangingPunct="0">
              <a:defRPr kumimoji="1" sz="4800">
                <a:solidFill>
                  <a:schemeClr val="tx1"/>
                </a:solidFill>
                <a:latin typeface="Arial" pitchFamily="34" charset="0"/>
                <a:ea typeface="ＭＳ Ｐゴシック" pitchFamily="50" charset="-128"/>
              </a:defRPr>
            </a:lvl2pPr>
            <a:lvl3pPr marL="1143000" indent="-228600" eaLnBrk="0" hangingPunct="0">
              <a:defRPr kumimoji="1" sz="4800">
                <a:solidFill>
                  <a:schemeClr val="tx1"/>
                </a:solidFill>
                <a:latin typeface="Arial" pitchFamily="34" charset="0"/>
                <a:ea typeface="ＭＳ Ｐゴシック" pitchFamily="50" charset="-128"/>
              </a:defRPr>
            </a:lvl3pPr>
            <a:lvl4pPr marL="1600200" indent="-228600" eaLnBrk="0" hangingPunct="0">
              <a:defRPr kumimoji="1" sz="4800">
                <a:solidFill>
                  <a:schemeClr val="tx1"/>
                </a:solidFill>
                <a:latin typeface="Arial" pitchFamily="34" charset="0"/>
                <a:ea typeface="ＭＳ Ｐゴシック" pitchFamily="50" charset="-128"/>
              </a:defRPr>
            </a:lvl4pPr>
            <a:lvl5pPr marL="2057400" indent="-228600" eaLnBrk="0" hangingPunct="0">
              <a:defRPr kumimoji="1" sz="48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9pPr>
          </a:lstStyle>
          <a:p>
            <a:pPr eaLnBrk="1" hangingPunct="1"/>
            <a:fld id="{F08D9438-A414-4F51-BF7D-CC0DF9871C05}" type="slidenum">
              <a:rPr lang="en-US" altLang="ja-JP" sz="1200" smtClean="0"/>
              <a:pPr eaLnBrk="1" hangingPunct="1"/>
              <a:t>6</a:t>
            </a:fld>
            <a:endParaRPr lang="en-US" altLang="ja-JP" sz="1200"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ja-JP" altLang="ja-JP"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eaLnBrk="0" hangingPunct="0">
              <a:defRPr kumimoji="1" sz="4800">
                <a:solidFill>
                  <a:schemeClr val="tx1"/>
                </a:solidFill>
                <a:latin typeface="Arial" pitchFamily="34" charset="0"/>
                <a:ea typeface="ＭＳ Ｐゴシック" pitchFamily="50" charset="-128"/>
              </a:defRPr>
            </a:lvl1pPr>
            <a:lvl2pPr marL="742950" indent="-285750" eaLnBrk="0" hangingPunct="0">
              <a:defRPr kumimoji="1" sz="4800">
                <a:solidFill>
                  <a:schemeClr val="tx1"/>
                </a:solidFill>
                <a:latin typeface="Arial" pitchFamily="34" charset="0"/>
                <a:ea typeface="ＭＳ Ｐゴシック" pitchFamily="50" charset="-128"/>
              </a:defRPr>
            </a:lvl2pPr>
            <a:lvl3pPr marL="1143000" indent="-228600" eaLnBrk="0" hangingPunct="0">
              <a:defRPr kumimoji="1" sz="4800">
                <a:solidFill>
                  <a:schemeClr val="tx1"/>
                </a:solidFill>
                <a:latin typeface="Arial" pitchFamily="34" charset="0"/>
                <a:ea typeface="ＭＳ Ｐゴシック" pitchFamily="50" charset="-128"/>
              </a:defRPr>
            </a:lvl3pPr>
            <a:lvl4pPr marL="1600200" indent="-228600" eaLnBrk="0" hangingPunct="0">
              <a:defRPr kumimoji="1" sz="4800">
                <a:solidFill>
                  <a:schemeClr val="tx1"/>
                </a:solidFill>
                <a:latin typeface="Arial" pitchFamily="34" charset="0"/>
                <a:ea typeface="ＭＳ Ｐゴシック" pitchFamily="50" charset="-128"/>
              </a:defRPr>
            </a:lvl4pPr>
            <a:lvl5pPr marL="2057400" indent="-228600" eaLnBrk="0" hangingPunct="0">
              <a:defRPr kumimoji="1" sz="48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9pPr>
          </a:lstStyle>
          <a:p>
            <a:pPr eaLnBrk="1" hangingPunct="1"/>
            <a:fld id="{6F9FF422-19F9-4860-BC14-F17503E3707B}" type="slidenum">
              <a:rPr lang="en-US" altLang="ja-JP" sz="1200" smtClean="0"/>
              <a:pPr eaLnBrk="1" hangingPunct="1"/>
              <a:t>23</a:t>
            </a:fld>
            <a:endParaRPr lang="en-US" altLang="ja-JP" sz="1200" smtClean="0"/>
          </a:p>
        </p:txBody>
      </p:sp>
      <p:sp>
        <p:nvSpPr>
          <p:cNvPr id="39939" name="Rectangle 2"/>
          <p:cNvSpPr>
            <a:spLocks noGrp="1" noRot="1" noChangeAspect="1" noChangeArrowheads="1" noTextEdit="1"/>
          </p:cNvSpPr>
          <p:nvPr>
            <p:ph type="sldImg"/>
          </p:nvPr>
        </p:nvSpPr>
        <p:spPr>
          <a:xfrm>
            <a:off x="906463" y="741363"/>
            <a:ext cx="4927600" cy="3697287"/>
          </a:xfrm>
          <a:ln/>
        </p:spPr>
      </p:sp>
      <p:sp>
        <p:nvSpPr>
          <p:cNvPr id="39940" name="Rectangle 3"/>
          <p:cNvSpPr>
            <a:spLocks noGrp="1" noChangeArrowheads="1"/>
          </p:cNvSpPr>
          <p:nvPr>
            <p:ph type="body" idx="1"/>
          </p:nvPr>
        </p:nvSpPr>
        <p:spPr>
          <a:xfrm>
            <a:off x="674689" y="4686300"/>
            <a:ext cx="5386387" cy="4438650"/>
          </a:xfrm>
          <a:noFill/>
        </p:spPr>
        <p:txBody>
          <a:bodyPr/>
          <a:lstStyle/>
          <a:p>
            <a:pPr eaLnBrk="1" hangingPunct="1"/>
            <a:endParaRPr lang="ja-JP" altLang="ja-JP"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eaLnBrk="0" hangingPunct="0">
              <a:defRPr kumimoji="1" sz="4800">
                <a:solidFill>
                  <a:schemeClr val="tx1"/>
                </a:solidFill>
                <a:latin typeface="Arial" pitchFamily="34" charset="0"/>
                <a:ea typeface="ＭＳ Ｐゴシック" pitchFamily="50" charset="-128"/>
              </a:defRPr>
            </a:lvl1pPr>
            <a:lvl2pPr marL="742950" indent="-285750" eaLnBrk="0" hangingPunct="0">
              <a:defRPr kumimoji="1" sz="4800">
                <a:solidFill>
                  <a:schemeClr val="tx1"/>
                </a:solidFill>
                <a:latin typeface="Arial" pitchFamily="34" charset="0"/>
                <a:ea typeface="ＭＳ Ｐゴシック" pitchFamily="50" charset="-128"/>
              </a:defRPr>
            </a:lvl2pPr>
            <a:lvl3pPr marL="1143000" indent="-228600" eaLnBrk="0" hangingPunct="0">
              <a:defRPr kumimoji="1" sz="4800">
                <a:solidFill>
                  <a:schemeClr val="tx1"/>
                </a:solidFill>
                <a:latin typeface="Arial" pitchFamily="34" charset="0"/>
                <a:ea typeface="ＭＳ Ｐゴシック" pitchFamily="50" charset="-128"/>
              </a:defRPr>
            </a:lvl3pPr>
            <a:lvl4pPr marL="1600200" indent="-228600" eaLnBrk="0" hangingPunct="0">
              <a:defRPr kumimoji="1" sz="4800">
                <a:solidFill>
                  <a:schemeClr val="tx1"/>
                </a:solidFill>
                <a:latin typeface="Arial" pitchFamily="34" charset="0"/>
                <a:ea typeface="ＭＳ Ｐゴシック" pitchFamily="50" charset="-128"/>
              </a:defRPr>
            </a:lvl4pPr>
            <a:lvl5pPr marL="2057400" indent="-228600" eaLnBrk="0" hangingPunct="0">
              <a:defRPr kumimoji="1" sz="48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9pPr>
          </a:lstStyle>
          <a:p>
            <a:pPr eaLnBrk="1" hangingPunct="1"/>
            <a:fld id="{6F9FF422-19F9-4860-BC14-F17503E3707B}" type="slidenum">
              <a:rPr lang="en-US" altLang="ja-JP" sz="1200" smtClean="0"/>
              <a:pPr eaLnBrk="1" hangingPunct="1"/>
              <a:t>24</a:t>
            </a:fld>
            <a:endParaRPr lang="en-US" altLang="ja-JP" sz="1200" smtClean="0"/>
          </a:p>
        </p:txBody>
      </p:sp>
      <p:sp>
        <p:nvSpPr>
          <p:cNvPr id="39939" name="Rectangle 2"/>
          <p:cNvSpPr>
            <a:spLocks noGrp="1" noRot="1" noChangeAspect="1" noChangeArrowheads="1" noTextEdit="1"/>
          </p:cNvSpPr>
          <p:nvPr>
            <p:ph type="sldImg"/>
          </p:nvPr>
        </p:nvSpPr>
        <p:spPr>
          <a:xfrm>
            <a:off x="906463" y="741363"/>
            <a:ext cx="4927600" cy="3697287"/>
          </a:xfrm>
          <a:ln/>
        </p:spPr>
      </p:sp>
      <p:sp>
        <p:nvSpPr>
          <p:cNvPr id="39940" name="Rectangle 3"/>
          <p:cNvSpPr>
            <a:spLocks noGrp="1" noChangeArrowheads="1"/>
          </p:cNvSpPr>
          <p:nvPr>
            <p:ph type="body" idx="1"/>
          </p:nvPr>
        </p:nvSpPr>
        <p:spPr>
          <a:xfrm>
            <a:off x="674689" y="4686300"/>
            <a:ext cx="5386387" cy="4438650"/>
          </a:xfrm>
          <a:noFill/>
        </p:spPr>
        <p:txBody>
          <a:bodyPr/>
          <a:lstStyle/>
          <a:p>
            <a:pPr eaLnBrk="1" hangingPunct="1"/>
            <a:endParaRPr lang="ja-JP" altLang="ja-JP"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a:defRPr/>
            </a:pPr>
            <a:fld id="{0A2B7E0C-7F0A-48CE-B345-943AAF02321D}" type="slidenum">
              <a:rPr lang="en-US" altLang="ja-JP"/>
              <a:pPr>
                <a:defRPr/>
              </a:pPr>
              <a:t>29</a:t>
            </a:fld>
            <a:endParaRPr lang="en-US" altLang="ja-JP"/>
          </a:p>
        </p:txBody>
      </p:sp>
      <p:sp>
        <p:nvSpPr>
          <p:cNvPr id="185346" name="Rectangle 7"/>
          <p:cNvSpPr txBox="1">
            <a:spLocks noGrp="1" noChangeArrowheads="1"/>
          </p:cNvSpPr>
          <p:nvPr/>
        </p:nvSpPr>
        <p:spPr bwMode="auto">
          <a:xfrm>
            <a:off x="3814945" y="9371020"/>
            <a:ext cx="2919734" cy="492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438" tIns="47719" rIns="95438" bIns="47719" anchor="b"/>
          <a:lstStyle>
            <a:lvl1pPr defTabSz="954088" eaLnBrk="0" hangingPunct="0">
              <a:defRPr kumimoji="1">
                <a:solidFill>
                  <a:schemeClr val="tx1"/>
                </a:solidFill>
                <a:latin typeface="Arial" charset="0"/>
                <a:ea typeface="ＭＳ Ｐゴシック" charset="-128"/>
              </a:defRPr>
            </a:lvl1pPr>
            <a:lvl2pPr marL="776288" indent="-298450" defTabSz="954088" eaLnBrk="0" hangingPunct="0">
              <a:defRPr kumimoji="1">
                <a:solidFill>
                  <a:schemeClr val="tx1"/>
                </a:solidFill>
                <a:latin typeface="Arial" charset="0"/>
                <a:ea typeface="ＭＳ Ｐゴシック" charset="-128"/>
              </a:defRPr>
            </a:lvl2pPr>
            <a:lvl3pPr marL="1193800" indent="-239713" defTabSz="954088" eaLnBrk="0" hangingPunct="0">
              <a:defRPr kumimoji="1">
                <a:solidFill>
                  <a:schemeClr val="tx1"/>
                </a:solidFill>
                <a:latin typeface="Arial" charset="0"/>
                <a:ea typeface="ＭＳ Ｐゴシック" charset="-128"/>
              </a:defRPr>
            </a:lvl3pPr>
            <a:lvl4pPr marL="1670050" indent="-238125" defTabSz="954088" eaLnBrk="0" hangingPunct="0">
              <a:defRPr kumimoji="1">
                <a:solidFill>
                  <a:schemeClr val="tx1"/>
                </a:solidFill>
                <a:latin typeface="Arial" charset="0"/>
                <a:ea typeface="ＭＳ Ｐゴシック" charset="-128"/>
              </a:defRPr>
            </a:lvl4pPr>
            <a:lvl5pPr marL="2147888" indent="-239713" defTabSz="954088" eaLnBrk="0" hangingPunct="0">
              <a:defRPr kumimoji="1">
                <a:solidFill>
                  <a:schemeClr val="tx1"/>
                </a:solidFill>
                <a:latin typeface="Arial" charset="0"/>
                <a:ea typeface="ＭＳ Ｐゴシック" charset="-128"/>
              </a:defRPr>
            </a:lvl5pPr>
            <a:lvl6pPr marL="2605088" indent="-239713" defTabSz="954088" eaLnBrk="0" fontAlgn="base" hangingPunct="0">
              <a:spcBef>
                <a:spcPct val="0"/>
              </a:spcBef>
              <a:spcAft>
                <a:spcPct val="0"/>
              </a:spcAft>
              <a:defRPr kumimoji="1">
                <a:solidFill>
                  <a:schemeClr val="tx1"/>
                </a:solidFill>
                <a:latin typeface="Arial" charset="0"/>
                <a:ea typeface="ＭＳ Ｐゴシック" charset="-128"/>
              </a:defRPr>
            </a:lvl6pPr>
            <a:lvl7pPr marL="3062288" indent="-239713" defTabSz="954088" eaLnBrk="0" fontAlgn="base" hangingPunct="0">
              <a:spcBef>
                <a:spcPct val="0"/>
              </a:spcBef>
              <a:spcAft>
                <a:spcPct val="0"/>
              </a:spcAft>
              <a:defRPr kumimoji="1">
                <a:solidFill>
                  <a:schemeClr val="tx1"/>
                </a:solidFill>
                <a:latin typeface="Arial" charset="0"/>
                <a:ea typeface="ＭＳ Ｐゴシック" charset="-128"/>
              </a:defRPr>
            </a:lvl7pPr>
            <a:lvl8pPr marL="3519488" indent="-239713" defTabSz="954088" eaLnBrk="0" fontAlgn="base" hangingPunct="0">
              <a:spcBef>
                <a:spcPct val="0"/>
              </a:spcBef>
              <a:spcAft>
                <a:spcPct val="0"/>
              </a:spcAft>
              <a:defRPr kumimoji="1">
                <a:solidFill>
                  <a:schemeClr val="tx1"/>
                </a:solidFill>
                <a:latin typeface="Arial" charset="0"/>
                <a:ea typeface="ＭＳ Ｐゴシック" charset="-128"/>
              </a:defRPr>
            </a:lvl8pPr>
            <a:lvl9pPr marL="3976688" indent="-239713" defTabSz="954088"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3F44394E-5232-4701-915E-8940BC7CC4FD}" type="slidenum">
              <a:rPr lang="ja-JP" altLang="en-US" sz="1300"/>
              <a:pPr algn="r" eaLnBrk="1" hangingPunct="1"/>
              <a:t>29</a:t>
            </a:fld>
            <a:endParaRPr lang="en-US" altLang="ja-JP" sz="1300"/>
          </a:p>
        </p:txBody>
      </p:sp>
      <p:sp>
        <p:nvSpPr>
          <p:cNvPr id="185347" name="Rectangle 2"/>
          <p:cNvSpPr>
            <a:spLocks noGrp="1" noRot="1" noChangeAspect="1" noChangeArrowheads="1" noTextEdit="1"/>
          </p:cNvSpPr>
          <p:nvPr>
            <p:ph type="sldImg"/>
          </p:nvPr>
        </p:nvSpPr>
        <p:spPr>
          <a:xfrm>
            <a:off x="904875" y="741363"/>
            <a:ext cx="4927600" cy="3697287"/>
          </a:xfrm>
          <a:ln/>
        </p:spPr>
      </p:sp>
      <p:sp>
        <p:nvSpPr>
          <p:cNvPr id="185348" name="Rectangle 3"/>
          <p:cNvSpPr>
            <a:spLocks noGrp="1" noChangeArrowheads="1"/>
          </p:cNvSpPr>
          <p:nvPr>
            <p:ph type="body" idx="1"/>
          </p:nvPr>
        </p:nvSpPr>
        <p:spPr>
          <a:xfrm>
            <a:off x="673035" y="4685511"/>
            <a:ext cx="5389694" cy="4439026"/>
          </a:xfrm>
        </p:spPr>
        <p:txBody>
          <a:bodyPr lIns="95438" tIns="47719" rIns="95438" bIns="47719"/>
          <a:lstStyle/>
          <a:p>
            <a:endParaRPr lang="ja-JP" altLang="ja-JP" smtClean="0">
              <a:ea typeface="ＭＳ Ｐ明朝"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txBox="1">
            <a:spLocks noGrp="1" noChangeArrowheads="1"/>
          </p:cNvSpPr>
          <p:nvPr/>
        </p:nvSpPr>
        <p:spPr bwMode="auto">
          <a:xfrm>
            <a:off x="3814763" y="9372601"/>
            <a:ext cx="2919412" cy="492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1" tIns="45705" rIns="91411" bIns="45705" anchor="b"/>
          <a:lstStyle>
            <a:lvl1pPr eaLnBrk="0" hangingPunct="0">
              <a:defRPr kumimoji="1" sz="4800">
                <a:solidFill>
                  <a:schemeClr val="tx1"/>
                </a:solidFill>
                <a:latin typeface="Arial" pitchFamily="34" charset="0"/>
                <a:ea typeface="ＭＳ Ｐゴシック" pitchFamily="50" charset="-128"/>
              </a:defRPr>
            </a:lvl1pPr>
            <a:lvl2pPr marL="742950" indent="-285750" eaLnBrk="0" hangingPunct="0">
              <a:defRPr kumimoji="1" sz="4800">
                <a:solidFill>
                  <a:schemeClr val="tx1"/>
                </a:solidFill>
                <a:latin typeface="Arial" pitchFamily="34" charset="0"/>
                <a:ea typeface="ＭＳ Ｐゴシック" pitchFamily="50" charset="-128"/>
              </a:defRPr>
            </a:lvl2pPr>
            <a:lvl3pPr marL="1143000" indent="-228600" eaLnBrk="0" hangingPunct="0">
              <a:defRPr kumimoji="1" sz="4800">
                <a:solidFill>
                  <a:schemeClr val="tx1"/>
                </a:solidFill>
                <a:latin typeface="Arial" pitchFamily="34" charset="0"/>
                <a:ea typeface="ＭＳ Ｐゴシック" pitchFamily="50" charset="-128"/>
              </a:defRPr>
            </a:lvl3pPr>
            <a:lvl4pPr marL="1600200" indent="-228600" eaLnBrk="0" hangingPunct="0">
              <a:defRPr kumimoji="1" sz="4800">
                <a:solidFill>
                  <a:schemeClr val="tx1"/>
                </a:solidFill>
                <a:latin typeface="Arial" pitchFamily="34" charset="0"/>
                <a:ea typeface="ＭＳ Ｐゴシック" pitchFamily="50" charset="-128"/>
              </a:defRPr>
            </a:lvl4pPr>
            <a:lvl5pPr marL="2057400" indent="-228600" eaLnBrk="0" hangingPunct="0">
              <a:defRPr kumimoji="1" sz="48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9pPr>
          </a:lstStyle>
          <a:p>
            <a:pPr algn="r" eaLnBrk="1" hangingPunct="1"/>
            <a:fld id="{B0FCD5D5-207E-49A1-8199-A2A07C23E7AB}" type="slidenum">
              <a:rPr lang="en-US" altLang="ja-JP" sz="1200"/>
              <a:pPr algn="r" eaLnBrk="1" hangingPunct="1"/>
              <a:t>30</a:t>
            </a:fld>
            <a:endParaRPr lang="en-US" altLang="ja-JP" sz="1200"/>
          </a:p>
        </p:txBody>
      </p:sp>
      <p:sp>
        <p:nvSpPr>
          <p:cNvPr id="86019" name="スライド イメージ プレースホルダー 1"/>
          <p:cNvSpPr>
            <a:spLocks noGrp="1" noRot="1" noChangeAspect="1" noTextEdit="1"/>
          </p:cNvSpPr>
          <p:nvPr>
            <p:ph type="sldImg"/>
          </p:nvPr>
        </p:nvSpPr>
        <p:spPr>
          <a:xfrm>
            <a:off x="903288" y="739775"/>
            <a:ext cx="4933950" cy="3702050"/>
          </a:xfrm>
          <a:ln/>
        </p:spPr>
      </p:sp>
      <p:sp>
        <p:nvSpPr>
          <p:cNvPr id="86020" name="ノート プレースホルダー 2"/>
          <p:cNvSpPr>
            <a:spLocks noGrp="1"/>
          </p:cNvSpPr>
          <p:nvPr>
            <p:ph type="body" idx="1"/>
          </p:nvPr>
        </p:nvSpPr>
        <p:spPr>
          <a:noFill/>
        </p:spPr>
        <p:txBody>
          <a:bodyPr lIns="91387" tIns="45696" rIns="91387" bIns="45696"/>
          <a:lstStyle/>
          <a:p>
            <a:endParaRPr lang="ja-JP" altLang="en-US" sz="1600" dirty="0" smtClean="0"/>
          </a:p>
        </p:txBody>
      </p:sp>
      <p:sp>
        <p:nvSpPr>
          <p:cNvPr id="86021" name="スライド番号プレースホルダー 3"/>
          <p:cNvSpPr txBox="1">
            <a:spLocks noGrp="1"/>
          </p:cNvSpPr>
          <p:nvPr/>
        </p:nvSpPr>
        <p:spPr bwMode="auto">
          <a:xfrm>
            <a:off x="3814763" y="9372601"/>
            <a:ext cx="2919412" cy="492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7" tIns="45696" rIns="91387" bIns="45696" anchor="b"/>
          <a:lstStyle>
            <a:lvl1pPr eaLnBrk="0" hangingPunct="0">
              <a:defRPr kumimoji="1" sz="4800">
                <a:solidFill>
                  <a:schemeClr val="tx1"/>
                </a:solidFill>
                <a:latin typeface="Arial" pitchFamily="34" charset="0"/>
                <a:ea typeface="ＭＳ Ｐゴシック" pitchFamily="50" charset="-128"/>
              </a:defRPr>
            </a:lvl1pPr>
            <a:lvl2pPr marL="742950" indent="-285750" eaLnBrk="0" hangingPunct="0">
              <a:defRPr kumimoji="1" sz="4800">
                <a:solidFill>
                  <a:schemeClr val="tx1"/>
                </a:solidFill>
                <a:latin typeface="Arial" pitchFamily="34" charset="0"/>
                <a:ea typeface="ＭＳ Ｐゴシック" pitchFamily="50" charset="-128"/>
              </a:defRPr>
            </a:lvl2pPr>
            <a:lvl3pPr marL="1143000" indent="-228600" eaLnBrk="0" hangingPunct="0">
              <a:defRPr kumimoji="1" sz="4800">
                <a:solidFill>
                  <a:schemeClr val="tx1"/>
                </a:solidFill>
                <a:latin typeface="Arial" pitchFamily="34" charset="0"/>
                <a:ea typeface="ＭＳ Ｐゴシック" pitchFamily="50" charset="-128"/>
              </a:defRPr>
            </a:lvl3pPr>
            <a:lvl4pPr marL="1600200" indent="-228600" eaLnBrk="0" hangingPunct="0">
              <a:defRPr kumimoji="1" sz="4800">
                <a:solidFill>
                  <a:schemeClr val="tx1"/>
                </a:solidFill>
                <a:latin typeface="Arial" pitchFamily="34" charset="0"/>
                <a:ea typeface="ＭＳ Ｐゴシック" pitchFamily="50" charset="-128"/>
              </a:defRPr>
            </a:lvl4pPr>
            <a:lvl5pPr marL="2057400" indent="-228600" eaLnBrk="0" hangingPunct="0">
              <a:defRPr kumimoji="1" sz="48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9pPr>
          </a:lstStyle>
          <a:p>
            <a:pPr algn="r" eaLnBrk="1" hangingPunct="1"/>
            <a:fld id="{5A7CB628-E39B-4D19-BDCC-A8B07B375179}" type="slidenum">
              <a:rPr lang="en-US" altLang="ja-JP" sz="1200">
                <a:solidFill>
                  <a:srgbClr val="000000"/>
                </a:solidFill>
              </a:rPr>
              <a:pPr algn="r" eaLnBrk="1" hangingPunct="1"/>
              <a:t>30</a:t>
            </a:fld>
            <a:endParaRPr lang="en-US" altLang="ja-JP" sz="120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kumimoji="1" sz="2300">
                <a:solidFill>
                  <a:schemeClr val="tx1"/>
                </a:solidFill>
                <a:latin typeface="ＭＳ Ｐゴシック" charset="-128"/>
                <a:ea typeface="ＭＳ Ｐゴシック" charset="-128"/>
              </a:defRPr>
            </a:lvl1pPr>
            <a:lvl2pPr marL="742950" indent="-285750" defTabSz="908050" eaLnBrk="0" hangingPunct="0">
              <a:defRPr kumimoji="1" sz="2300">
                <a:solidFill>
                  <a:schemeClr val="tx1"/>
                </a:solidFill>
                <a:latin typeface="ＭＳ Ｐゴシック" charset="-128"/>
                <a:ea typeface="ＭＳ Ｐゴシック" charset="-128"/>
              </a:defRPr>
            </a:lvl2pPr>
            <a:lvl3pPr marL="1143000" indent="-228600" defTabSz="908050" eaLnBrk="0" hangingPunct="0">
              <a:defRPr kumimoji="1" sz="2300">
                <a:solidFill>
                  <a:schemeClr val="tx1"/>
                </a:solidFill>
                <a:latin typeface="ＭＳ Ｐゴシック" charset="-128"/>
                <a:ea typeface="ＭＳ Ｐゴシック" charset="-128"/>
              </a:defRPr>
            </a:lvl3pPr>
            <a:lvl4pPr marL="1600200" indent="-228600" defTabSz="908050" eaLnBrk="0" hangingPunct="0">
              <a:defRPr kumimoji="1" sz="2300">
                <a:solidFill>
                  <a:schemeClr val="tx1"/>
                </a:solidFill>
                <a:latin typeface="ＭＳ Ｐゴシック" charset="-128"/>
                <a:ea typeface="ＭＳ Ｐゴシック" charset="-128"/>
              </a:defRPr>
            </a:lvl4pPr>
            <a:lvl5pPr marL="2057400" indent="-228600" defTabSz="908050" eaLnBrk="0" hangingPunct="0">
              <a:defRPr kumimoji="1" sz="2300">
                <a:solidFill>
                  <a:schemeClr val="tx1"/>
                </a:solidFill>
                <a:latin typeface="ＭＳ Ｐゴシック" charset="-128"/>
                <a:ea typeface="ＭＳ Ｐゴシック" charset="-128"/>
              </a:defRPr>
            </a:lvl5pPr>
            <a:lvl6pPr marL="2514600" indent="-228600" defTabSz="90805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defTabSz="90805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defTabSz="90805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defTabSz="90805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eaLnBrk="1" hangingPunct="1"/>
            <a:fld id="{744AFDF1-8D66-4E44-81E1-2CE00221E23E}" type="slidenum">
              <a:rPr lang="en-US" altLang="ja-JP" sz="1200" smtClean="0">
                <a:latin typeface="Times New Roman" pitchFamily="18" charset="0"/>
              </a:rPr>
              <a:pPr eaLnBrk="1" hangingPunct="1"/>
              <a:t>35</a:t>
            </a:fld>
            <a:endParaRPr lang="en-US" altLang="ja-JP" sz="1200" smtClean="0">
              <a:latin typeface="Times New Roman" pitchFamily="18"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スライド イメージ プレースホルダ 1"/>
          <p:cNvSpPr>
            <a:spLocks noGrp="1" noRot="1" noChangeAspect="1" noTextEdit="1"/>
          </p:cNvSpPr>
          <p:nvPr>
            <p:ph type="sldImg"/>
          </p:nvPr>
        </p:nvSpPr>
        <p:spPr>
          <a:xfrm>
            <a:off x="900113" y="739775"/>
            <a:ext cx="4935537" cy="3700463"/>
          </a:xfrm>
          <a:ln/>
        </p:spPr>
      </p:sp>
      <p:sp>
        <p:nvSpPr>
          <p:cNvPr id="125955" name="ノート プレースホルダ 2"/>
          <p:cNvSpPr>
            <a:spLocks noGrp="1"/>
          </p:cNvSpPr>
          <p:nvPr>
            <p:ph type="body" idx="1"/>
          </p:nvPr>
        </p:nvSpPr>
        <p:spPr>
          <a:xfrm>
            <a:off x="673100" y="4686300"/>
            <a:ext cx="5389563" cy="44402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a:spcBef>
                <a:spcPct val="0"/>
              </a:spcBef>
            </a:pPr>
            <a:endParaRPr lang="ja-JP" altLang="en-US" smtClean="0"/>
          </a:p>
        </p:txBody>
      </p:sp>
      <p:sp>
        <p:nvSpPr>
          <p:cNvPr id="125956" name="スライド番号プレースホルダ 3"/>
          <p:cNvSpPr txBox="1">
            <a:spLocks noGrp="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algn="r" eaLnBrk="1" hangingPunct="1">
              <a:lnSpc>
                <a:spcPct val="100000"/>
              </a:lnSpc>
              <a:buFontTx/>
              <a:buNone/>
            </a:pPr>
            <a:fld id="{695A09D5-2EE9-45B5-A0FD-2E1095506718}" type="slidenum">
              <a:rPr lang="en-US" altLang="ja-JP" sz="1200">
                <a:latin typeface="Calibri" pitchFamily="34" charset="0"/>
              </a:rPr>
              <a:pPr algn="r" eaLnBrk="1" hangingPunct="1">
                <a:lnSpc>
                  <a:spcPct val="100000"/>
                </a:lnSpc>
                <a:buFontTx/>
                <a:buNone/>
              </a:pPr>
              <a:t>36</a:t>
            </a:fld>
            <a:endParaRPr lang="en-US" altLang="ja-JP" sz="1200">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900">
                <a:solidFill>
                  <a:schemeClr val="tx2"/>
                </a:solidFill>
                <a:latin typeface="Arial" charset="0"/>
                <a:ea typeface="ＭＳ Ｐゴシック" charset="-128"/>
              </a:defRPr>
            </a:lvl1pPr>
            <a:lvl2pPr marL="742950" indent="-285750" eaLnBrk="0" hangingPunct="0">
              <a:defRPr sz="900">
                <a:solidFill>
                  <a:schemeClr val="tx2"/>
                </a:solidFill>
                <a:latin typeface="Arial" charset="0"/>
                <a:ea typeface="ＭＳ Ｐゴシック" charset="-128"/>
              </a:defRPr>
            </a:lvl2pPr>
            <a:lvl3pPr marL="1143000" indent="-228600" eaLnBrk="0" hangingPunct="0">
              <a:defRPr sz="900">
                <a:solidFill>
                  <a:schemeClr val="tx2"/>
                </a:solidFill>
                <a:latin typeface="Arial" charset="0"/>
                <a:ea typeface="ＭＳ Ｐゴシック" charset="-128"/>
              </a:defRPr>
            </a:lvl3pPr>
            <a:lvl4pPr marL="1600200" indent="-228600" eaLnBrk="0" hangingPunct="0">
              <a:defRPr sz="900">
                <a:solidFill>
                  <a:schemeClr val="tx2"/>
                </a:solidFill>
                <a:latin typeface="Arial" charset="0"/>
                <a:ea typeface="ＭＳ Ｐゴシック" charset="-128"/>
              </a:defRPr>
            </a:lvl4pPr>
            <a:lvl5pPr marL="2057400" indent="-228600" eaLnBrk="0" hangingPunct="0">
              <a:defRPr sz="900">
                <a:solidFill>
                  <a:schemeClr val="tx2"/>
                </a:solidFill>
                <a:latin typeface="Arial" charset="0"/>
                <a:ea typeface="ＭＳ Ｐゴシック" charset="-128"/>
              </a:defRPr>
            </a:lvl5pPr>
            <a:lvl6pPr marL="2514600" indent="-228600" algn="ctr" eaLnBrk="0" fontAlgn="base" hangingPunct="0">
              <a:spcBef>
                <a:spcPct val="0"/>
              </a:spcBef>
              <a:spcAft>
                <a:spcPct val="0"/>
              </a:spcAft>
              <a:defRPr sz="900">
                <a:solidFill>
                  <a:schemeClr val="tx2"/>
                </a:solidFill>
                <a:latin typeface="Arial" charset="0"/>
                <a:ea typeface="ＭＳ Ｐゴシック" charset="-128"/>
              </a:defRPr>
            </a:lvl6pPr>
            <a:lvl7pPr marL="2971800" indent="-228600" algn="ctr" eaLnBrk="0" fontAlgn="base" hangingPunct="0">
              <a:spcBef>
                <a:spcPct val="0"/>
              </a:spcBef>
              <a:spcAft>
                <a:spcPct val="0"/>
              </a:spcAft>
              <a:defRPr sz="900">
                <a:solidFill>
                  <a:schemeClr val="tx2"/>
                </a:solidFill>
                <a:latin typeface="Arial" charset="0"/>
                <a:ea typeface="ＭＳ Ｐゴシック" charset="-128"/>
              </a:defRPr>
            </a:lvl7pPr>
            <a:lvl8pPr marL="3429000" indent="-228600" algn="ctr" eaLnBrk="0" fontAlgn="base" hangingPunct="0">
              <a:spcBef>
                <a:spcPct val="0"/>
              </a:spcBef>
              <a:spcAft>
                <a:spcPct val="0"/>
              </a:spcAft>
              <a:defRPr sz="900">
                <a:solidFill>
                  <a:schemeClr val="tx2"/>
                </a:solidFill>
                <a:latin typeface="Arial" charset="0"/>
                <a:ea typeface="ＭＳ Ｐゴシック" charset="-128"/>
              </a:defRPr>
            </a:lvl8pPr>
            <a:lvl9pPr marL="3886200" indent="-228600" algn="ctr" eaLnBrk="0" fontAlgn="base" hangingPunct="0">
              <a:spcBef>
                <a:spcPct val="0"/>
              </a:spcBef>
              <a:spcAft>
                <a:spcPct val="0"/>
              </a:spcAft>
              <a:defRPr sz="900">
                <a:solidFill>
                  <a:schemeClr val="tx2"/>
                </a:solidFill>
                <a:latin typeface="Arial" charset="0"/>
                <a:ea typeface="ＭＳ Ｐゴシック" charset="-128"/>
              </a:defRPr>
            </a:lvl9pPr>
          </a:lstStyle>
          <a:p>
            <a:pPr algn="r" eaLnBrk="1" hangingPunct="1"/>
            <a:fld id="{CA2E1A35-BFCB-42DF-A5E3-054894541604}" type="slidenum">
              <a:rPr lang="en-US" altLang="ja-JP" sz="1200">
                <a:solidFill>
                  <a:schemeClr val="tx1"/>
                </a:solidFill>
                <a:effectLst/>
              </a:rPr>
              <a:pPr algn="r" eaLnBrk="1" hangingPunct="1"/>
              <a:t>37</a:t>
            </a:fld>
            <a:endParaRPr lang="en-US" altLang="ja-JP" sz="1200">
              <a:solidFill>
                <a:schemeClr val="tx1"/>
              </a:solidFill>
              <a:effectLst/>
            </a:endParaRPr>
          </a:p>
        </p:txBody>
      </p:sp>
      <p:sp>
        <p:nvSpPr>
          <p:cNvPr id="47107" name="Rectangle 2"/>
          <p:cNvSpPr>
            <a:spLocks noGrp="1" noRot="1" noChangeAspect="1" noChangeArrowheads="1" noTextEdit="1"/>
          </p:cNvSpPr>
          <p:nvPr>
            <p:ph type="sldImg"/>
          </p:nvPr>
        </p:nvSpPr>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eaLnBrk="1" hangingPunct="1"/>
            <a:endParaRPr lang="en-US" dirty="0" smtClean="0">
              <a:latin typeface="ＭＳ ゴシック" pitchFamily="49" charset="-128"/>
              <a:ea typeface="ＭＳ ゴシック" pitchFamily="49" charset="-128"/>
            </a:endParaRPr>
          </a:p>
        </p:txBody>
      </p:sp>
    </p:spTree>
  </p:cSld>
  <p:clrMapOvr>
    <a:overrideClrMapping bg1="lt1" tx1="dk1" bg2="lt2" tx2="dk2" accent1="accent1" accent2="accent2" accent3="accent3" accent4="accent4" accent5="accent5" accent6="accent6" hlink="hlink" folHlink="folHlink"/>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 1"/>
          <p:cNvSpPr>
            <a:spLocks noGrp="1" noRot="1" noChangeAspect="1" noTextEdit="1"/>
          </p:cNvSpPr>
          <p:nvPr>
            <p:ph type="sldImg"/>
          </p:nvPr>
        </p:nvSpPr>
        <p:spPr/>
      </p:sp>
      <p:sp>
        <p:nvSpPr>
          <p:cNvPr id="4813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1" lang="ja-JP" altLang="en-US" smtClean="0">
              <a:latin typeface="Arial" charset="0"/>
            </a:endParaRPr>
          </a:p>
        </p:txBody>
      </p:sp>
      <p:sp>
        <p:nvSpPr>
          <p:cNvPr id="4813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2"/>
                </a:solidFill>
                <a:latin typeface="Arial" charset="0"/>
                <a:ea typeface="ＭＳ Ｐゴシック" charset="-128"/>
              </a:defRPr>
            </a:lvl1pPr>
            <a:lvl2pPr marL="742950" indent="-285750" eaLnBrk="0" hangingPunct="0">
              <a:defRPr sz="900">
                <a:solidFill>
                  <a:schemeClr val="tx2"/>
                </a:solidFill>
                <a:latin typeface="Arial" charset="0"/>
                <a:ea typeface="ＭＳ Ｐゴシック" charset="-128"/>
              </a:defRPr>
            </a:lvl2pPr>
            <a:lvl3pPr marL="1143000" indent="-228600" eaLnBrk="0" hangingPunct="0">
              <a:defRPr sz="900">
                <a:solidFill>
                  <a:schemeClr val="tx2"/>
                </a:solidFill>
                <a:latin typeface="Arial" charset="0"/>
                <a:ea typeface="ＭＳ Ｐゴシック" charset="-128"/>
              </a:defRPr>
            </a:lvl3pPr>
            <a:lvl4pPr marL="1600200" indent="-228600" eaLnBrk="0" hangingPunct="0">
              <a:defRPr sz="900">
                <a:solidFill>
                  <a:schemeClr val="tx2"/>
                </a:solidFill>
                <a:latin typeface="Arial" charset="0"/>
                <a:ea typeface="ＭＳ Ｐゴシック" charset="-128"/>
              </a:defRPr>
            </a:lvl4pPr>
            <a:lvl5pPr marL="2057400" indent="-228600" eaLnBrk="0" hangingPunct="0">
              <a:defRPr sz="900">
                <a:solidFill>
                  <a:schemeClr val="tx2"/>
                </a:solidFill>
                <a:latin typeface="Arial" charset="0"/>
                <a:ea typeface="ＭＳ Ｐゴシック" charset="-128"/>
              </a:defRPr>
            </a:lvl5pPr>
            <a:lvl6pPr marL="2514600" indent="-228600" algn="ctr" eaLnBrk="0" fontAlgn="base" hangingPunct="0">
              <a:spcBef>
                <a:spcPct val="0"/>
              </a:spcBef>
              <a:spcAft>
                <a:spcPct val="0"/>
              </a:spcAft>
              <a:defRPr sz="900">
                <a:solidFill>
                  <a:schemeClr val="tx2"/>
                </a:solidFill>
                <a:latin typeface="Arial" charset="0"/>
                <a:ea typeface="ＭＳ Ｐゴシック" charset="-128"/>
              </a:defRPr>
            </a:lvl6pPr>
            <a:lvl7pPr marL="2971800" indent="-228600" algn="ctr" eaLnBrk="0" fontAlgn="base" hangingPunct="0">
              <a:spcBef>
                <a:spcPct val="0"/>
              </a:spcBef>
              <a:spcAft>
                <a:spcPct val="0"/>
              </a:spcAft>
              <a:defRPr sz="900">
                <a:solidFill>
                  <a:schemeClr val="tx2"/>
                </a:solidFill>
                <a:latin typeface="Arial" charset="0"/>
                <a:ea typeface="ＭＳ Ｐゴシック" charset="-128"/>
              </a:defRPr>
            </a:lvl7pPr>
            <a:lvl8pPr marL="3429000" indent="-228600" algn="ctr" eaLnBrk="0" fontAlgn="base" hangingPunct="0">
              <a:spcBef>
                <a:spcPct val="0"/>
              </a:spcBef>
              <a:spcAft>
                <a:spcPct val="0"/>
              </a:spcAft>
              <a:defRPr sz="900">
                <a:solidFill>
                  <a:schemeClr val="tx2"/>
                </a:solidFill>
                <a:latin typeface="Arial" charset="0"/>
                <a:ea typeface="ＭＳ Ｐゴシック" charset="-128"/>
              </a:defRPr>
            </a:lvl8pPr>
            <a:lvl9pPr marL="3886200" indent="-228600" algn="ctr" eaLnBrk="0" fontAlgn="base" hangingPunct="0">
              <a:spcBef>
                <a:spcPct val="0"/>
              </a:spcBef>
              <a:spcAft>
                <a:spcPct val="0"/>
              </a:spcAft>
              <a:defRPr sz="900">
                <a:solidFill>
                  <a:schemeClr val="tx2"/>
                </a:solidFill>
                <a:latin typeface="Arial" charset="0"/>
                <a:ea typeface="ＭＳ Ｐゴシック" charset="-128"/>
              </a:defRPr>
            </a:lvl9pPr>
          </a:lstStyle>
          <a:p>
            <a:pPr eaLnBrk="1" hangingPunct="1"/>
            <a:fld id="{ECF9A87D-A053-4AB7-B4A9-F65EDF16188D}" type="slidenum">
              <a:rPr lang="en-US" altLang="ja-JP" sz="1200" smtClean="0">
                <a:solidFill>
                  <a:schemeClr val="tx1"/>
                </a:solidFill>
              </a:rPr>
              <a:pPr eaLnBrk="1" hangingPunct="1"/>
              <a:t>44</a:t>
            </a:fld>
            <a:endParaRPr lang="en-US" altLang="ja-JP" sz="1200" smtClean="0">
              <a:solidFill>
                <a:schemeClr val="tx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268115B-E6DA-4FC4-8DF1-250C6AE76E63}" type="slidenum">
              <a:rPr kumimoji="1" lang="ja-JP" altLang="en-US" smtClean="0"/>
              <a:t>61</a:t>
            </a:fld>
            <a:endParaRPr kumimoji="1" lang="ja-JP" altLang="en-US"/>
          </a:p>
        </p:txBody>
      </p:sp>
    </p:spTree>
    <p:extLst>
      <p:ext uri="{BB962C8B-B14F-4D97-AF65-F5344CB8AC3E}">
        <p14:creationId xmlns:p14="http://schemas.microsoft.com/office/powerpoint/2010/main" val="2846597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スライド イメージ プレースホルダー 1"/>
          <p:cNvSpPr>
            <a:spLocks noGrp="1" noRot="1" noChangeAspect="1" noTextEdit="1"/>
          </p:cNvSpPr>
          <p:nvPr>
            <p:ph type="sldImg"/>
          </p:nvPr>
        </p:nvSpPr>
        <p:spPr/>
      </p:sp>
      <p:sp>
        <p:nvSpPr>
          <p:cNvPr id="101379" name="ノート プレースホルダー 2"/>
          <p:cNvSpPr>
            <a:spLocks noGrp="1"/>
          </p:cNvSpPr>
          <p:nvPr>
            <p:ph type="body" idx="1"/>
          </p:nvPr>
        </p:nvSpPr>
        <p:spPr>
          <a:noFill/>
        </p:spPr>
        <p:txBody>
          <a:bodyPr/>
          <a:lstStyle/>
          <a:p>
            <a:r>
              <a:rPr kumimoji="1" lang="ja-JP" altLang="en-US" smtClean="0"/>
              <a:t>支援センターの運営財源について、お話ししますと、</a:t>
            </a:r>
            <a:endParaRPr kumimoji="1" lang="en-US" altLang="ja-JP" smtClean="0"/>
          </a:p>
          <a:p>
            <a:endParaRPr kumimoji="1" lang="en-US" altLang="ja-JP" smtClean="0"/>
          </a:p>
          <a:p>
            <a:r>
              <a:rPr kumimoji="1" lang="ja-JP" altLang="en-US" smtClean="0"/>
              <a:t>・医療労務管理アドバイザーの配置費用は、労働局の委託事業を活用することが可能となります。</a:t>
            </a:r>
            <a:endParaRPr kumimoji="1" lang="en-US" altLang="ja-JP" smtClean="0"/>
          </a:p>
          <a:p>
            <a:endParaRPr kumimoji="1" lang="en-US" altLang="ja-JP" smtClean="0"/>
          </a:p>
          <a:p>
            <a:r>
              <a:rPr kumimoji="1" lang="ja-JP" altLang="en-US" smtClean="0"/>
              <a:t>・医業経営アドバイザー関連経費については、消費税を財源とした「新たな財政支援制度」として、各都道府県に創設される「基金」の活用が可能となります。</a:t>
            </a:r>
            <a:endParaRPr kumimoji="1" lang="en-US" altLang="ja-JP" smtClean="0"/>
          </a:p>
          <a:p>
            <a:endParaRPr kumimoji="1" lang="en-US" altLang="ja-JP" smtClean="0"/>
          </a:p>
          <a:p>
            <a:r>
              <a:rPr kumimoji="1" lang="ja-JP" altLang="en-US" smtClean="0"/>
              <a:t>・また、消費税を財源とした「新たな財政支援制度」として、各都道府県に創設される「基金」については、支援センターの運営費のみならず、都道府県の判断により、勤務環境改善計画に基づく、各医療機関の取組みに対しての助成にも活用することも可能となります。</a:t>
            </a:r>
          </a:p>
        </p:txBody>
      </p:sp>
      <p:sp>
        <p:nvSpPr>
          <p:cNvPr id="101380" name="スライド番号プレースホルダー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ea typeface="ＭＳ Ｐ明朝" charset="-128"/>
              </a:defRPr>
            </a:lvl1pPr>
            <a:lvl2pPr marL="742950" indent="-285750" eaLnBrk="0" hangingPunct="0">
              <a:spcBef>
                <a:spcPct val="30000"/>
              </a:spcBef>
              <a:defRPr sz="1200">
                <a:solidFill>
                  <a:schemeClr val="tx1"/>
                </a:solidFill>
                <a:latin typeface="Arial" charset="0"/>
                <a:ea typeface="ＭＳ Ｐ明朝" charset="-128"/>
              </a:defRPr>
            </a:lvl2pPr>
            <a:lvl3pPr marL="1143000" indent="-228600" eaLnBrk="0" hangingPunct="0">
              <a:spcBef>
                <a:spcPct val="30000"/>
              </a:spcBef>
              <a:defRPr sz="1200">
                <a:solidFill>
                  <a:schemeClr val="tx1"/>
                </a:solidFill>
                <a:latin typeface="Arial" charset="0"/>
                <a:ea typeface="ＭＳ Ｐ明朝" charset="-128"/>
              </a:defRPr>
            </a:lvl3pPr>
            <a:lvl4pPr marL="1600200" indent="-228600" eaLnBrk="0" hangingPunct="0">
              <a:spcBef>
                <a:spcPct val="30000"/>
              </a:spcBef>
              <a:defRPr sz="1200">
                <a:solidFill>
                  <a:schemeClr val="tx1"/>
                </a:solidFill>
                <a:latin typeface="Arial" charset="0"/>
                <a:ea typeface="ＭＳ Ｐ明朝" charset="-128"/>
              </a:defRPr>
            </a:lvl4pPr>
            <a:lvl5pPr marL="2057400" indent="-228600" eaLnBrk="0" hangingPunct="0">
              <a:spcBef>
                <a:spcPct val="30000"/>
              </a:spcBef>
              <a:defRPr sz="1200">
                <a:solidFill>
                  <a:schemeClr val="tx1"/>
                </a:solidFill>
                <a:latin typeface="Arial" charset="0"/>
                <a:ea typeface="ＭＳ Ｐ明朝" charset="-128"/>
              </a:defRPr>
            </a:lvl5pPr>
            <a:lvl6pPr marL="2514600" indent="-228600" eaLnBrk="0" fontAlgn="base" hangingPunct="0">
              <a:spcBef>
                <a:spcPct val="30000"/>
              </a:spcBef>
              <a:spcAft>
                <a:spcPct val="0"/>
              </a:spcAft>
              <a:defRPr sz="1200">
                <a:solidFill>
                  <a:schemeClr val="tx1"/>
                </a:solidFill>
                <a:latin typeface="Arial" charset="0"/>
                <a:ea typeface="ＭＳ Ｐ明朝" charset="-128"/>
              </a:defRPr>
            </a:lvl6pPr>
            <a:lvl7pPr marL="2971800" indent="-228600" eaLnBrk="0" fontAlgn="base" hangingPunct="0">
              <a:spcBef>
                <a:spcPct val="30000"/>
              </a:spcBef>
              <a:spcAft>
                <a:spcPct val="0"/>
              </a:spcAft>
              <a:defRPr sz="1200">
                <a:solidFill>
                  <a:schemeClr val="tx1"/>
                </a:solidFill>
                <a:latin typeface="Arial" charset="0"/>
                <a:ea typeface="ＭＳ Ｐ明朝" charset="-128"/>
              </a:defRPr>
            </a:lvl7pPr>
            <a:lvl8pPr marL="3429000" indent="-228600" eaLnBrk="0" fontAlgn="base" hangingPunct="0">
              <a:spcBef>
                <a:spcPct val="30000"/>
              </a:spcBef>
              <a:spcAft>
                <a:spcPct val="0"/>
              </a:spcAft>
              <a:defRPr sz="1200">
                <a:solidFill>
                  <a:schemeClr val="tx1"/>
                </a:solidFill>
                <a:latin typeface="Arial" charset="0"/>
                <a:ea typeface="ＭＳ Ｐ明朝" charset="-128"/>
              </a:defRPr>
            </a:lvl8pPr>
            <a:lvl9pPr marL="3886200" indent="-228600" eaLnBrk="0" fontAlgn="base" hangingPunct="0">
              <a:spcBef>
                <a:spcPct val="30000"/>
              </a:spcBef>
              <a:spcAft>
                <a:spcPct val="0"/>
              </a:spcAft>
              <a:defRPr sz="1200">
                <a:solidFill>
                  <a:schemeClr val="tx1"/>
                </a:solidFill>
                <a:latin typeface="Arial" charset="0"/>
                <a:ea typeface="ＭＳ Ｐ明朝" charset="-128"/>
              </a:defRPr>
            </a:lvl9pPr>
          </a:lstStyle>
          <a:p>
            <a:pPr eaLnBrk="1" hangingPunct="1">
              <a:spcBef>
                <a:spcPct val="0"/>
              </a:spcBef>
            </a:pPr>
            <a:fld id="{BFD7A862-448E-4A39-B3CB-B818E9248788}" type="slidenum">
              <a:rPr lang="ja-JP" altLang="en-US" smtClean="0">
                <a:solidFill>
                  <a:srgbClr val="000000"/>
                </a:solidFill>
                <a:ea typeface="ＭＳ Ｐゴシック" charset="-128"/>
              </a:rPr>
              <a:pPr eaLnBrk="1" hangingPunct="1">
                <a:spcBef>
                  <a:spcPct val="0"/>
                </a:spcBef>
              </a:pPr>
              <a:t>75</a:t>
            </a:fld>
            <a:endParaRPr lang="en-US" altLang="ja-JP" smtClean="0">
              <a:solidFill>
                <a:srgbClr val="000000"/>
              </a:solidFill>
              <a:ea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eaLnBrk="0" hangingPunct="0">
              <a:spcBef>
                <a:spcPct val="30000"/>
              </a:spcBef>
              <a:defRPr kumimoji="1" sz="1200">
                <a:solidFill>
                  <a:schemeClr val="tx1"/>
                </a:solidFill>
                <a:latin typeface="Arial" pitchFamily="34" charset="0"/>
                <a:ea typeface="ＭＳ Ｐ明朝" pitchFamily="18" charset="-128"/>
              </a:defRPr>
            </a:lvl1pPr>
            <a:lvl2pPr marL="742950" indent="-285750" eaLnBrk="0" hangingPunct="0">
              <a:spcBef>
                <a:spcPct val="30000"/>
              </a:spcBef>
              <a:defRPr kumimoji="1" sz="1200">
                <a:solidFill>
                  <a:schemeClr val="tx1"/>
                </a:solidFill>
                <a:latin typeface="Arial" pitchFamily="34" charset="0"/>
                <a:ea typeface="ＭＳ Ｐ明朝" pitchFamily="18" charset="-128"/>
              </a:defRPr>
            </a:lvl2pPr>
            <a:lvl3pPr marL="1143000" indent="-228600" eaLnBrk="0" hangingPunct="0">
              <a:spcBef>
                <a:spcPct val="30000"/>
              </a:spcBef>
              <a:defRPr kumimoji="1" sz="1200">
                <a:solidFill>
                  <a:schemeClr val="tx1"/>
                </a:solidFill>
                <a:latin typeface="Arial" pitchFamily="34" charset="0"/>
                <a:ea typeface="ＭＳ Ｐ明朝" pitchFamily="18" charset="-128"/>
              </a:defRPr>
            </a:lvl3pPr>
            <a:lvl4pPr marL="1600200" indent="-228600" eaLnBrk="0" hangingPunct="0">
              <a:spcBef>
                <a:spcPct val="30000"/>
              </a:spcBef>
              <a:defRPr kumimoji="1" sz="1200">
                <a:solidFill>
                  <a:schemeClr val="tx1"/>
                </a:solidFill>
                <a:latin typeface="Arial" pitchFamily="34" charset="0"/>
                <a:ea typeface="ＭＳ Ｐ明朝" pitchFamily="18" charset="-128"/>
              </a:defRPr>
            </a:lvl4pPr>
            <a:lvl5pPr marL="2057400" indent="-228600" eaLnBrk="0" hangingPunct="0">
              <a:spcBef>
                <a:spcPct val="30000"/>
              </a:spcBef>
              <a:defRPr kumimoji="1" sz="1200">
                <a:solidFill>
                  <a:schemeClr val="tx1"/>
                </a:solidFill>
                <a:latin typeface="Arial" pitchFamily="34"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9pPr>
          </a:lstStyle>
          <a:p>
            <a:pPr eaLnBrk="1" hangingPunct="1">
              <a:spcBef>
                <a:spcPct val="0"/>
              </a:spcBef>
            </a:pPr>
            <a:fld id="{2952F832-D4FB-4F68-9322-645693841CFA}" type="slidenum">
              <a:rPr lang="en-US" altLang="ja-JP" smtClean="0">
                <a:ea typeface="ＭＳ Ｐゴシック" pitchFamily="50" charset="-128"/>
              </a:rPr>
              <a:pPr eaLnBrk="1" hangingPunct="1">
                <a:spcBef>
                  <a:spcPct val="0"/>
                </a:spcBef>
              </a:pPr>
              <a:t>11</a:t>
            </a:fld>
            <a:endParaRPr lang="en-US" altLang="ja-JP" smtClean="0">
              <a:ea typeface="ＭＳ Ｐゴシック" pitchFamily="50" charset="-128"/>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ja-JP" altLang="ja-JP"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xfrm>
            <a:off x="901700" y="739775"/>
            <a:ext cx="4933950" cy="3700463"/>
          </a:xfrm>
          <a:ln/>
        </p:spPr>
      </p:sp>
      <p:sp>
        <p:nvSpPr>
          <p:cNvPr id="133123" name="ノート プレースホルダ 3"/>
          <p:cNvSpPr>
            <a:spLocks noGrp="1"/>
          </p:cNvSpPr>
          <p:nvPr/>
        </p:nvSpPr>
        <p:spPr bwMode="auto">
          <a:xfrm>
            <a:off x="673100" y="4686300"/>
            <a:ext cx="5389563" cy="444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lstStyle/>
          <a:p>
            <a:pPr eaLnBrk="0" hangingPunct="0">
              <a:spcBef>
                <a:spcPct val="30000"/>
              </a:spcBef>
            </a:pPr>
            <a:endParaRPr lang="ja-JP" altLang="en-US">
              <a:ea typeface="ＭＳ Ｐ明朝" pitchFamily="18"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 1"/>
          <p:cNvSpPr>
            <a:spLocks noGrp="1" noRot="1" noChangeAspect="1" noTextEdit="1"/>
          </p:cNvSpPr>
          <p:nvPr>
            <p:ph type="sldImg"/>
          </p:nvPr>
        </p:nvSpPr>
        <p:spPr>
          <a:ln/>
        </p:spPr>
      </p:sp>
      <p:sp>
        <p:nvSpPr>
          <p:cNvPr id="3174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600" smtClean="0">
              <a:ea typeface="ＭＳ Ｐ明朝" charset="-128"/>
            </a:endParaRPr>
          </a:p>
        </p:txBody>
      </p:sp>
      <p:sp>
        <p:nvSpPr>
          <p:cNvPr id="3174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200">
                <a:solidFill>
                  <a:schemeClr val="tx1"/>
                </a:solidFill>
                <a:latin typeface="Arial" charset="0"/>
                <a:ea typeface="ＭＳ Ｐゴシック" charset="-128"/>
              </a:defRPr>
            </a:lvl1pPr>
            <a:lvl2pPr marL="742950" indent="-285750" eaLnBrk="0" hangingPunct="0">
              <a:defRPr kumimoji="1" sz="1200">
                <a:solidFill>
                  <a:schemeClr val="tx1"/>
                </a:solidFill>
                <a:latin typeface="Arial" charset="0"/>
                <a:ea typeface="ＭＳ Ｐゴシック" charset="-128"/>
              </a:defRPr>
            </a:lvl2pPr>
            <a:lvl3pPr marL="1143000" indent="-228600" eaLnBrk="0" hangingPunct="0">
              <a:defRPr kumimoji="1" sz="1200">
                <a:solidFill>
                  <a:schemeClr val="tx1"/>
                </a:solidFill>
                <a:latin typeface="Arial" charset="0"/>
                <a:ea typeface="ＭＳ Ｐゴシック" charset="-128"/>
              </a:defRPr>
            </a:lvl3pPr>
            <a:lvl4pPr marL="1600200" indent="-228600" eaLnBrk="0" hangingPunct="0">
              <a:defRPr kumimoji="1" sz="1200">
                <a:solidFill>
                  <a:schemeClr val="tx1"/>
                </a:solidFill>
                <a:latin typeface="Arial" charset="0"/>
                <a:ea typeface="ＭＳ Ｐゴシック" charset="-128"/>
              </a:defRPr>
            </a:lvl4pPr>
            <a:lvl5pPr marL="2057400" indent="-228600" eaLnBrk="0" hangingPunct="0">
              <a:defRPr kumimoji="1" sz="12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2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2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2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200">
                <a:solidFill>
                  <a:schemeClr val="tx1"/>
                </a:solidFill>
                <a:latin typeface="Arial" charset="0"/>
                <a:ea typeface="ＭＳ Ｐゴシック" charset="-128"/>
              </a:defRPr>
            </a:lvl9pPr>
          </a:lstStyle>
          <a:p>
            <a:pPr eaLnBrk="1" hangingPunct="1"/>
            <a:fld id="{77723EFA-0F75-4EA9-8622-5E6A5379E80A}" type="slidenum">
              <a:rPr lang="en-US" altLang="ja-JP" smtClean="0"/>
              <a:pPr eaLnBrk="1" hangingPunct="1"/>
              <a:t>78</a:t>
            </a:fld>
            <a:endParaRPr lang="en-US" altLang="ja-JP"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スライド イメージ プレースホルダ 1"/>
          <p:cNvSpPr>
            <a:spLocks noGrp="1" noRot="1" noChangeAspect="1" noTextEdit="1"/>
          </p:cNvSpPr>
          <p:nvPr>
            <p:ph type="sldImg"/>
          </p:nvPr>
        </p:nvSpPr>
        <p:spPr>
          <a:ln/>
        </p:spPr>
      </p:sp>
      <p:sp>
        <p:nvSpPr>
          <p:cNvPr id="162819" name="ノート プレースホルダ 2"/>
          <p:cNvSpPr>
            <a:spLocks noGrp="1"/>
          </p:cNvSpPr>
          <p:nvPr>
            <p:ph type="body" idx="1"/>
          </p:nvPr>
        </p:nvSpPr>
        <p:spPr>
          <a:xfrm>
            <a:off x="438150" y="4686300"/>
            <a:ext cx="5930900" cy="4438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ja-JP" sz="1800" smtClean="0"/>
          </a:p>
        </p:txBody>
      </p:sp>
      <p:sp>
        <p:nvSpPr>
          <p:cNvPr id="16282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kumimoji="1" sz="2300">
                <a:solidFill>
                  <a:schemeClr val="tx1"/>
                </a:solidFill>
                <a:latin typeface="ＭＳ Ｐゴシック" charset="-128"/>
                <a:ea typeface="ＭＳ Ｐゴシック" charset="-128"/>
              </a:defRPr>
            </a:lvl1pPr>
            <a:lvl2pPr marL="742950" indent="-285750" defTabSz="908050" eaLnBrk="0" hangingPunct="0">
              <a:defRPr kumimoji="1" sz="2300">
                <a:solidFill>
                  <a:schemeClr val="tx1"/>
                </a:solidFill>
                <a:latin typeface="ＭＳ Ｐゴシック" charset="-128"/>
                <a:ea typeface="ＭＳ Ｐゴシック" charset="-128"/>
              </a:defRPr>
            </a:lvl2pPr>
            <a:lvl3pPr marL="1143000" indent="-228600" defTabSz="908050" eaLnBrk="0" hangingPunct="0">
              <a:defRPr kumimoji="1" sz="2300">
                <a:solidFill>
                  <a:schemeClr val="tx1"/>
                </a:solidFill>
                <a:latin typeface="ＭＳ Ｐゴシック" charset="-128"/>
                <a:ea typeface="ＭＳ Ｐゴシック" charset="-128"/>
              </a:defRPr>
            </a:lvl3pPr>
            <a:lvl4pPr marL="1600200" indent="-228600" defTabSz="908050" eaLnBrk="0" hangingPunct="0">
              <a:defRPr kumimoji="1" sz="2300">
                <a:solidFill>
                  <a:schemeClr val="tx1"/>
                </a:solidFill>
                <a:latin typeface="ＭＳ Ｐゴシック" charset="-128"/>
                <a:ea typeface="ＭＳ Ｐゴシック" charset="-128"/>
              </a:defRPr>
            </a:lvl4pPr>
            <a:lvl5pPr marL="2057400" indent="-228600" defTabSz="908050" eaLnBrk="0" hangingPunct="0">
              <a:defRPr kumimoji="1" sz="2300">
                <a:solidFill>
                  <a:schemeClr val="tx1"/>
                </a:solidFill>
                <a:latin typeface="ＭＳ Ｐゴシック" charset="-128"/>
                <a:ea typeface="ＭＳ Ｐゴシック" charset="-128"/>
              </a:defRPr>
            </a:lvl5pPr>
            <a:lvl6pPr marL="2514600" indent="-228600" defTabSz="90805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defTabSz="90805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defTabSz="90805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defTabSz="90805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eaLnBrk="1" hangingPunct="1"/>
            <a:fld id="{2C88E388-FFCC-42A2-AB3C-C3D51EACABEB}" type="slidenum">
              <a:rPr lang="en-US" altLang="ja-JP" sz="1200" smtClean="0">
                <a:latin typeface="Times New Roman" pitchFamily="18" charset="0"/>
              </a:rPr>
              <a:pPr eaLnBrk="1" hangingPunct="1"/>
              <a:t>79</a:t>
            </a:fld>
            <a:endParaRPr lang="en-US" altLang="ja-JP" sz="1200" smtClean="0">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spect="1" noChangeArrowheads="1" noTextEdit="1"/>
          </p:cNvSpPr>
          <p:nvPr>
            <p:ph type="sldImg"/>
          </p:nvPr>
        </p:nvSpPr>
        <p:spPr>
          <a:xfrm>
            <a:off x="901700" y="739775"/>
            <a:ext cx="4933950" cy="3700463"/>
          </a:xfrm>
          <a:ln/>
        </p:spPr>
      </p:sp>
      <p:sp>
        <p:nvSpPr>
          <p:cNvPr id="157699" name="ノート プレースホルダ 3"/>
          <p:cNvSpPr>
            <a:spLocks noGrp="1"/>
          </p:cNvSpPr>
          <p:nvPr/>
        </p:nvSpPr>
        <p:spPr bwMode="auto">
          <a:xfrm>
            <a:off x="673100" y="4686300"/>
            <a:ext cx="5389563" cy="444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lstStyle/>
          <a:p>
            <a:pPr eaLnBrk="0" hangingPunct="0">
              <a:spcBef>
                <a:spcPct val="30000"/>
              </a:spcBef>
            </a:pPr>
            <a:endParaRPr lang="ja-JP" altLang="en-US">
              <a:ea typeface="ＭＳ Ｐ明朝" pitchFamily="18"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Rot="1" noChangeAspect="1" noChangeArrowheads="1" noTextEdit="1"/>
          </p:cNvSpPr>
          <p:nvPr>
            <p:ph type="sldImg"/>
          </p:nvPr>
        </p:nvSpPr>
        <p:spPr>
          <a:xfrm>
            <a:off x="901700" y="739775"/>
            <a:ext cx="4932363" cy="3700463"/>
          </a:xfrm>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1700" y="739775"/>
            <a:ext cx="4932363" cy="3700463"/>
          </a:xfrm>
          <a:ln/>
        </p:spPr>
      </p:sp>
      <p:sp>
        <p:nvSpPr>
          <p:cNvPr id="4096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smtClean="0">
              <a:latin typeface="Arial" charset="0"/>
              <a:ea typeface="ＭＳ Ｐ明朝"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901700" y="739775"/>
            <a:ext cx="4932363" cy="3700463"/>
          </a:xfrm>
          <a:ln/>
        </p:spPr>
      </p:sp>
      <p:sp>
        <p:nvSpPr>
          <p:cNvPr id="4198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smtClean="0">
              <a:latin typeface="Arial" charset="0"/>
              <a:ea typeface="ＭＳ Ｐ明朝"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901700" y="739775"/>
            <a:ext cx="4932363" cy="3700463"/>
          </a:xfrm>
          <a:ln/>
        </p:spPr>
      </p:sp>
      <p:sp>
        <p:nvSpPr>
          <p:cNvPr id="4301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smtClean="0">
              <a:latin typeface="Arial" charset="0"/>
              <a:ea typeface="ＭＳ Ｐ明朝"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eaLnBrk="0" hangingPunct="0">
              <a:defRPr kumimoji="1" sz="4800">
                <a:solidFill>
                  <a:schemeClr val="tx1"/>
                </a:solidFill>
                <a:latin typeface="Arial" pitchFamily="34" charset="0"/>
                <a:ea typeface="ＭＳ Ｐゴシック" pitchFamily="50" charset="-128"/>
              </a:defRPr>
            </a:lvl1pPr>
            <a:lvl2pPr marL="742950" indent="-285750" eaLnBrk="0" hangingPunct="0">
              <a:defRPr kumimoji="1" sz="4800">
                <a:solidFill>
                  <a:schemeClr val="tx1"/>
                </a:solidFill>
                <a:latin typeface="Arial" pitchFamily="34" charset="0"/>
                <a:ea typeface="ＭＳ Ｐゴシック" pitchFamily="50" charset="-128"/>
              </a:defRPr>
            </a:lvl2pPr>
            <a:lvl3pPr marL="1143000" indent="-228600" eaLnBrk="0" hangingPunct="0">
              <a:defRPr kumimoji="1" sz="4800">
                <a:solidFill>
                  <a:schemeClr val="tx1"/>
                </a:solidFill>
                <a:latin typeface="Arial" pitchFamily="34" charset="0"/>
                <a:ea typeface="ＭＳ Ｐゴシック" pitchFamily="50" charset="-128"/>
              </a:defRPr>
            </a:lvl3pPr>
            <a:lvl4pPr marL="1600200" indent="-228600" eaLnBrk="0" hangingPunct="0">
              <a:defRPr kumimoji="1" sz="4800">
                <a:solidFill>
                  <a:schemeClr val="tx1"/>
                </a:solidFill>
                <a:latin typeface="Arial" pitchFamily="34" charset="0"/>
                <a:ea typeface="ＭＳ Ｐゴシック" pitchFamily="50" charset="-128"/>
              </a:defRPr>
            </a:lvl4pPr>
            <a:lvl5pPr marL="2057400" indent="-228600" eaLnBrk="0" hangingPunct="0">
              <a:defRPr kumimoji="1" sz="48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9pPr>
          </a:lstStyle>
          <a:p>
            <a:pPr eaLnBrk="1" hangingPunct="1"/>
            <a:fld id="{9412E4B8-C64B-4EB1-8F69-3FEC016CCAB8}" type="slidenum">
              <a:rPr lang="en-US" altLang="ja-JP" sz="1200" smtClean="0"/>
              <a:pPr eaLnBrk="1" hangingPunct="1"/>
              <a:t>12</a:t>
            </a:fld>
            <a:endParaRPr lang="en-US" altLang="ja-JP" sz="1200"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endParaRPr lang="ja-JP" altLang="ja-JP"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eaLnBrk="0" hangingPunct="0">
              <a:defRPr kumimoji="1" sz="4800">
                <a:solidFill>
                  <a:schemeClr val="tx1"/>
                </a:solidFill>
                <a:latin typeface="Arial" pitchFamily="34" charset="0"/>
                <a:ea typeface="ＭＳ Ｐゴシック" pitchFamily="50" charset="-128"/>
              </a:defRPr>
            </a:lvl1pPr>
            <a:lvl2pPr marL="742950" indent="-285750" eaLnBrk="0" hangingPunct="0">
              <a:defRPr kumimoji="1" sz="4800">
                <a:solidFill>
                  <a:schemeClr val="tx1"/>
                </a:solidFill>
                <a:latin typeface="Arial" pitchFamily="34" charset="0"/>
                <a:ea typeface="ＭＳ Ｐゴシック" pitchFamily="50" charset="-128"/>
              </a:defRPr>
            </a:lvl2pPr>
            <a:lvl3pPr marL="1143000" indent="-228600" eaLnBrk="0" hangingPunct="0">
              <a:defRPr kumimoji="1" sz="4800">
                <a:solidFill>
                  <a:schemeClr val="tx1"/>
                </a:solidFill>
                <a:latin typeface="Arial" pitchFamily="34" charset="0"/>
                <a:ea typeface="ＭＳ Ｐゴシック" pitchFamily="50" charset="-128"/>
              </a:defRPr>
            </a:lvl3pPr>
            <a:lvl4pPr marL="1600200" indent="-228600" eaLnBrk="0" hangingPunct="0">
              <a:defRPr kumimoji="1" sz="4800">
                <a:solidFill>
                  <a:schemeClr val="tx1"/>
                </a:solidFill>
                <a:latin typeface="Arial" pitchFamily="34" charset="0"/>
                <a:ea typeface="ＭＳ Ｐゴシック" pitchFamily="50" charset="-128"/>
              </a:defRPr>
            </a:lvl4pPr>
            <a:lvl5pPr marL="2057400" indent="-228600" eaLnBrk="0" hangingPunct="0">
              <a:defRPr kumimoji="1" sz="48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9pPr>
          </a:lstStyle>
          <a:p>
            <a:pPr eaLnBrk="1" hangingPunct="1"/>
            <a:fld id="{DBE18FE1-A376-4785-ACB0-EC327805D0B9}" type="slidenum">
              <a:rPr lang="en-US" altLang="ja-JP" sz="1200" smtClean="0"/>
              <a:pPr eaLnBrk="1" hangingPunct="1"/>
              <a:t>13</a:t>
            </a:fld>
            <a:endParaRPr lang="en-US" altLang="ja-JP" sz="1200"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pPr eaLnBrk="1" hangingPunct="1"/>
            <a:endParaRPr lang="ja-JP" altLang="ja-JP"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eaLnBrk="0" hangingPunct="0">
              <a:defRPr kumimoji="1" sz="4800">
                <a:solidFill>
                  <a:schemeClr val="tx1"/>
                </a:solidFill>
                <a:latin typeface="Arial" pitchFamily="34" charset="0"/>
                <a:ea typeface="ＭＳ Ｐゴシック" pitchFamily="50" charset="-128"/>
              </a:defRPr>
            </a:lvl1pPr>
            <a:lvl2pPr marL="742950" indent="-285750" eaLnBrk="0" hangingPunct="0">
              <a:defRPr kumimoji="1" sz="4800">
                <a:solidFill>
                  <a:schemeClr val="tx1"/>
                </a:solidFill>
                <a:latin typeface="Arial" pitchFamily="34" charset="0"/>
                <a:ea typeface="ＭＳ Ｐゴシック" pitchFamily="50" charset="-128"/>
              </a:defRPr>
            </a:lvl2pPr>
            <a:lvl3pPr marL="1143000" indent="-228600" eaLnBrk="0" hangingPunct="0">
              <a:defRPr kumimoji="1" sz="4800">
                <a:solidFill>
                  <a:schemeClr val="tx1"/>
                </a:solidFill>
                <a:latin typeface="Arial" pitchFamily="34" charset="0"/>
                <a:ea typeface="ＭＳ Ｐゴシック" pitchFamily="50" charset="-128"/>
              </a:defRPr>
            </a:lvl3pPr>
            <a:lvl4pPr marL="1600200" indent="-228600" eaLnBrk="0" hangingPunct="0">
              <a:defRPr kumimoji="1" sz="4800">
                <a:solidFill>
                  <a:schemeClr val="tx1"/>
                </a:solidFill>
                <a:latin typeface="Arial" pitchFamily="34" charset="0"/>
                <a:ea typeface="ＭＳ Ｐゴシック" pitchFamily="50" charset="-128"/>
              </a:defRPr>
            </a:lvl4pPr>
            <a:lvl5pPr marL="2057400" indent="-228600" eaLnBrk="0" hangingPunct="0">
              <a:defRPr kumimoji="1" sz="48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9pPr>
          </a:lstStyle>
          <a:p>
            <a:pPr eaLnBrk="1" hangingPunct="1"/>
            <a:fld id="{146303C9-581A-40A5-A642-AF0E448DCC4C}" type="slidenum">
              <a:rPr lang="en-US" altLang="ja-JP" sz="1200" smtClean="0"/>
              <a:pPr eaLnBrk="1" hangingPunct="1"/>
              <a:t>14</a:t>
            </a:fld>
            <a:endParaRPr lang="en-US" altLang="ja-JP" sz="1200"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endParaRPr lang="ja-JP" altLang="ja-JP"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defRPr kumimoji="1" sz="4800">
                <a:solidFill>
                  <a:schemeClr val="tx1"/>
                </a:solidFill>
                <a:latin typeface="Arial" pitchFamily="34" charset="0"/>
                <a:ea typeface="ＭＳ Ｐゴシック" pitchFamily="50" charset="-128"/>
              </a:defRPr>
            </a:lvl1pPr>
            <a:lvl2pPr marL="742950" indent="-285750" eaLnBrk="0" hangingPunct="0">
              <a:defRPr kumimoji="1" sz="4800">
                <a:solidFill>
                  <a:schemeClr val="tx1"/>
                </a:solidFill>
                <a:latin typeface="Arial" pitchFamily="34" charset="0"/>
                <a:ea typeface="ＭＳ Ｐゴシック" pitchFamily="50" charset="-128"/>
              </a:defRPr>
            </a:lvl2pPr>
            <a:lvl3pPr marL="1143000" indent="-228600" eaLnBrk="0" hangingPunct="0">
              <a:defRPr kumimoji="1" sz="4800">
                <a:solidFill>
                  <a:schemeClr val="tx1"/>
                </a:solidFill>
                <a:latin typeface="Arial" pitchFamily="34" charset="0"/>
                <a:ea typeface="ＭＳ Ｐゴシック" pitchFamily="50" charset="-128"/>
              </a:defRPr>
            </a:lvl3pPr>
            <a:lvl4pPr marL="1600200" indent="-228600" eaLnBrk="0" hangingPunct="0">
              <a:defRPr kumimoji="1" sz="4800">
                <a:solidFill>
                  <a:schemeClr val="tx1"/>
                </a:solidFill>
                <a:latin typeface="Arial" pitchFamily="34" charset="0"/>
                <a:ea typeface="ＭＳ Ｐゴシック" pitchFamily="50" charset="-128"/>
              </a:defRPr>
            </a:lvl4pPr>
            <a:lvl5pPr marL="2057400" indent="-228600" eaLnBrk="0" hangingPunct="0">
              <a:defRPr kumimoji="1" sz="48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9pPr>
          </a:lstStyle>
          <a:p>
            <a:pPr eaLnBrk="1" hangingPunct="1"/>
            <a:fld id="{D1709539-6E7F-4BBB-A24D-6A187B206725}" type="slidenum">
              <a:rPr lang="en-US" altLang="ja-JP" sz="1200" smtClean="0"/>
              <a:pPr eaLnBrk="1" hangingPunct="1"/>
              <a:t>15</a:t>
            </a:fld>
            <a:endParaRPr lang="en-US" altLang="ja-JP" sz="1200"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endParaRPr lang="ja-JP" altLang="ja-JP"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defRPr kumimoji="1" sz="4800">
                <a:solidFill>
                  <a:schemeClr val="tx1"/>
                </a:solidFill>
                <a:latin typeface="Arial" pitchFamily="34" charset="0"/>
                <a:ea typeface="ＭＳ Ｐゴシック" pitchFamily="50" charset="-128"/>
              </a:defRPr>
            </a:lvl1pPr>
            <a:lvl2pPr marL="742950" indent="-285750" eaLnBrk="0" hangingPunct="0">
              <a:defRPr kumimoji="1" sz="4800">
                <a:solidFill>
                  <a:schemeClr val="tx1"/>
                </a:solidFill>
                <a:latin typeface="Arial" pitchFamily="34" charset="0"/>
                <a:ea typeface="ＭＳ Ｐゴシック" pitchFamily="50" charset="-128"/>
              </a:defRPr>
            </a:lvl2pPr>
            <a:lvl3pPr marL="1143000" indent="-228600" eaLnBrk="0" hangingPunct="0">
              <a:defRPr kumimoji="1" sz="4800">
                <a:solidFill>
                  <a:schemeClr val="tx1"/>
                </a:solidFill>
                <a:latin typeface="Arial" pitchFamily="34" charset="0"/>
                <a:ea typeface="ＭＳ Ｐゴシック" pitchFamily="50" charset="-128"/>
              </a:defRPr>
            </a:lvl3pPr>
            <a:lvl4pPr marL="1600200" indent="-228600" eaLnBrk="0" hangingPunct="0">
              <a:defRPr kumimoji="1" sz="4800">
                <a:solidFill>
                  <a:schemeClr val="tx1"/>
                </a:solidFill>
                <a:latin typeface="Arial" pitchFamily="34" charset="0"/>
                <a:ea typeface="ＭＳ Ｐゴシック" pitchFamily="50" charset="-128"/>
              </a:defRPr>
            </a:lvl4pPr>
            <a:lvl5pPr marL="2057400" indent="-228600" eaLnBrk="0" hangingPunct="0">
              <a:defRPr kumimoji="1" sz="48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9pPr>
          </a:lstStyle>
          <a:p>
            <a:pPr eaLnBrk="1" hangingPunct="1"/>
            <a:fld id="{D1709539-6E7F-4BBB-A24D-6A187B206725}" type="slidenum">
              <a:rPr lang="en-US" altLang="ja-JP" sz="1200" smtClean="0"/>
              <a:pPr eaLnBrk="1" hangingPunct="1"/>
              <a:t>16</a:t>
            </a:fld>
            <a:endParaRPr lang="en-US" altLang="ja-JP" sz="1200"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endParaRPr lang="ja-JP" altLang="ja-JP"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eaLnBrk="0" hangingPunct="0">
              <a:defRPr kumimoji="1" sz="4800">
                <a:solidFill>
                  <a:schemeClr val="tx1"/>
                </a:solidFill>
                <a:latin typeface="Arial" pitchFamily="34" charset="0"/>
                <a:ea typeface="ＭＳ Ｐゴシック" pitchFamily="50" charset="-128"/>
              </a:defRPr>
            </a:lvl1pPr>
            <a:lvl2pPr marL="742950" indent="-285750" eaLnBrk="0" hangingPunct="0">
              <a:defRPr kumimoji="1" sz="4800">
                <a:solidFill>
                  <a:schemeClr val="tx1"/>
                </a:solidFill>
                <a:latin typeface="Arial" pitchFamily="34" charset="0"/>
                <a:ea typeface="ＭＳ Ｐゴシック" pitchFamily="50" charset="-128"/>
              </a:defRPr>
            </a:lvl2pPr>
            <a:lvl3pPr marL="1143000" indent="-228600" eaLnBrk="0" hangingPunct="0">
              <a:defRPr kumimoji="1" sz="4800">
                <a:solidFill>
                  <a:schemeClr val="tx1"/>
                </a:solidFill>
                <a:latin typeface="Arial" pitchFamily="34" charset="0"/>
                <a:ea typeface="ＭＳ Ｐゴシック" pitchFamily="50" charset="-128"/>
              </a:defRPr>
            </a:lvl3pPr>
            <a:lvl4pPr marL="1600200" indent="-228600" eaLnBrk="0" hangingPunct="0">
              <a:defRPr kumimoji="1" sz="4800">
                <a:solidFill>
                  <a:schemeClr val="tx1"/>
                </a:solidFill>
                <a:latin typeface="Arial" pitchFamily="34" charset="0"/>
                <a:ea typeface="ＭＳ Ｐゴシック" pitchFamily="50" charset="-128"/>
              </a:defRPr>
            </a:lvl4pPr>
            <a:lvl5pPr marL="2057400" indent="-228600" eaLnBrk="0" hangingPunct="0">
              <a:defRPr kumimoji="1" sz="48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9pPr>
          </a:lstStyle>
          <a:p>
            <a:pPr eaLnBrk="1" hangingPunct="1"/>
            <a:fld id="{C33B459C-7813-4307-BA30-15E96C5FBB5F}" type="slidenum">
              <a:rPr lang="en-US" altLang="ja-JP" sz="1200" smtClean="0"/>
              <a:pPr eaLnBrk="1" hangingPunct="1"/>
              <a:t>19</a:t>
            </a:fld>
            <a:endParaRPr lang="en-US" altLang="ja-JP" sz="1200" dirty="0" smtClean="0"/>
          </a:p>
        </p:txBody>
      </p:sp>
      <p:sp>
        <p:nvSpPr>
          <p:cNvPr id="52227" name="Rectangle 2"/>
          <p:cNvSpPr>
            <a:spLocks noGrp="1" noRot="1" noChangeAspect="1" noChangeArrowheads="1" noTextEdit="1"/>
          </p:cNvSpPr>
          <p:nvPr>
            <p:ph type="sldImg"/>
          </p:nvPr>
        </p:nvSpPr>
        <p:spPr>
          <a:xfrm>
            <a:off x="906463" y="741363"/>
            <a:ext cx="4927600" cy="3697287"/>
          </a:xfrm>
          <a:ln/>
        </p:spPr>
      </p:sp>
      <p:sp>
        <p:nvSpPr>
          <p:cNvPr id="52228" name="Rectangle 3"/>
          <p:cNvSpPr>
            <a:spLocks noGrp="1" noChangeArrowheads="1"/>
          </p:cNvSpPr>
          <p:nvPr>
            <p:ph type="body" idx="1"/>
          </p:nvPr>
        </p:nvSpPr>
        <p:spPr>
          <a:xfrm>
            <a:off x="674689" y="4686300"/>
            <a:ext cx="5386387" cy="4438650"/>
          </a:xfrm>
          <a:noFill/>
        </p:spPr>
        <p:txBody>
          <a:bodyPr/>
          <a:lstStyle/>
          <a:p>
            <a:pPr eaLnBrk="1" hangingPunct="1"/>
            <a:endParaRPr lang="ja-JP" altLang="ja-JP"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eaLnBrk="0" hangingPunct="0">
              <a:defRPr kumimoji="1" sz="4800">
                <a:solidFill>
                  <a:schemeClr val="tx1"/>
                </a:solidFill>
                <a:latin typeface="Arial" pitchFamily="34" charset="0"/>
                <a:ea typeface="ＭＳ Ｐゴシック" pitchFamily="50" charset="-128"/>
              </a:defRPr>
            </a:lvl1pPr>
            <a:lvl2pPr marL="742950" indent="-285750" eaLnBrk="0" hangingPunct="0">
              <a:defRPr kumimoji="1" sz="4800">
                <a:solidFill>
                  <a:schemeClr val="tx1"/>
                </a:solidFill>
                <a:latin typeface="Arial" pitchFamily="34" charset="0"/>
                <a:ea typeface="ＭＳ Ｐゴシック" pitchFamily="50" charset="-128"/>
              </a:defRPr>
            </a:lvl2pPr>
            <a:lvl3pPr marL="1143000" indent="-228600" eaLnBrk="0" hangingPunct="0">
              <a:defRPr kumimoji="1" sz="4800">
                <a:solidFill>
                  <a:schemeClr val="tx1"/>
                </a:solidFill>
                <a:latin typeface="Arial" pitchFamily="34" charset="0"/>
                <a:ea typeface="ＭＳ Ｐゴシック" pitchFamily="50" charset="-128"/>
              </a:defRPr>
            </a:lvl3pPr>
            <a:lvl4pPr marL="1600200" indent="-228600" eaLnBrk="0" hangingPunct="0">
              <a:defRPr kumimoji="1" sz="4800">
                <a:solidFill>
                  <a:schemeClr val="tx1"/>
                </a:solidFill>
                <a:latin typeface="Arial" pitchFamily="34" charset="0"/>
                <a:ea typeface="ＭＳ Ｐゴシック" pitchFamily="50" charset="-128"/>
              </a:defRPr>
            </a:lvl4pPr>
            <a:lvl5pPr marL="2057400" indent="-228600" eaLnBrk="0" hangingPunct="0">
              <a:defRPr kumimoji="1" sz="48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9pPr>
          </a:lstStyle>
          <a:p>
            <a:pPr eaLnBrk="1" hangingPunct="1"/>
            <a:fld id="{45551089-957A-4A5B-A921-F6E09C2ACC78}" type="slidenum">
              <a:rPr lang="en-US" altLang="ja-JP" sz="1200" smtClean="0"/>
              <a:pPr eaLnBrk="1" hangingPunct="1"/>
              <a:t>20</a:t>
            </a:fld>
            <a:endParaRPr lang="en-US" altLang="ja-JP" sz="1200" dirty="0"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endParaRPr lang="ja-JP" altLang="ja-JP"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2014/3/17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9"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pPr/>
              <a:t>‹#›</a:t>
            </a:fld>
            <a:endParaRPr lang="ja-JP" alt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2014/3/17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8"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pPr/>
              <a:t>‹#›</a:t>
            </a:fld>
            <a:endParaRPr lang="ja-JP"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t>2014/3/17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9"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pPr/>
              <a:t>‹#›</a:t>
            </a:fld>
            <a:endParaRPr lang="ja-JP"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E90ED720-0104-4369-84BC-D37694168613}" type="datetimeFigureOut">
              <a:rPr kumimoji="1" lang="ja-JP" altLang="en-US" smtClean="0"/>
              <a:t>2014/3/17</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7"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pPr/>
              <a:t>‹#›</a:t>
            </a:fld>
            <a:endParaRPr lang="ja-JP" alt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E90ED720-0104-4369-84BC-D37694168613}" type="datetimeFigureOut">
              <a:rPr kumimoji="1" lang="ja-JP" altLang="en-US" smtClean="0"/>
              <a:t>2014/3/17</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pPr/>
              <a:t>‹#›</a:t>
            </a:fld>
            <a:endParaRPr lang="ja-JP" alt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マスター タイトルの書式設定</a:t>
            </a:r>
            <a:endParaRPr lang="ja-JP" altLang="en-US"/>
          </a:p>
        </p:txBody>
      </p:sp>
      <p:sp>
        <p:nvSpPr>
          <p:cNvPr id="3" name="表プレースホルダー 2"/>
          <p:cNvSpPr>
            <a:spLocks noGrp="1"/>
          </p:cNvSpPr>
          <p:nvPr>
            <p:ph type="tbl" idx="1"/>
          </p:nvPr>
        </p:nvSpPr>
        <p:spPr>
          <a:xfrm>
            <a:off x="457200" y="1600200"/>
            <a:ext cx="8229600" cy="4525963"/>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8"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pPr/>
              <a:t>‹#›</a:t>
            </a:fld>
            <a:endParaRPr lang="ja-JP" altLang="en-US"/>
          </a:p>
        </p:txBody>
      </p:sp>
    </p:spTree>
    <p:extLst>
      <p:ext uri="{BB962C8B-B14F-4D97-AF65-F5344CB8AC3E}">
        <p14:creationId xmlns:p14="http://schemas.microsoft.com/office/powerpoint/2010/main" val="415359378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0ED720-0104-4369-84BC-D37694168613}" type="datetimeFigureOut">
              <a:rPr kumimoji="1" lang="ja-JP" altLang="en-US" smtClean="0"/>
              <a:t>2014/3/17</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pPr/>
              <a:t>‹#›</a:t>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60" r:id="rId6"/>
  </p:sldLayoutIdLst>
  <p:timing>
    <p:tnLst>
      <p:par>
        <p:cTn id="1" dur="indefinite" restart="never" nodeType="tmRoot"/>
      </p:par>
    </p:tnLst>
  </p:timing>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2.wmf"/><Relationship Id="rId4" Type="http://schemas.openxmlformats.org/officeDocument/2006/relationships/image" Target="../media/image21.png"/></Relationships>
</file>

<file path=ppt/slides/_rels/slide77.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slideLayout" Target="../slideLayouts/slideLayout5.xml"/><Relationship Id="rId5" Type="http://schemas.openxmlformats.org/officeDocument/2006/relationships/image" Target="../media/image24.wmf"/><Relationship Id="rId4" Type="http://schemas.openxmlformats.org/officeDocument/2006/relationships/image" Target="../media/image20.emf"/></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5.png"/><Relationship Id="rId4" Type="http://schemas.openxmlformats.org/officeDocument/2006/relationships/oleObject" Target="../embeddings/Microsoft_Excel_97-2003_Worksheet1.xls"/></Relationships>
</file>

<file path=ppt/slides/_rels/slide9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oleObject" Target="../embeddings/oleObject2.bin"/><Relationship Id="rId7" Type="http://schemas.openxmlformats.org/officeDocument/2006/relationships/oleObject" Target="../embeddings/Microsoft_Excel_97-2003_Worksheet3.xls"/><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26.png"/><Relationship Id="rId4" Type="http://schemas.openxmlformats.org/officeDocument/2006/relationships/oleObject" Target="../embeddings/Microsoft_Excel_97-2003_Worksheet2.xls"/></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8.png"/><Relationship Id="rId4" Type="http://schemas.openxmlformats.org/officeDocument/2006/relationships/oleObject" Target="../embeddings/Microsoft_Excel_97-2003_Worksheet4.xls"/></Relationships>
</file>

<file path=ppt/slides/_rels/slide98.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2130425"/>
            <a:ext cx="9144000" cy="1470025"/>
          </a:xfrm>
        </p:spPr>
        <p:txBody>
          <a:bodyPr>
            <a:normAutofit/>
          </a:bodyPr>
          <a:lstStyle/>
          <a:p>
            <a:r>
              <a:rPr lang="ja-JP" altLang="en-US" sz="3600" dirty="0" smtClean="0"/>
              <a:t>日本医師会の活動と取り組みの</a:t>
            </a:r>
            <a:r>
              <a:rPr lang="ja-JP" altLang="en-US" sz="3600" dirty="0" smtClean="0"/>
              <a:t>紹介</a:t>
            </a:r>
            <a:endParaRPr kumimoji="1" lang="ja-JP" altLang="en-US" dirty="0">
              <a:latin typeface="+mj-ea"/>
            </a:endParaRPr>
          </a:p>
        </p:txBody>
      </p:sp>
      <p:sp>
        <p:nvSpPr>
          <p:cNvPr id="5" name="テキスト ボックス 4"/>
          <p:cNvSpPr txBox="1"/>
          <p:nvPr/>
        </p:nvSpPr>
        <p:spPr>
          <a:xfrm>
            <a:off x="0" y="5076473"/>
            <a:ext cx="9144000" cy="954107"/>
          </a:xfrm>
          <a:prstGeom prst="rect">
            <a:avLst/>
          </a:prstGeom>
          <a:noFill/>
        </p:spPr>
        <p:txBody>
          <a:bodyPr wrap="square" rtlCol="0">
            <a:spAutoFit/>
          </a:bodyPr>
          <a:lstStyle/>
          <a:p>
            <a:pPr algn="ctr"/>
            <a:r>
              <a:rPr kumimoji="1" lang="ja-JP" altLang="en-US" sz="2400" dirty="0" smtClean="0"/>
              <a:t>平成</a:t>
            </a:r>
            <a:r>
              <a:rPr kumimoji="1" lang="en-US" altLang="ja-JP" sz="2400" dirty="0" smtClean="0"/>
              <a:t>24</a:t>
            </a:r>
            <a:r>
              <a:rPr kumimoji="1" lang="ja-JP" altLang="en-US" sz="2400" dirty="0" smtClean="0"/>
              <a:t>・</a:t>
            </a:r>
            <a:r>
              <a:rPr kumimoji="1" lang="en-US" altLang="ja-JP" sz="2400" dirty="0" smtClean="0"/>
              <a:t>25</a:t>
            </a:r>
            <a:r>
              <a:rPr kumimoji="1" lang="ja-JP" altLang="en-US" sz="2400" dirty="0" smtClean="0"/>
              <a:t>年度 </a:t>
            </a:r>
            <a:endParaRPr kumimoji="1" lang="en-US" altLang="ja-JP" sz="2400" dirty="0" smtClean="0"/>
          </a:p>
          <a:p>
            <a:pPr algn="ctr"/>
            <a:r>
              <a:rPr kumimoji="1" lang="ja-JP" altLang="en-US" sz="3200" dirty="0" smtClean="0"/>
              <a:t>日本医師会勤務医委員会</a:t>
            </a:r>
            <a:endParaRPr kumimoji="1" lang="ja-JP" altLang="en-US" sz="3200" dirty="0"/>
          </a:p>
        </p:txBody>
      </p:sp>
    </p:spTree>
    <p:extLst>
      <p:ext uri="{BB962C8B-B14F-4D97-AF65-F5344CB8AC3E}">
        <p14:creationId xmlns:p14="http://schemas.microsoft.com/office/powerpoint/2010/main" val="17973952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9</a:t>
            </a:fld>
            <a:endParaRPr lang="ja-JP" altLang="en-US">
              <a:latin typeface="ＭＳ ゴシック" pitchFamily="49" charset="-128"/>
              <a:ea typeface="ＭＳ ゴシック" pitchFamily="49" charset="-128"/>
            </a:endParaRPr>
          </a:p>
        </p:txBody>
      </p:sp>
      <p:sp>
        <p:nvSpPr>
          <p:cNvPr id="5" name="正方形/長方形 6"/>
          <p:cNvSpPr>
            <a:spLocks noChangeArrowheads="1"/>
          </p:cNvSpPr>
          <p:nvPr/>
        </p:nvSpPr>
        <p:spPr bwMode="auto">
          <a:xfrm>
            <a:off x="285750" y="145979"/>
            <a:ext cx="8572500" cy="5000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ja-JP" altLang="en-US" sz="2400" dirty="0" smtClean="0">
                <a:latin typeface="Calibri" pitchFamily="34" charset="0"/>
              </a:rPr>
              <a:t>世界医師会（</a:t>
            </a:r>
            <a:r>
              <a:rPr lang="en-US" altLang="ja-JP" sz="2400" dirty="0" smtClean="0">
                <a:latin typeface="Calibri" pitchFamily="34" charset="0"/>
              </a:rPr>
              <a:t>WMA</a:t>
            </a:r>
            <a:r>
              <a:rPr lang="ja-JP" altLang="en-US" sz="2400" dirty="0" smtClean="0">
                <a:latin typeface="Calibri" pitchFamily="34" charset="0"/>
              </a:rPr>
              <a:t>）ジュネーブ宣言</a:t>
            </a:r>
            <a:endParaRPr lang="ja-JP" altLang="en-US" sz="2400" dirty="0">
              <a:latin typeface="Calibri" pitchFamily="34" charset="0"/>
            </a:endParaRPr>
          </a:p>
        </p:txBody>
      </p:sp>
      <p:sp>
        <p:nvSpPr>
          <p:cNvPr id="6" name="正方形/長方形 5"/>
          <p:cNvSpPr/>
          <p:nvPr/>
        </p:nvSpPr>
        <p:spPr>
          <a:xfrm>
            <a:off x="285750" y="658012"/>
            <a:ext cx="8572500" cy="6170920"/>
          </a:xfrm>
          <a:prstGeom prst="rect">
            <a:avLst/>
          </a:prstGeom>
        </p:spPr>
        <p:txBody>
          <a:bodyPr wrap="square">
            <a:spAutoFit/>
          </a:bodyPr>
          <a:lstStyle/>
          <a:p>
            <a:pPr>
              <a:spcBef>
                <a:spcPts val="600"/>
              </a:spcBef>
            </a:pPr>
            <a:r>
              <a:rPr lang="ja-JP" altLang="en-US" sz="2000" dirty="0"/>
              <a:t>医師の一人として参加するに際し、 </a:t>
            </a:r>
          </a:p>
          <a:p>
            <a:pPr marL="285750" indent="-285750">
              <a:spcBef>
                <a:spcPts val="600"/>
              </a:spcBef>
              <a:buFont typeface="Wingdings" panose="05000000000000000000" pitchFamily="2" charset="2"/>
              <a:buChar char="l"/>
            </a:pPr>
            <a:r>
              <a:rPr lang="ja-JP" altLang="en-US" sz="2000" dirty="0"/>
              <a:t>私は、人類への奉仕に自分の人生を捧げることを厳粛に誓う。 </a:t>
            </a:r>
          </a:p>
          <a:p>
            <a:pPr marL="285750" indent="-285750">
              <a:spcBef>
                <a:spcPts val="600"/>
              </a:spcBef>
              <a:buFont typeface="Wingdings" panose="05000000000000000000" pitchFamily="2" charset="2"/>
              <a:buChar char="l"/>
            </a:pPr>
            <a:r>
              <a:rPr lang="ja-JP" altLang="en-US" sz="2000" dirty="0"/>
              <a:t>私は、私の教師に、当然受けるべきである尊敬と感謝の念を捧げる。 </a:t>
            </a:r>
          </a:p>
          <a:p>
            <a:pPr marL="285750" indent="-285750">
              <a:spcBef>
                <a:spcPts val="600"/>
              </a:spcBef>
              <a:buFont typeface="Wingdings" panose="05000000000000000000" pitchFamily="2" charset="2"/>
              <a:buChar char="l"/>
            </a:pPr>
            <a:r>
              <a:rPr lang="ja-JP" altLang="en-US" sz="2000" dirty="0"/>
              <a:t>私は、良心と尊厳をもって私の専門職を実践する。 </a:t>
            </a:r>
          </a:p>
          <a:p>
            <a:pPr marL="285750" indent="-285750">
              <a:spcBef>
                <a:spcPts val="600"/>
              </a:spcBef>
              <a:buFont typeface="Wingdings" panose="05000000000000000000" pitchFamily="2" charset="2"/>
              <a:buChar char="l"/>
            </a:pPr>
            <a:r>
              <a:rPr lang="ja-JP" altLang="en-US" sz="2000" dirty="0"/>
              <a:t>私の患者の健康を私の第一の関心事とする。 </a:t>
            </a:r>
          </a:p>
          <a:p>
            <a:pPr marL="285750" indent="-285750">
              <a:spcBef>
                <a:spcPts val="600"/>
              </a:spcBef>
              <a:buFont typeface="Wingdings" panose="05000000000000000000" pitchFamily="2" charset="2"/>
              <a:buChar char="l"/>
            </a:pPr>
            <a:r>
              <a:rPr lang="ja-JP" altLang="en-US" sz="2000" dirty="0"/>
              <a:t>私は、私への信頼のゆえに知り得た患者の秘密を、たとえその死後においても尊重する。 </a:t>
            </a:r>
          </a:p>
          <a:p>
            <a:pPr marL="285750" indent="-285750">
              <a:spcBef>
                <a:spcPts val="600"/>
              </a:spcBef>
              <a:buFont typeface="Wingdings" panose="05000000000000000000" pitchFamily="2" charset="2"/>
              <a:buChar char="l"/>
            </a:pPr>
            <a:r>
              <a:rPr lang="ja-JP" altLang="en-US" sz="2000" dirty="0"/>
              <a:t>私は、全力を尽くして医師専門職の名誉と高貴なる伝統を保持する。 </a:t>
            </a:r>
          </a:p>
          <a:p>
            <a:pPr marL="285750" indent="-285750">
              <a:spcBef>
                <a:spcPts val="600"/>
              </a:spcBef>
              <a:buFont typeface="Wingdings" panose="05000000000000000000" pitchFamily="2" charset="2"/>
              <a:buChar char="l"/>
            </a:pPr>
            <a:r>
              <a:rPr lang="ja-JP" altLang="en-US" sz="2000" dirty="0"/>
              <a:t>私の同僚は、私の兄弟姉妹である。 </a:t>
            </a:r>
          </a:p>
          <a:p>
            <a:pPr marL="285750" indent="-285750">
              <a:spcBef>
                <a:spcPts val="600"/>
              </a:spcBef>
              <a:buFont typeface="Wingdings" panose="05000000000000000000" pitchFamily="2" charset="2"/>
              <a:buChar char="l"/>
            </a:pPr>
            <a:r>
              <a:rPr lang="ja-JP" altLang="en-US" sz="2000" dirty="0"/>
              <a:t>私は、私の医師としての職責と患者との間に、年齢、疾病もしくは障害、信条、民族的起源、ジェンダー、国籍、所属政治団体、人種、性的志向、社会的地位あるいはその他どのような要因でも、そのようなことに対する配慮が介在することを容認しない。 </a:t>
            </a:r>
          </a:p>
          <a:p>
            <a:pPr marL="285750" indent="-285750">
              <a:spcBef>
                <a:spcPts val="600"/>
              </a:spcBef>
              <a:buFont typeface="Wingdings" panose="05000000000000000000" pitchFamily="2" charset="2"/>
              <a:buChar char="l"/>
            </a:pPr>
            <a:r>
              <a:rPr lang="ja-JP" altLang="en-US" sz="2000" dirty="0"/>
              <a:t>私は、人命を最大限に尊重し続ける。　 </a:t>
            </a:r>
          </a:p>
          <a:p>
            <a:pPr marL="285750" indent="-285750">
              <a:spcBef>
                <a:spcPts val="600"/>
              </a:spcBef>
              <a:buFont typeface="Wingdings" panose="05000000000000000000" pitchFamily="2" charset="2"/>
              <a:buChar char="l"/>
            </a:pPr>
            <a:r>
              <a:rPr lang="ja-JP" altLang="en-US" sz="2000" dirty="0"/>
              <a:t>私は、たとえ脅迫の下であっても、人権や国民の自由を犯すために、自分の医学的知識を利用することはしない</a:t>
            </a:r>
            <a:r>
              <a:rPr lang="ja-JP" altLang="en-US" sz="2000" dirty="0" smtClean="0"/>
              <a:t>。</a:t>
            </a:r>
            <a:endParaRPr lang="en-US" altLang="ja-JP" sz="2000" dirty="0" smtClean="0"/>
          </a:p>
          <a:p>
            <a:pPr marL="285750" indent="-285750">
              <a:spcBef>
                <a:spcPts val="600"/>
              </a:spcBef>
              <a:buFont typeface="Wingdings" panose="05000000000000000000" pitchFamily="2" charset="2"/>
              <a:buChar char="l"/>
            </a:pPr>
            <a:r>
              <a:rPr lang="ja-JP" altLang="en-US" sz="2000" dirty="0" smtClean="0"/>
              <a:t>私</a:t>
            </a:r>
            <a:r>
              <a:rPr lang="ja-JP" altLang="en-US" sz="2000" dirty="0"/>
              <a:t>は、自由に名誉にかけてこれらのことを厳粛に誓う。</a:t>
            </a:r>
          </a:p>
        </p:txBody>
      </p:sp>
    </p:spTree>
    <p:extLst>
      <p:ext uri="{BB962C8B-B14F-4D97-AF65-F5344CB8AC3E}">
        <p14:creationId xmlns:p14="http://schemas.microsoft.com/office/powerpoint/2010/main" val="3332233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5" name="Group 2"/>
          <p:cNvGrpSpPr>
            <a:grpSpLocks/>
          </p:cNvGrpSpPr>
          <p:nvPr/>
        </p:nvGrpSpPr>
        <p:grpSpPr bwMode="auto">
          <a:xfrm rot="10800000">
            <a:off x="539553" y="1052736"/>
            <a:ext cx="7294166" cy="5328592"/>
            <a:chOff x="1111" y="597"/>
            <a:chExt cx="3402" cy="2943"/>
          </a:xfrm>
        </p:grpSpPr>
        <p:sp>
          <p:nvSpPr>
            <p:cNvPr id="5132" name="AutoShape 3"/>
            <p:cNvSpPr>
              <a:spLocks noChangeArrowheads="1"/>
            </p:cNvSpPr>
            <p:nvPr/>
          </p:nvSpPr>
          <p:spPr bwMode="auto">
            <a:xfrm rot="10800000">
              <a:off x="1111" y="597"/>
              <a:ext cx="3402" cy="2943"/>
            </a:xfrm>
            <a:prstGeom prst="triangle">
              <a:avLst>
                <a:gd name="adj" fmla="val 50000"/>
              </a:avLst>
            </a:prstGeom>
            <a:solidFill>
              <a:srgbClr val="FFFF99"/>
            </a:solidFill>
            <a:ln w="28575">
              <a:solidFill>
                <a:srgbClr val="CC6600"/>
              </a:solidFill>
              <a:miter lim="800000"/>
              <a:headEnd/>
              <a:tailEnd/>
            </a:ln>
          </p:spPr>
          <p:txBody>
            <a:bodyPr wrap="none" anchor="ctr"/>
            <a:lstStyle/>
            <a:p>
              <a:endParaRPr lang="ja-JP" altLang="ja-JP" sz="2800"/>
            </a:p>
          </p:txBody>
        </p:sp>
        <p:sp>
          <p:nvSpPr>
            <p:cNvPr id="5133" name="Line 4"/>
            <p:cNvSpPr>
              <a:spLocks noChangeShapeType="1"/>
            </p:cNvSpPr>
            <p:nvPr/>
          </p:nvSpPr>
          <p:spPr bwMode="auto">
            <a:xfrm>
              <a:off x="1482" y="1194"/>
              <a:ext cx="2687" cy="0"/>
            </a:xfrm>
            <a:prstGeom prst="line">
              <a:avLst/>
            </a:prstGeom>
            <a:noFill/>
            <a:ln w="28575">
              <a:solidFill>
                <a:srgbClr val="CC66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134" name="Line 5"/>
            <p:cNvSpPr>
              <a:spLocks noChangeShapeType="1"/>
            </p:cNvSpPr>
            <p:nvPr/>
          </p:nvSpPr>
          <p:spPr bwMode="auto">
            <a:xfrm flipV="1">
              <a:off x="1808" y="1790"/>
              <a:ext cx="2015" cy="0"/>
            </a:xfrm>
            <a:prstGeom prst="line">
              <a:avLst/>
            </a:prstGeom>
            <a:noFill/>
            <a:ln w="28575">
              <a:solidFill>
                <a:srgbClr val="CC66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5126" name="Text Box 6"/>
          <p:cNvSpPr txBox="1">
            <a:spLocks noChangeArrowheads="1"/>
          </p:cNvSpPr>
          <p:nvPr/>
        </p:nvSpPr>
        <p:spPr bwMode="auto">
          <a:xfrm>
            <a:off x="1690986" y="5327466"/>
            <a:ext cx="50681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4800">
                <a:solidFill>
                  <a:schemeClr val="tx1"/>
                </a:solidFill>
                <a:latin typeface="Arial" pitchFamily="34" charset="0"/>
                <a:ea typeface="ＭＳ Ｐゴシック" pitchFamily="50" charset="-128"/>
              </a:defRPr>
            </a:lvl1pPr>
            <a:lvl2pPr marL="742950" indent="-285750" eaLnBrk="0" hangingPunct="0">
              <a:defRPr kumimoji="1" sz="4800">
                <a:solidFill>
                  <a:schemeClr val="tx1"/>
                </a:solidFill>
                <a:latin typeface="Arial" pitchFamily="34" charset="0"/>
                <a:ea typeface="ＭＳ Ｐゴシック" pitchFamily="50" charset="-128"/>
              </a:defRPr>
            </a:lvl2pPr>
            <a:lvl3pPr marL="1143000" indent="-228600" eaLnBrk="0" hangingPunct="0">
              <a:defRPr kumimoji="1" sz="4800">
                <a:solidFill>
                  <a:schemeClr val="tx1"/>
                </a:solidFill>
                <a:latin typeface="Arial" pitchFamily="34" charset="0"/>
                <a:ea typeface="ＭＳ Ｐゴシック" pitchFamily="50" charset="-128"/>
              </a:defRPr>
            </a:lvl3pPr>
            <a:lvl4pPr marL="1600200" indent="-228600" eaLnBrk="0" hangingPunct="0">
              <a:defRPr kumimoji="1" sz="4800">
                <a:solidFill>
                  <a:schemeClr val="tx1"/>
                </a:solidFill>
                <a:latin typeface="Arial" pitchFamily="34" charset="0"/>
                <a:ea typeface="ＭＳ Ｐゴシック" pitchFamily="50" charset="-128"/>
              </a:defRPr>
            </a:lvl4pPr>
            <a:lvl5pPr marL="2057400" indent="-228600" eaLnBrk="0" hangingPunct="0">
              <a:defRPr kumimoji="1" sz="48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9pPr>
          </a:lstStyle>
          <a:p>
            <a:pPr algn="ctr" eaLnBrk="1" hangingPunct="1">
              <a:spcBef>
                <a:spcPct val="50000"/>
              </a:spcBef>
            </a:pPr>
            <a:r>
              <a:rPr lang="ja-JP" altLang="en-US" sz="3000" dirty="0"/>
              <a:t>郡市区等医師会（</a:t>
            </a:r>
            <a:r>
              <a:rPr lang="en-US" altLang="ja-JP" sz="3000" dirty="0" smtClean="0"/>
              <a:t>891</a:t>
            </a:r>
            <a:r>
              <a:rPr lang="ja-JP" altLang="en-US" sz="3000" dirty="0" smtClean="0"/>
              <a:t>）</a:t>
            </a:r>
            <a:endParaRPr lang="ja-JP" altLang="en-US" sz="3000" dirty="0"/>
          </a:p>
        </p:txBody>
      </p:sp>
      <p:sp>
        <p:nvSpPr>
          <p:cNvPr id="5127" name="Text Box 7"/>
          <p:cNvSpPr txBox="1">
            <a:spLocks noChangeArrowheads="1"/>
          </p:cNvSpPr>
          <p:nvPr/>
        </p:nvSpPr>
        <p:spPr bwMode="auto">
          <a:xfrm>
            <a:off x="2430772" y="4463370"/>
            <a:ext cx="429964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4800">
                <a:solidFill>
                  <a:schemeClr val="tx1"/>
                </a:solidFill>
                <a:latin typeface="Arial" pitchFamily="34" charset="0"/>
                <a:ea typeface="ＭＳ Ｐゴシック" pitchFamily="50" charset="-128"/>
              </a:defRPr>
            </a:lvl1pPr>
            <a:lvl2pPr marL="742950" indent="-285750" eaLnBrk="0" hangingPunct="0">
              <a:defRPr kumimoji="1" sz="4800">
                <a:solidFill>
                  <a:schemeClr val="tx1"/>
                </a:solidFill>
                <a:latin typeface="Arial" pitchFamily="34" charset="0"/>
                <a:ea typeface="ＭＳ Ｐゴシック" pitchFamily="50" charset="-128"/>
              </a:defRPr>
            </a:lvl2pPr>
            <a:lvl3pPr marL="1143000" indent="-228600" eaLnBrk="0" hangingPunct="0">
              <a:defRPr kumimoji="1" sz="4800">
                <a:solidFill>
                  <a:schemeClr val="tx1"/>
                </a:solidFill>
                <a:latin typeface="Arial" pitchFamily="34" charset="0"/>
                <a:ea typeface="ＭＳ Ｐゴシック" pitchFamily="50" charset="-128"/>
              </a:defRPr>
            </a:lvl3pPr>
            <a:lvl4pPr marL="1600200" indent="-228600" eaLnBrk="0" hangingPunct="0">
              <a:defRPr kumimoji="1" sz="4800">
                <a:solidFill>
                  <a:schemeClr val="tx1"/>
                </a:solidFill>
                <a:latin typeface="Arial" pitchFamily="34" charset="0"/>
                <a:ea typeface="ＭＳ Ｐゴシック" pitchFamily="50" charset="-128"/>
              </a:defRPr>
            </a:lvl4pPr>
            <a:lvl5pPr marL="2057400" indent="-228600" eaLnBrk="0" hangingPunct="0">
              <a:defRPr kumimoji="1" sz="48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9pPr>
          </a:lstStyle>
          <a:p>
            <a:pPr eaLnBrk="1" hangingPunct="1">
              <a:spcBef>
                <a:spcPct val="50000"/>
              </a:spcBef>
            </a:pPr>
            <a:r>
              <a:rPr lang="ja-JP" altLang="en-US" sz="3000" dirty="0"/>
              <a:t>都道府県医師会（</a:t>
            </a:r>
            <a:r>
              <a:rPr lang="en-US" altLang="ja-JP" sz="3000" dirty="0"/>
              <a:t>47</a:t>
            </a:r>
            <a:r>
              <a:rPr lang="ja-JP" altLang="en-US" sz="3000" dirty="0"/>
              <a:t>）</a:t>
            </a:r>
          </a:p>
        </p:txBody>
      </p:sp>
      <p:sp>
        <p:nvSpPr>
          <p:cNvPr id="5128" name="Text Box 8"/>
          <p:cNvSpPr txBox="1">
            <a:spLocks noChangeArrowheads="1"/>
          </p:cNvSpPr>
          <p:nvPr/>
        </p:nvSpPr>
        <p:spPr bwMode="auto">
          <a:xfrm>
            <a:off x="3103655" y="2982094"/>
            <a:ext cx="230386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4800">
                <a:solidFill>
                  <a:schemeClr val="tx1"/>
                </a:solidFill>
                <a:latin typeface="Arial" pitchFamily="34" charset="0"/>
                <a:ea typeface="ＭＳ Ｐゴシック" pitchFamily="50" charset="-128"/>
              </a:defRPr>
            </a:lvl1pPr>
            <a:lvl2pPr marL="742950" indent="-285750" eaLnBrk="0" hangingPunct="0">
              <a:defRPr kumimoji="1" sz="4800">
                <a:solidFill>
                  <a:schemeClr val="tx1"/>
                </a:solidFill>
                <a:latin typeface="Arial" pitchFamily="34" charset="0"/>
                <a:ea typeface="ＭＳ Ｐゴシック" pitchFamily="50" charset="-128"/>
              </a:defRPr>
            </a:lvl2pPr>
            <a:lvl3pPr marL="1143000" indent="-228600" eaLnBrk="0" hangingPunct="0">
              <a:defRPr kumimoji="1" sz="4800">
                <a:solidFill>
                  <a:schemeClr val="tx1"/>
                </a:solidFill>
                <a:latin typeface="Arial" pitchFamily="34" charset="0"/>
                <a:ea typeface="ＭＳ Ｐゴシック" pitchFamily="50" charset="-128"/>
              </a:defRPr>
            </a:lvl3pPr>
            <a:lvl4pPr marL="1600200" indent="-228600" eaLnBrk="0" hangingPunct="0">
              <a:defRPr kumimoji="1" sz="4800">
                <a:solidFill>
                  <a:schemeClr val="tx1"/>
                </a:solidFill>
                <a:latin typeface="Arial" pitchFamily="34" charset="0"/>
                <a:ea typeface="ＭＳ Ｐゴシック" pitchFamily="50" charset="-128"/>
              </a:defRPr>
            </a:lvl4pPr>
            <a:lvl5pPr marL="2057400" indent="-228600" eaLnBrk="0" hangingPunct="0">
              <a:defRPr kumimoji="1" sz="48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9pPr>
          </a:lstStyle>
          <a:p>
            <a:pPr eaLnBrk="1" hangingPunct="1">
              <a:spcBef>
                <a:spcPct val="50000"/>
              </a:spcBef>
            </a:pPr>
            <a:r>
              <a:rPr lang="ja-JP" altLang="en-US" sz="3000" dirty="0"/>
              <a:t>日本医師会</a:t>
            </a:r>
          </a:p>
        </p:txBody>
      </p:sp>
      <p:sp>
        <p:nvSpPr>
          <p:cNvPr id="5129" name="Text Box 9"/>
          <p:cNvSpPr txBox="1">
            <a:spLocks noChangeArrowheads="1"/>
          </p:cNvSpPr>
          <p:nvPr/>
        </p:nvSpPr>
        <p:spPr bwMode="auto">
          <a:xfrm>
            <a:off x="1403648" y="5851847"/>
            <a:ext cx="57588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4800">
                <a:solidFill>
                  <a:schemeClr val="tx1"/>
                </a:solidFill>
                <a:latin typeface="Arial" pitchFamily="34" charset="0"/>
                <a:ea typeface="ＭＳ Ｐゴシック" pitchFamily="50" charset="-128"/>
              </a:defRPr>
            </a:lvl1pPr>
            <a:lvl2pPr marL="742950" indent="-285750" eaLnBrk="0" hangingPunct="0">
              <a:defRPr kumimoji="1" sz="4800">
                <a:solidFill>
                  <a:schemeClr val="tx1"/>
                </a:solidFill>
                <a:latin typeface="Arial" pitchFamily="34" charset="0"/>
                <a:ea typeface="ＭＳ Ｐゴシック" pitchFamily="50" charset="-128"/>
              </a:defRPr>
            </a:lvl2pPr>
            <a:lvl3pPr marL="1143000" indent="-228600" eaLnBrk="0" hangingPunct="0">
              <a:defRPr kumimoji="1" sz="4800">
                <a:solidFill>
                  <a:schemeClr val="tx1"/>
                </a:solidFill>
                <a:latin typeface="Arial" pitchFamily="34" charset="0"/>
                <a:ea typeface="ＭＳ Ｐゴシック" pitchFamily="50" charset="-128"/>
              </a:defRPr>
            </a:lvl3pPr>
            <a:lvl4pPr marL="1600200" indent="-228600" eaLnBrk="0" hangingPunct="0">
              <a:defRPr kumimoji="1" sz="4800">
                <a:solidFill>
                  <a:schemeClr val="tx1"/>
                </a:solidFill>
                <a:latin typeface="Arial" pitchFamily="34" charset="0"/>
                <a:ea typeface="ＭＳ Ｐゴシック" pitchFamily="50" charset="-128"/>
              </a:defRPr>
            </a:lvl4pPr>
            <a:lvl5pPr marL="2057400" indent="-228600" eaLnBrk="0" hangingPunct="0">
              <a:defRPr kumimoji="1" sz="48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9pPr>
          </a:lstStyle>
          <a:p>
            <a:pPr algn="ctr" eaLnBrk="1" hangingPunct="1">
              <a:spcBef>
                <a:spcPct val="50000"/>
              </a:spcBef>
            </a:pPr>
            <a:r>
              <a:rPr lang="en-US" altLang="ja-JP" sz="2400" dirty="0"/>
              <a:t>《</a:t>
            </a:r>
            <a:r>
              <a:rPr lang="ja-JP" altLang="en-US" sz="2400" dirty="0"/>
              <a:t>うち、大学医師会（</a:t>
            </a:r>
            <a:r>
              <a:rPr lang="en-US" altLang="ja-JP" sz="2400" dirty="0"/>
              <a:t>62</a:t>
            </a:r>
            <a:r>
              <a:rPr lang="ja-JP" altLang="en-US" sz="2400" dirty="0"/>
              <a:t>）、その他（</a:t>
            </a:r>
            <a:r>
              <a:rPr lang="en-US" altLang="ja-JP" sz="2400" dirty="0"/>
              <a:t>13</a:t>
            </a:r>
            <a:r>
              <a:rPr lang="ja-JP" altLang="en-US" sz="2400" dirty="0"/>
              <a:t>）</a:t>
            </a:r>
            <a:r>
              <a:rPr lang="en-US" altLang="ja-JP" sz="2400" dirty="0"/>
              <a:t>》</a:t>
            </a:r>
          </a:p>
        </p:txBody>
      </p:sp>
      <p:sp>
        <p:nvSpPr>
          <p:cNvPr id="5130" name="AutoShape 12"/>
          <p:cNvSpPr>
            <a:spLocks noChangeArrowheads="1"/>
          </p:cNvSpPr>
          <p:nvPr/>
        </p:nvSpPr>
        <p:spPr bwMode="auto">
          <a:xfrm>
            <a:off x="5724128" y="836712"/>
            <a:ext cx="3134122" cy="1728192"/>
          </a:xfrm>
          <a:prstGeom prst="wedgeRoundRectCallout">
            <a:avLst>
              <a:gd name="adj1" fmla="val -79371"/>
              <a:gd name="adj2" fmla="val 26976"/>
              <a:gd name="adj3" fmla="val 16667"/>
            </a:avLst>
          </a:prstGeom>
          <a:solidFill>
            <a:srgbClr val="CCFFCC"/>
          </a:solidFill>
          <a:ln w="9525">
            <a:solidFill>
              <a:schemeClr val="tx1"/>
            </a:solidFill>
            <a:miter lim="800000"/>
            <a:headEnd/>
            <a:tailEnd/>
          </a:ln>
        </p:spPr>
        <p:txBody>
          <a:bodyPr/>
          <a:lstStyle/>
          <a:p>
            <a:r>
              <a:rPr lang="ja-JP" altLang="en-US" sz="2400" dirty="0"/>
              <a:t>日本医師</a:t>
            </a:r>
            <a:r>
              <a:rPr lang="ja-JP" altLang="en-US" sz="2400" dirty="0" err="1"/>
              <a:t>会会</a:t>
            </a:r>
            <a:r>
              <a:rPr lang="ja-JP" altLang="en-US" sz="2400" dirty="0"/>
              <a:t>員数</a:t>
            </a:r>
          </a:p>
          <a:p>
            <a:r>
              <a:rPr lang="ja-JP" altLang="en-US" sz="2400" dirty="0">
                <a:solidFill>
                  <a:schemeClr val="tx2"/>
                </a:solidFill>
              </a:rPr>
              <a:t> </a:t>
            </a:r>
            <a:r>
              <a:rPr lang="en-US" altLang="ja-JP" sz="2400" dirty="0" smtClean="0">
                <a:solidFill>
                  <a:schemeClr val="tx2"/>
                </a:solidFill>
              </a:rPr>
              <a:t>165,955</a:t>
            </a:r>
            <a:r>
              <a:rPr lang="ja-JP" altLang="en-US" sz="2400" dirty="0" smtClean="0">
                <a:solidFill>
                  <a:schemeClr val="tx2"/>
                </a:solidFill>
              </a:rPr>
              <a:t>人</a:t>
            </a:r>
            <a:r>
              <a:rPr lang="ja-JP" altLang="en-US" sz="1600" dirty="0">
                <a:solidFill>
                  <a:schemeClr val="tx2"/>
                </a:solidFill>
              </a:rPr>
              <a:t>（</a:t>
            </a:r>
            <a:r>
              <a:rPr lang="en-US" altLang="ja-JP" sz="1600" dirty="0" smtClean="0">
                <a:solidFill>
                  <a:schemeClr val="tx2"/>
                </a:solidFill>
              </a:rPr>
              <a:t>H25.12.1</a:t>
            </a:r>
            <a:r>
              <a:rPr lang="ja-JP" altLang="en-US" sz="1600" dirty="0">
                <a:solidFill>
                  <a:schemeClr val="tx2"/>
                </a:solidFill>
              </a:rPr>
              <a:t>現在）</a:t>
            </a:r>
          </a:p>
          <a:p>
            <a:r>
              <a:rPr lang="ja-JP" altLang="en-US" sz="1050" dirty="0">
                <a:solidFill>
                  <a:schemeClr val="tx2"/>
                </a:solidFill>
              </a:rPr>
              <a:t>　　</a:t>
            </a:r>
          </a:p>
          <a:p>
            <a:r>
              <a:rPr lang="ja-JP" altLang="en-US" dirty="0">
                <a:solidFill>
                  <a:schemeClr val="tx2"/>
                </a:solidFill>
              </a:rPr>
              <a:t>　　</a:t>
            </a:r>
            <a:r>
              <a:rPr lang="ja-JP" altLang="en-US" sz="2000" dirty="0"/>
              <a:t>内  開業医 </a:t>
            </a:r>
            <a:r>
              <a:rPr lang="en-US" altLang="ja-JP" sz="2000" dirty="0" smtClean="0"/>
              <a:t>84,003</a:t>
            </a:r>
            <a:r>
              <a:rPr lang="ja-JP" altLang="en-US" sz="2000" dirty="0" smtClean="0"/>
              <a:t>人</a:t>
            </a:r>
            <a:endParaRPr lang="ja-JP" altLang="en-US" sz="2000" dirty="0"/>
          </a:p>
          <a:p>
            <a:r>
              <a:rPr lang="ja-JP" altLang="en-US" sz="2000" dirty="0"/>
              <a:t>　　　  勤務医</a:t>
            </a:r>
            <a:r>
              <a:rPr lang="ja-JP" altLang="en-US" sz="1400" dirty="0"/>
              <a:t>他</a:t>
            </a:r>
            <a:r>
              <a:rPr lang="ja-JP" altLang="en-US" sz="2000" dirty="0"/>
              <a:t> </a:t>
            </a:r>
            <a:r>
              <a:rPr lang="en-US" altLang="ja-JP" sz="2000" dirty="0" smtClean="0"/>
              <a:t>81,952</a:t>
            </a:r>
            <a:r>
              <a:rPr lang="ja-JP" altLang="en-US" sz="2000" dirty="0" smtClean="0"/>
              <a:t>人</a:t>
            </a:r>
            <a:endParaRPr lang="ja-JP" altLang="en-US" sz="2000" dirty="0"/>
          </a:p>
        </p:txBody>
      </p:sp>
      <p:sp>
        <p:nvSpPr>
          <p:cNvPr id="15" name="正方形/長方形 14"/>
          <p:cNvSpPr>
            <a:spLocks noChangeArrowheads="1"/>
          </p:cNvSpPr>
          <p:nvPr/>
        </p:nvSpPr>
        <p:spPr bwMode="auto">
          <a:xfrm>
            <a:off x="285750" y="155310"/>
            <a:ext cx="8572500" cy="60939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ja-JP" altLang="en-US" sz="2800" dirty="0" smtClean="0">
                <a:latin typeface="Calibri" pitchFamily="34" charset="0"/>
              </a:rPr>
              <a:t>医師会三層構造と日医会員数</a:t>
            </a:r>
            <a:endParaRPr lang="en-US" altLang="ja-JP" sz="2800" dirty="0" smtClean="0">
              <a:latin typeface="Calibri" pitchFamily="34" charset="0"/>
            </a:endParaRPr>
          </a:p>
        </p:txBody>
      </p:sp>
      <p:sp>
        <p:nvSpPr>
          <p:cNvPr id="14"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10</a:t>
            </a:fld>
            <a:endParaRPr lang="ja-JP" altLang="en-US" dirty="0">
              <a:latin typeface="ＭＳ ゴシック" pitchFamily="49" charset="-128"/>
              <a:ea typeface="ＭＳ ゴシック" pitchFamily="49" charset="-128"/>
            </a:endParaRPr>
          </a:p>
        </p:txBody>
      </p:sp>
      <p:graphicFrame>
        <p:nvGraphicFramePr>
          <p:cNvPr id="17" name="Group 100"/>
          <p:cNvGraphicFramePr>
            <a:graphicFrameLocks/>
          </p:cNvGraphicFramePr>
          <p:nvPr>
            <p:extLst>
              <p:ext uri="{D42A27DB-BD31-4B8C-83A1-F6EECF244321}">
                <p14:modId xmlns:p14="http://schemas.microsoft.com/office/powerpoint/2010/main" val="1997464311"/>
              </p:ext>
            </p:extLst>
          </p:nvPr>
        </p:nvGraphicFramePr>
        <p:xfrm>
          <a:off x="179512" y="836712"/>
          <a:ext cx="2159670" cy="2870181"/>
        </p:xfrm>
        <a:graphic>
          <a:graphicData uri="http://schemas.openxmlformats.org/drawingml/2006/table">
            <a:tbl>
              <a:tblPr/>
              <a:tblGrid>
                <a:gridCol w="1249888"/>
                <a:gridCol w="909782"/>
              </a:tblGrid>
              <a:tr h="344236">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ＤＦ特太ゴシック体" pitchFamily="49" charset="-128"/>
                          <a:ea typeface="ＤＦ特太ゴシック体" pitchFamily="49" charset="-128"/>
                          <a:cs typeface="lr SVbN"/>
                        </a:rPr>
                        <a:t>日本医師会の役職</a:t>
                      </a:r>
                    </a:p>
                  </a:txBody>
                  <a:tcPr anchor="ctr" horzOverflow="overflow">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a:noFill/>
                    </a:lnTlToBr>
                    <a:lnBlToTr>
                      <a:noFill/>
                    </a:lnBlToTr>
                    <a:solidFill>
                      <a:schemeClr val="bg2"/>
                    </a:solidFill>
                  </a:tcPr>
                </a:tc>
                <a:tc hMerge="1">
                  <a:txBody>
                    <a:bodyPr/>
                    <a:lstStyle/>
                    <a:p>
                      <a:endParaRPr kumimoji="1" lang="ja-JP" altLang="en-US"/>
                    </a:p>
                  </a:txBody>
                  <a:tcPr/>
                </a:tc>
              </a:tr>
              <a:tr h="50425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dirty="0" smtClean="0">
                          <a:ln>
                            <a:noFill/>
                          </a:ln>
                          <a:solidFill>
                            <a:srgbClr val="0033CC"/>
                          </a:solidFill>
                          <a:effectLst/>
                          <a:latin typeface="Arial" pitchFamily="34" charset="0"/>
                          <a:ea typeface="lr SVbN"/>
                          <a:cs typeface="lr SVbN"/>
                        </a:rPr>
                        <a:t>会　長</a:t>
                      </a:r>
                    </a:p>
                  </a:txBody>
                  <a:tcPr anchor="ctr" horzOverflow="overflow">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a:noFill/>
                    </a:lnTlToBr>
                    <a:lnBlToTr>
                      <a:noFill/>
                    </a:lnBlToTr>
                    <a:gradFill rotWithShape="1">
                      <a:gsLst>
                        <a:gs pos="0">
                          <a:srgbClr val="E1E5FF"/>
                        </a:gs>
                        <a:gs pos="50000">
                          <a:schemeClr val="bg1"/>
                        </a:gs>
                        <a:gs pos="100000">
                          <a:srgbClr val="E1E5FF"/>
                        </a:gs>
                      </a:gsLst>
                      <a:lin ang="27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dirty="0" smtClean="0">
                          <a:ln>
                            <a:noFill/>
                          </a:ln>
                          <a:solidFill>
                            <a:srgbClr val="0033CC"/>
                          </a:solidFill>
                          <a:effectLst/>
                          <a:latin typeface="Arial" pitchFamily="34" charset="0"/>
                          <a:ea typeface="lr SVbN"/>
                          <a:cs typeface="lr SVbN"/>
                        </a:rPr>
                        <a:t>1</a:t>
                      </a:r>
                      <a:r>
                        <a:rPr kumimoji="1" lang="ja-JP" altLang="en-US" sz="1600" b="1" i="0" u="none" strike="noStrike" cap="none" normalizeH="0" baseline="0" dirty="0" smtClean="0">
                          <a:ln>
                            <a:noFill/>
                          </a:ln>
                          <a:solidFill>
                            <a:srgbClr val="0033CC"/>
                          </a:solidFill>
                          <a:effectLst/>
                          <a:latin typeface="Arial" pitchFamily="34" charset="0"/>
                          <a:ea typeface="lr SVbN"/>
                          <a:cs typeface="lr SVbN"/>
                        </a:rPr>
                        <a:t>名</a:t>
                      </a:r>
                    </a:p>
                  </a:txBody>
                  <a:tcPr anchor="ctr" horzOverflow="overflow">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a:noFill/>
                    </a:lnTlToBr>
                    <a:lnBlToTr>
                      <a:noFill/>
                    </a:lnBlToTr>
                    <a:noFill/>
                  </a:tcPr>
                </a:tc>
              </a:tr>
              <a:tr h="5061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dirty="0" smtClean="0">
                          <a:ln>
                            <a:noFill/>
                          </a:ln>
                          <a:solidFill>
                            <a:srgbClr val="0033CC"/>
                          </a:solidFill>
                          <a:effectLst/>
                          <a:latin typeface="Arial" pitchFamily="34" charset="0"/>
                          <a:ea typeface="lr SVbN"/>
                          <a:cs typeface="lr SVbN"/>
                        </a:rPr>
                        <a:t>副会長</a:t>
                      </a:r>
                    </a:p>
                  </a:txBody>
                  <a:tcPr anchor="ctr" horzOverflow="overflow">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a:noFill/>
                    </a:lnTlToBr>
                    <a:lnBlToTr>
                      <a:noFill/>
                    </a:lnBlToTr>
                    <a:gradFill rotWithShape="1">
                      <a:gsLst>
                        <a:gs pos="0">
                          <a:srgbClr val="E1E5FF"/>
                        </a:gs>
                        <a:gs pos="50000">
                          <a:schemeClr val="bg1"/>
                        </a:gs>
                        <a:gs pos="100000">
                          <a:srgbClr val="E1E5FF"/>
                        </a:gs>
                      </a:gsLst>
                      <a:lin ang="27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dirty="0" smtClean="0">
                          <a:ln>
                            <a:noFill/>
                          </a:ln>
                          <a:solidFill>
                            <a:srgbClr val="0033CC"/>
                          </a:solidFill>
                          <a:effectLst/>
                          <a:latin typeface="Arial" pitchFamily="34" charset="0"/>
                          <a:ea typeface="lr SVbN"/>
                          <a:cs typeface="lr SVbN"/>
                        </a:rPr>
                        <a:t>3</a:t>
                      </a:r>
                      <a:r>
                        <a:rPr kumimoji="1" lang="ja-JP" altLang="en-US" sz="1600" b="1" i="0" u="none" strike="noStrike" cap="none" normalizeH="0" baseline="0" dirty="0" smtClean="0">
                          <a:ln>
                            <a:noFill/>
                          </a:ln>
                          <a:solidFill>
                            <a:srgbClr val="0033CC"/>
                          </a:solidFill>
                          <a:effectLst/>
                          <a:latin typeface="Arial" pitchFamily="34" charset="0"/>
                          <a:ea typeface="lr SVbN"/>
                          <a:cs typeface="lr SVbN"/>
                        </a:rPr>
                        <a:t>名</a:t>
                      </a:r>
                    </a:p>
                  </a:txBody>
                  <a:tcPr anchor="ctr" horzOverflow="overflow">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a:noFill/>
                    </a:lnTlToBr>
                    <a:lnBlToTr>
                      <a:noFill/>
                    </a:lnBlToTr>
                    <a:noFill/>
                  </a:tcPr>
                </a:tc>
              </a:tr>
              <a:tr h="50518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dirty="0" smtClean="0">
                          <a:ln>
                            <a:noFill/>
                          </a:ln>
                          <a:solidFill>
                            <a:srgbClr val="0033CC"/>
                          </a:solidFill>
                          <a:effectLst/>
                          <a:latin typeface="Arial" pitchFamily="34" charset="0"/>
                          <a:ea typeface="lr SVbN"/>
                          <a:cs typeface="lr SVbN"/>
                        </a:rPr>
                        <a:t>常任理事</a:t>
                      </a:r>
                    </a:p>
                  </a:txBody>
                  <a:tcPr anchor="ctr" horzOverflow="overflow">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a:noFill/>
                    </a:lnTlToBr>
                    <a:lnBlToTr>
                      <a:noFill/>
                    </a:lnBlToTr>
                    <a:gradFill rotWithShape="1">
                      <a:gsLst>
                        <a:gs pos="0">
                          <a:srgbClr val="E1E5FF"/>
                        </a:gs>
                        <a:gs pos="50000">
                          <a:schemeClr val="bg1"/>
                        </a:gs>
                        <a:gs pos="100000">
                          <a:srgbClr val="E1E5FF"/>
                        </a:gs>
                      </a:gsLst>
                      <a:lin ang="27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dirty="0" smtClean="0">
                          <a:ln>
                            <a:noFill/>
                          </a:ln>
                          <a:solidFill>
                            <a:srgbClr val="0033CC"/>
                          </a:solidFill>
                          <a:effectLst/>
                          <a:latin typeface="Arial" pitchFamily="34" charset="0"/>
                          <a:ea typeface="lr SVbN"/>
                          <a:cs typeface="lr SVbN"/>
                        </a:rPr>
                        <a:t>10</a:t>
                      </a:r>
                      <a:r>
                        <a:rPr kumimoji="1" lang="ja-JP" altLang="en-US" sz="1600" b="1" i="0" u="none" strike="noStrike" cap="none" normalizeH="0" baseline="0" dirty="0" smtClean="0">
                          <a:ln>
                            <a:noFill/>
                          </a:ln>
                          <a:solidFill>
                            <a:srgbClr val="0033CC"/>
                          </a:solidFill>
                          <a:effectLst/>
                          <a:latin typeface="Arial" pitchFamily="34" charset="0"/>
                          <a:ea typeface="lr SVbN"/>
                          <a:cs typeface="lr SVbN"/>
                        </a:rPr>
                        <a:t>名</a:t>
                      </a:r>
                    </a:p>
                  </a:txBody>
                  <a:tcPr anchor="ctr" horzOverflow="overflow">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a:noFill/>
                    </a:lnTlToBr>
                    <a:lnBlToTr>
                      <a:noFill/>
                    </a:lnBlToTr>
                    <a:noFill/>
                  </a:tcPr>
                </a:tc>
              </a:tr>
              <a:tr h="50518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dirty="0" smtClean="0">
                          <a:ln>
                            <a:noFill/>
                          </a:ln>
                          <a:solidFill>
                            <a:srgbClr val="000000"/>
                          </a:solidFill>
                          <a:effectLst/>
                          <a:latin typeface="Arial" pitchFamily="34" charset="0"/>
                          <a:ea typeface="lr SVbN"/>
                          <a:cs typeface="lr SVbN"/>
                        </a:rPr>
                        <a:t>理　事</a:t>
                      </a:r>
                      <a:endParaRPr kumimoji="1" lang="ja-JP" altLang="en-US" sz="1600" b="1" i="0" u="none" strike="noStrike" cap="none" normalizeH="0" baseline="0" dirty="0" smtClean="0">
                        <a:ln>
                          <a:noFill/>
                        </a:ln>
                        <a:solidFill>
                          <a:schemeClr val="tx1"/>
                        </a:solidFill>
                        <a:effectLst/>
                        <a:latin typeface="Arial" pitchFamily="34" charset="0"/>
                        <a:ea typeface="lr SVbN"/>
                        <a:cs typeface="lr SVbN"/>
                      </a:endParaRPr>
                    </a:p>
                  </a:txBody>
                  <a:tcPr anchor="ctr" horzOverflow="overflow">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a:noFill/>
                    </a:lnTlToBr>
                    <a:lnBlToTr>
                      <a:noFill/>
                    </a:lnBlToTr>
                    <a:gradFill rotWithShape="1">
                      <a:gsLst>
                        <a:gs pos="0">
                          <a:srgbClr val="E1E5FF"/>
                        </a:gs>
                        <a:gs pos="50000">
                          <a:schemeClr val="bg1"/>
                        </a:gs>
                        <a:gs pos="100000">
                          <a:srgbClr val="E1E5FF"/>
                        </a:gs>
                      </a:gsLst>
                      <a:lin ang="27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dirty="0" smtClean="0">
                          <a:ln>
                            <a:noFill/>
                          </a:ln>
                          <a:solidFill>
                            <a:srgbClr val="000000"/>
                          </a:solidFill>
                          <a:effectLst/>
                          <a:latin typeface="Arial" pitchFamily="34" charset="0"/>
                          <a:ea typeface="lr SVbN"/>
                          <a:cs typeface="lr SVbN"/>
                        </a:rPr>
                        <a:t>13</a:t>
                      </a:r>
                      <a:r>
                        <a:rPr kumimoji="1" lang="ja-JP" altLang="en-US" sz="1600" b="1" i="0" u="none" strike="noStrike" cap="none" normalizeH="0" baseline="0" dirty="0" smtClean="0">
                          <a:ln>
                            <a:noFill/>
                          </a:ln>
                          <a:solidFill>
                            <a:srgbClr val="000000"/>
                          </a:solidFill>
                          <a:effectLst/>
                          <a:latin typeface="Arial" pitchFamily="34" charset="0"/>
                          <a:ea typeface="lr SVbN"/>
                          <a:cs typeface="lr SVbN"/>
                        </a:rPr>
                        <a:t>名</a:t>
                      </a:r>
                    </a:p>
                  </a:txBody>
                  <a:tcPr anchor="ctr" horzOverflow="overflow">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a:noFill/>
                    </a:lnTlToBr>
                    <a:lnBlToTr>
                      <a:noFill/>
                    </a:lnBlToTr>
                    <a:noFill/>
                  </a:tcPr>
                </a:tc>
              </a:tr>
              <a:tr h="50518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dirty="0" smtClean="0">
                          <a:ln>
                            <a:noFill/>
                          </a:ln>
                          <a:solidFill>
                            <a:srgbClr val="000000"/>
                          </a:solidFill>
                          <a:effectLst/>
                          <a:latin typeface="Arial" pitchFamily="34" charset="0"/>
                          <a:ea typeface="lr SVbN"/>
                          <a:cs typeface="lr SVbN"/>
                        </a:rPr>
                        <a:t>監　事</a:t>
                      </a:r>
                      <a:endParaRPr kumimoji="1" lang="ja-JP" altLang="en-US" sz="1600" b="1" i="0" u="none" strike="noStrike" cap="none" normalizeH="0" baseline="0" dirty="0" smtClean="0">
                        <a:ln>
                          <a:noFill/>
                        </a:ln>
                        <a:solidFill>
                          <a:schemeClr val="tx1"/>
                        </a:solidFill>
                        <a:effectLst/>
                        <a:latin typeface="Arial" pitchFamily="34" charset="0"/>
                        <a:ea typeface="lr SVbN"/>
                        <a:cs typeface="lr SVbN"/>
                      </a:endParaRPr>
                    </a:p>
                  </a:txBody>
                  <a:tcPr anchor="ctr" horzOverflow="overflow">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a:noFill/>
                    </a:lnTlToBr>
                    <a:lnBlToTr>
                      <a:noFill/>
                    </a:lnBlToTr>
                    <a:gradFill rotWithShape="1">
                      <a:gsLst>
                        <a:gs pos="0">
                          <a:srgbClr val="E1E5FF"/>
                        </a:gs>
                        <a:gs pos="50000">
                          <a:schemeClr val="bg1"/>
                        </a:gs>
                        <a:gs pos="100000">
                          <a:srgbClr val="E1E5FF"/>
                        </a:gs>
                      </a:gsLst>
                      <a:lin ang="27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dirty="0" smtClean="0">
                          <a:ln>
                            <a:noFill/>
                          </a:ln>
                          <a:solidFill>
                            <a:srgbClr val="000000"/>
                          </a:solidFill>
                          <a:effectLst/>
                          <a:latin typeface="Arial" pitchFamily="34" charset="0"/>
                          <a:ea typeface="lr SVbN"/>
                          <a:cs typeface="lr SVbN"/>
                        </a:rPr>
                        <a:t>3</a:t>
                      </a:r>
                      <a:r>
                        <a:rPr kumimoji="1" lang="ja-JP" altLang="en-US" sz="1600" b="1" i="0" u="none" strike="noStrike" cap="none" normalizeH="0" baseline="0" dirty="0" smtClean="0">
                          <a:ln>
                            <a:noFill/>
                          </a:ln>
                          <a:solidFill>
                            <a:srgbClr val="000000"/>
                          </a:solidFill>
                          <a:effectLst/>
                          <a:latin typeface="Arial" pitchFamily="34" charset="0"/>
                          <a:ea typeface="lr SVbN"/>
                          <a:cs typeface="lr SVbN"/>
                        </a:rPr>
                        <a:t>名</a:t>
                      </a:r>
                    </a:p>
                  </a:txBody>
                  <a:tcPr anchor="ctr" horzOverflow="overflow">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a:noFill/>
                    </a:lnTlToBr>
                    <a:lnBlToTr>
                      <a:noFill/>
                    </a:lnBlToTr>
                    <a:noFill/>
                  </a:tcPr>
                </a:tc>
              </a:tr>
            </a:tbl>
          </a:graphicData>
        </a:graphic>
      </p:graphicFrame>
      <p:sp>
        <p:nvSpPr>
          <p:cNvPr id="18" name="AutoShape 96"/>
          <p:cNvSpPr>
            <a:spLocks/>
          </p:cNvSpPr>
          <p:nvPr/>
        </p:nvSpPr>
        <p:spPr bwMode="auto">
          <a:xfrm>
            <a:off x="2383767" y="1177342"/>
            <a:ext cx="215900" cy="1525285"/>
          </a:xfrm>
          <a:prstGeom prst="rightBrace">
            <a:avLst>
              <a:gd name="adj1" fmla="val 22786"/>
              <a:gd name="adj2" fmla="val 28787"/>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19" name="Text Box 95"/>
          <p:cNvSpPr txBox="1">
            <a:spLocks noChangeArrowheads="1"/>
          </p:cNvSpPr>
          <p:nvPr/>
        </p:nvSpPr>
        <p:spPr bwMode="auto">
          <a:xfrm>
            <a:off x="2591247" y="1397191"/>
            <a:ext cx="183673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a:solidFill>
                  <a:schemeClr val="tx1"/>
                </a:solidFill>
                <a:latin typeface="Arial" pitchFamily="34" charset="0"/>
                <a:ea typeface="ＭＳ Ｐゴシック" pitchFamily="50" charset="-128"/>
              </a:defRPr>
            </a:lvl1pPr>
            <a:lvl2pPr marL="742950" indent="-285750" eaLnBrk="0" hangingPunct="0">
              <a:defRPr kumimoji="1" sz="2800">
                <a:solidFill>
                  <a:schemeClr val="tx1"/>
                </a:solidFill>
                <a:latin typeface="Arial" pitchFamily="34" charset="0"/>
                <a:ea typeface="ＭＳ Ｐゴシック" pitchFamily="50" charset="-128"/>
              </a:defRPr>
            </a:lvl2pPr>
            <a:lvl3pPr marL="1143000" indent="-228600" eaLnBrk="0" hangingPunct="0">
              <a:defRPr kumimoji="1" sz="2800">
                <a:solidFill>
                  <a:schemeClr val="tx1"/>
                </a:solidFill>
                <a:latin typeface="Arial" pitchFamily="34" charset="0"/>
                <a:ea typeface="ＭＳ Ｐゴシック" pitchFamily="50" charset="-128"/>
              </a:defRPr>
            </a:lvl3pPr>
            <a:lvl4pPr marL="1600200" indent="-228600" eaLnBrk="0" hangingPunct="0">
              <a:defRPr kumimoji="1" sz="2800">
                <a:solidFill>
                  <a:schemeClr val="tx1"/>
                </a:solidFill>
                <a:latin typeface="Arial" pitchFamily="34" charset="0"/>
                <a:ea typeface="ＭＳ Ｐゴシック" pitchFamily="50" charset="-128"/>
              </a:defRPr>
            </a:lvl4pPr>
            <a:lvl5pPr marL="2057400" indent="-228600" eaLnBrk="0" hangingPunct="0">
              <a:defRPr kumimoji="1" sz="28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Arial" pitchFamily="34" charset="0"/>
                <a:ea typeface="ＭＳ Ｐゴシック" pitchFamily="50" charset="-128"/>
              </a:defRPr>
            </a:lvl9pPr>
          </a:lstStyle>
          <a:p>
            <a:pPr eaLnBrk="1" hangingPunct="1">
              <a:spcBef>
                <a:spcPct val="50000"/>
              </a:spcBef>
            </a:pPr>
            <a:r>
              <a:rPr lang="ja-JP" altLang="en-US" sz="1800" dirty="0" smtClean="0">
                <a:solidFill>
                  <a:srgbClr val="0000FF"/>
                </a:solidFill>
              </a:rPr>
              <a:t>常勤役員</a:t>
            </a:r>
            <a:endParaRPr lang="en-US" altLang="ja-JP" sz="1800" dirty="0" smtClean="0">
              <a:solidFill>
                <a:srgbClr val="0000FF"/>
              </a:solidFill>
            </a:endParaRPr>
          </a:p>
          <a:p>
            <a:pPr eaLnBrk="1" hangingPunct="1">
              <a:spcBef>
                <a:spcPts val="600"/>
              </a:spcBef>
            </a:pPr>
            <a:r>
              <a:rPr lang="ja-JP" altLang="en-US" sz="1600" b="1" dirty="0" smtClean="0">
                <a:solidFill>
                  <a:srgbClr val="0000FF"/>
                </a:solidFill>
                <a:latin typeface="ＭＳ ゴシック" panose="020B0609070205080204" pitchFamily="49" charset="-128"/>
                <a:ea typeface="ＭＳ ゴシック" panose="020B0609070205080204" pitchFamily="49" charset="-128"/>
              </a:rPr>
              <a:t>病院　７人</a:t>
            </a:r>
            <a:endParaRPr lang="en-US" altLang="ja-JP" sz="1600" b="1" dirty="0" smtClean="0">
              <a:solidFill>
                <a:srgbClr val="0000FF"/>
              </a:solidFill>
              <a:latin typeface="ＭＳ ゴシック" panose="020B0609070205080204" pitchFamily="49" charset="-128"/>
              <a:ea typeface="ＭＳ ゴシック" panose="020B0609070205080204" pitchFamily="49" charset="-128"/>
            </a:endParaRPr>
          </a:p>
          <a:p>
            <a:pPr eaLnBrk="1" hangingPunct="1">
              <a:spcBef>
                <a:spcPts val="600"/>
              </a:spcBef>
            </a:pPr>
            <a:r>
              <a:rPr lang="ja-JP" altLang="en-US" sz="1600" b="1" dirty="0" smtClean="0">
                <a:solidFill>
                  <a:srgbClr val="0000FF"/>
                </a:solidFill>
                <a:latin typeface="ＭＳ ゴシック" panose="020B0609070205080204" pitchFamily="49" charset="-128"/>
                <a:ea typeface="ＭＳ ゴシック" panose="020B0609070205080204" pitchFamily="49" charset="-128"/>
              </a:rPr>
              <a:t>診療所７人</a:t>
            </a:r>
            <a:endParaRPr lang="en-US" altLang="ja-JP" sz="1600" b="1" dirty="0">
              <a:solidFill>
                <a:srgbClr val="0000FF"/>
              </a:solidFill>
              <a:latin typeface="ＭＳ ゴシック" panose="020B0609070205080204" pitchFamily="49" charset="-128"/>
              <a:ea typeface="ＭＳ ゴシック" panose="020B0609070205080204" pitchFamily="49" charset="-128"/>
            </a:endParaRPr>
          </a:p>
        </p:txBody>
      </p:sp>
      <p:sp>
        <p:nvSpPr>
          <p:cNvPr id="20" name="AutoShape 97"/>
          <p:cNvSpPr>
            <a:spLocks noChangeArrowheads="1"/>
          </p:cNvSpPr>
          <p:nvPr/>
        </p:nvSpPr>
        <p:spPr bwMode="auto">
          <a:xfrm>
            <a:off x="2562343" y="1782341"/>
            <a:ext cx="1324651" cy="620488"/>
          </a:xfrm>
          <a:prstGeom prst="bracketPair">
            <a:avLst>
              <a:gd name="adj" fmla="val 7394"/>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21" name="テキスト ボックス 20"/>
          <p:cNvSpPr txBox="1"/>
          <p:nvPr/>
        </p:nvSpPr>
        <p:spPr>
          <a:xfrm>
            <a:off x="2627784" y="2414595"/>
            <a:ext cx="1512168" cy="261610"/>
          </a:xfrm>
          <a:prstGeom prst="rect">
            <a:avLst/>
          </a:prstGeom>
          <a:noFill/>
        </p:spPr>
        <p:txBody>
          <a:bodyPr wrap="square" rtlCol="0">
            <a:spAutoFit/>
          </a:bodyPr>
          <a:lstStyle/>
          <a:p>
            <a:r>
              <a:rPr lang="en-US" altLang="ja-JP" sz="1050" dirty="0" smtClean="0"/>
              <a:t>※</a:t>
            </a:r>
            <a:r>
              <a:rPr lang="ja-JP" altLang="en-US" sz="1050" dirty="0" smtClean="0"/>
              <a:t>平成２５年１１月現在</a:t>
            </a:r>
            <a:endParaRPr kumimoji="1" lang="ja-JP" altLang="en-US" sz="1050" dirty="0"/>
          </a:p>
        </p:txBody>
      </p:sp>
      <p:sp>
        <p:nvSpPr>
          <p:cNvPr id="22" name="Text Box 24"/>
          <p:cNvSpPr txBox="1">
            <a:spLocks noChangeArrowheads="1"/>
          </p:cNvSpPr>
          <p:nvPr/>
        </p:nvSpPr>
        <p:spPr bwMode="auto">
          <a:xfrm>
            <a:off x="5220072" y="2613973"/>
            <a:ext cx="3849392" cy="1231106"/>
          </a:xfrm>
          <a:prstGeom prst="rect">
            <a:avLst/>
          </a:prstGeom>
          <a:solidFill>
            <a:schemeClr val="accent5">
              <a:lumMod val="20000"/>
              <a:lumOff val="80000"/>
            </a:schemeClr>
          </a:solidFill>
          <a:ln>
            <a:solidFill>
              <a:srgbClr val="0000FF"/>
            </a:solidFill>
          </a:ln>
          <a:extLst/>
        </p:spPr>
        <p:txBody>
          <a:bodyPr wrap="squar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pPr>
              <a:defRPr/>
            </a:pPr>
            <a:r>
              <a:rPr lang="ja-JP" altLang="en-US" sz="1400" b="1" dirty="0" smtClean="0">
                <a:latin typeface="ＭＳ Ｐゴシック" pitchFamily="50" charset="-128"/>
              </a:rPr>
              <a:t>◎ 会員区分（開業医、勤務医、研修医等）による会費の違いはあるが、</a:t>
            </a:r>
            <a:r>
              <a:rPr lang="ja-JP" altLang="en-US" sz="1400" b="1" dirty="0" smtClean="0">
                <a:solidFill>
                  <a:srgbClr val="FF0000"/>
                </a:solidFill>
                <a:latin typeface="ＭＳ Ｐゴシック" pitchFamily="50" charset="-128"/>
              </a:rPr>
              <a:t> </a:t>
            </a:r>
            <a:r>
              <a:rPr lang="ja-JP" altLang="en-US" sz="1400" b="1" u="sng" dirty="0" smtClean="0">
                <a:solidFill>
                  <a:srgbClr val="FF0000"/>
                </a:solidFill>
                <a:latin typeface="ＭＳ Ｐゴシック" pitchFamily="50" charset="-128"/>
              </a:rPr>
              <a:t>権利等の差別は無い</a:t>
            </a:r>
            <a:endParaRPr lang="en-US" altLang="ja-JP" sz="1400" b="1" u="sng" dirty="0" smtClean="0">
              <a:solidFill>
                <a:srgbClr val="FF0000"/>
              </a:solidFill>
              <a:latin typeface="ＭＳ Ｐゴシック" pitchFamily="50" charset="-128"/>
            </a:endParaRPr>
          </a:p>
          <a:p>
            <a:pPr>
              <a:spcBef>
                <a:spcPts val="600"/>
              </a:spcBef>
              <a:defRPr/>
            </a:pPr>
            <a:r>
              <a:rPr lang="ja-JP" altLang="en-US" sz="1400" b="1" dirty="0">
                <a:latin typeface="ＭＳ Ｐゴシック" pitchFamily="50" charset="-128"/>
              </a:rPr>
              <a:t>◎ </a:t>
            </a:r>
            <a:r>
              <a:rPr lang="ja-JP" altLang="en-US" sz="1400" b="1" dirty="0" smtClean="0">
                <a:latin typeface="ＭＳ Ｐゴシック" pitchFamily="50" charset="-128"/>
              </a:rPr>
              <a:t>勤務医会員の割合は、</a:t>
            </a:r>
            <a:r>
              <a:rPr lang="en-US" altLang="ja-JP" sz="1400" b="1" dirty="0" smtClean="0">
                <a:latin typeface="ＭＳ Ｐゴシック" pitchFamily="50" charset="-128"/>
              </a:rPr>
              <a:t>47.3</a:t>
            </a:r>
            <a:r>
              <a:rPr lang="ja-JP" altLang="en-US" sz="1400" b="1" dirty="0" smtClean="0">
                <a:latin typeface="ＭＳ Ｐゴシック" pitchFamily="50" charset="-128"/>
              </a:rPr>
              <a:t>％、女性会員の割合は、</a:t>
            </a:r>
            <a:r>
              <a:rPr lang="en-US" altLang="ja-JP" sz="1400" b="1" dirty="0" smtClean="0">
                <a:latin typeface="ＭＳ Ｐゴシック" pitchFamily="50" charset="-128"/>
              </a:rPr>
              <a:t>15.0</a:t>
            </a:r>
            <a:r>
              <a:rPr lang="ja-JP" altLang="en-US" sz="1400" b="1" dirty="0" smtClean="0">
                <a:latin typeface="ＭＳ Ｐゴシック" pitchFamily="50" charset="-128"/>
              </a:rPr>
              <a:t>％。</a:t>
            </a:r>
            <a:endParaRPr lang="en-US" altLang="ja-JP" sz="1400" b="1" dirty="0" smtClean="0">
              <a:latin typeface="ＭＳ Ｐゴシック" pitchFamily="50" charset="-128"/>
            </a:endParaRPr>
          </a:p>
          <a:p>
            <a:pPr>
              <a:spcBef>
                <a:spcPts val="600"/>
              </a:spcBef>
              <a:defRPr/>
            </a:pPr>
            <a:r>
              <a:rPr lang="en-US" altLang="ja-JP" sz="800" dirty="0" smtClean="0">
                <a:latin typeface="ＭＳ Ｐゴシック" pitchFamily="50" charset="-128"/>
              </a:rPr>
              <a:t>※</a:t>
            </a:r>
            <a:r>
              <a:rPr lang="ja-JP" altLang="en-US" sz="800" dirty="0" smtClean="0">
                <a:latin typeface="ＭＳ Ｐゴシック" pitchFamily="50" charset="-128"/>
              </a:rPr>
              <a:t>平成</a:t>
            </a:r>
            <a:r>
              <a:rPr lang="en-US" altLang="ja-JP" sz="800" dirty="0" smtClean="0">
                <a:latin typeface="ＭＳ Ｐゴシック" pitchFamily="50" charset="-128"/>
              </a:rPr>
              <a:t>25</a:t>
            </a:r>
            <a:r>
              <a:rPr lang="ja-JP" altLang="en-US" sz="800" dirty="0" smtClean="0">
                <a:latin typeface="ＭＳ Ｐゴシック" pitchFamily="50" charset="-128"/>
              </a:rPr>
              <a:t>年度勤務医会員数・勤務医部会設立状況等調査結果（日本医師会）</a:t>
            </a:r>
          </a:p>
        </p:txBody>
      </p:sp>
    </p:spTree>
    <p:extLst>
      <p:ext uri="{BB962C8B-B14F-4D97-AF65-F5344CB8AC3E}">
        <p14:creationId xmlns:p14="http://schemas.microsoft.com/office/powerpoint/2010/main" val="34957480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8"/>
          <p:cNvSpPr>
            <a:spLocks noChangeArrowheads="1"/>
          </p:cNvSpPr>
          <p:nvPr/>
        </p:nvSpPr>
        <p:spPr bwMode="auto">
          <a:xfrm>
            <a:off x="1588963" y="2853532"/>
            <a:ext cx="1800225" cy="2374900"/>
          </a:xfrm>
          <a:prstGeom prst="rect">
            <a:avLst/>
          </a:prstGeom>
          <a:solidFill>
            <a:srgbClr val="00CC66">
              <a:alpha val="12157"/>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en-US" sz="4800"/>
          </a:p>
        </p:txBody>
      </p:sp>
      <p:sp>
        <p:nvSpPr>
          <p:cNvPr id="6149" name="Line 40"/>
          <p:cNvSpPr>
            <a:spLocks noChangeShapeType="1"/>
          </p:cNvSpPr>
          <p:nvPr/>
        </p:nvSpPr>
        <p:spPr bwMode="auto">
          <a:xfrm flipH="1" flipV="1">
            <a:off x="6268913" y="2550319"/>
            <a:ext cx="3175" cy="360363"/>
          </a:xfrm>
          <a:prstGeom prst="line">
            <a:avLst/>
          </a:prstGeom>
          <a:noFill/>
          <a:ln w="2857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0" name="Line 39"/>
          <p:cNvSpPr>
            <a:spLocks noChangeShapeType="1"/>
          </p:cNvSpPr>
          <p:nvPr/>
        </p:nvSpPr>
        <p:spPr bwMode="auto">
          <a:xfrm flipH="1" flipV="1">
            <a:off x="2508126" y="2550319"/>
            <a:ext cx="3175" cy="360363"/>
          </a:xfrm>
          <a:prstGeom prst="line">
            <a:avLst/>
          </a:prstGeom>
          <a:noFill/>
          <a:ln w="2857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1" name="Line 37"/>
          <p:cNvSpPr>
            <a:spLocks noChangeShapeType="1"/>
          </p:cNvSpPr>
          <p:nvPr/>
        </p:nvSpPr>
        <p:spPr bwMode="auto">
          <a:xfrm flipV="1">
            <a:off x="4468688" y="1556544"/>
            <a:ext cx="0" cy="2376488"/>
          </a:xfrm>
          <a:prstGeom prst="line">
            <a:avLst/>
          </a:prstGeom>
          <a:noFill/>
          <a:ln w="2857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2" name="Line 35"/>
          <p:cNvSpPr>
            <a:spLocks noChangeShapeType="1"/>
          </p:cNvSpPr>
          <p:nvPr/>
        </p:nvSpPr>
        <p:spPr bwMode="auto">
          <a:xfrm>
            <a:off x="4468688" y="4220369"/>
            <a:ext cx="0" cy="1296988"/>
          </a:xfrm>
          <a:prstGeom prst="line">
            <a:avLst/>
          </a:prstGeom>
          <a:noFill/>
          <a:ln w="28575">
            <a:solidFill>
              <a:srgbClr val="800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4" name="Text Box 6"/>
          <p:cNvSpPr txBox="1">
            <a:spLocks noChangeArrowheads="1"/>
          </p:cNvSpPr>
          <p:nvPr/>
        </p:nvSpPr>
        <p:spPr bwMode="auto">
          <a:xfrm>
            <a:off x="3605088" y="1124744"/>
            <a:ext cx="1657350" cy="419100"/>
          </a:xfrm>
          <a:prstGeom prst="rect">
            <a:avLst/>
          </a:prstGeom>
          <a:gradFill rotWithShape="1">
            <a:gsLst>
              <a:gs pos="0">
                <a:srgbClr val="008000"/>
              </a:gs>
              <a:gs pos="50000">
                <a:srgbClr val="008000">
                  <a:gamma/>
                  <a:tint val="7059"/>
                  <a:invGamma/>
                </a:srgbClr>
              </a:gs>
              <a:gs pos="100000">
                <a:srgbClr val="008000"/>
              </a:gs>
            </a:gsLst>
            <a:lin ang="18900000" scaled="1"/>
          </a:gradFill>
          <a:ln w="9525">
            <a:solidFill>
              <a:srgbClr val="808080"/>
            </a:solidFill>
            <a:miter lim="800000"/>
            <a:headEnd/>
            <a:tailEnd/>
          </a:ln>
          <a:effectLst>
            <a:outerShdw dist="35921" dir="2700000" algn="ctr" rotWithShape="0">
              <a:schemeClr val="bg2">
                <a:alpha val="50000"/>
              </a:schemeClr>
            </a:outerShdw>
          </a:effectLst>
        </p:spPr>
        <p:txBody>
          <a:bodyPr tIns="82800" bIns="82800" anchor="ctr">
            <a:spAutoFit/>
          </a:bodyPr>
          <a:lstStyle/>
          <a:p>
            <a:pPr algn="ctr">
              <a:spcBef>
                <a:spcPct val="50000"/>
              </a:spcBef>
              <a:defRPr/>
            </a:pPr>
            <a:r>
              <a:rPr lang="ja-JP" altLang="en-US" sz="1600" b="1">
                <a:effectLst>
                  <a:outerShdw blurRad="38100" dist="38100" dir="2700000" algn="tl">
                    <a:srgbClr val="FFFFFF"/>
                  </a:outerShdw>
                </a:effectLst>
                <a:latin typeface="ＭＳ Ｐゴシック" pitchFamily="50" charset="-128"/>
              </a:rPr>
              <a:t>日本医師会</a:t>
            </a:r>
          </a:p>
        </p:txBody>
      </p:sp>
      <p:sp>
        <p:nvSpPr>
          <p:cNvPr id="2055" name="Text Box 7"/>
          <p:cNvSpPr txBox="1">
            <a:spLocks noChangeArrowheads="1"/>
          </p:cNvSpPr>
          <p:nvPr/>
        </p:nvSpPr>
        <p:spPr bwMode="auto">
          <a:xfrm>
            <a:off x="3605088" y="1861344"/>
            <a:ext cx="1657350" cy="346075"/>
          </a:xfrm>
          <a:prstGeom prst="rect">
            <a:avLst/>
          </a:prstGeom>
          <a:gradFill rotWithShape="1">
            <a:gsLst>
              <a:gs pos="0">
                <a:srgbClr val="33CC33"/>
              </a:gs>
              <a:gs pos="50000">
                <a:srgbClr val="33CC33">
                  <a:gamma/>
                  <a:tint val="17255"/>
                  <a:invGamma/>
                </a:srgbClr>
              </a:gs>
              <a:gs pos="100000">
                <a:srgbClr val="33CC33"/>
              </a:gs>
            </a:gsLst>
            <a:lin ang="18900000" scaled="1"/>
          </a:gradFill>
          <a:ln w="9525">
            <a:solidFill>
              <a:srgbClr val="808080"/>
            </a:solidFill>
            <a:miter lim="800000"/>
            <a:headEnd/>
            <a:tailEnd/>
          </a:ln>
          <a:effectLst>
            <a:outerShdw dist="35921" dir="2700000" algn="ctr" rotWithShape="0">
              <a:schemeClr val="bg2">
                <a:alpha val="50000"/>
              </a:schemeClr>
            </a:outerShdw>
          </a:effectLst>
        </p:spPr>
        <p:txBody>
          <a:bodyPr anchor="ctr">
            <a:spAutoFit/>
          </a:bodyPr>
          <a:lstStyle/>
          <a:p>
            <a:pPr algn="ctr">
              <a:spcBef>
                <a:spcPct val="50000"/>
              </a:spcBef>
              <a:defRPr/>
            </a:pPr>
            <a:r>
              <a:rPr lang="ja-JP" altLang="en-US" sz="1600" b="1" dirty="0">
                <a:effectLst>
                  <a:outerShdw blurRad="38100" dist="38100" dir="2700000" algn="tl">
                    <a:srgbClr val="FFFFFF"/>
                  </a:outerShdw>
                </a:effectLst>
                <a:latin typeface="ＭＳ Ｐゴシック" pitchFamily="50" charset="-128"/>
              </a:rPr>
              <a:t>代 議 員 会</a:t>
            </a:r>
          </a:p>
        </p:txBody>
      </p:sp>
      <p:sp>
        <p:nvSpPr>
          <p:cNvPr id="2056" name="Text Box 8"/>
          <p:cNvSpPr txBox="1">
            <a:spLocks noChangeArrowheads="1"/>
          </p:cNvSpPr>
          <p:nvPr/>
        </p:nvSpPr>
        <p:spPr bwMode="auto">
          <a:xfrm>
            <a:off x="3605088" y="2867819"/>
            <a:ext cx="1657350" cy="346075"/>
          </a:xfrm>
          <a:prstGeom prst="rect">
            <a:avLst/>
          </a:prstGeom>
          <a:gradFill rotWithShape="1">
            <a:gsLst>
              <a:gs pos="0">
                <a:srgbClr val="33CC33"/>
              </a:gs>
              <a:gs pos="50000">
                <a:srgbClr val="33CC33">
                  <a:gamma/>
                  <a:tint val="17255"/>
                  <a:invGamma/>
                </a:srgbClr>
              </a:gs>
              <a:gs pos="100000">
                <a:srgbClr val="33CC33"/>
              </a:gs>
            </a:gsLst>
            <a:lin ang="18900000" scaled="1"/>
          </a:gradFill>
          <a:ln w="9525">
            <a:solidFill>
              <a:srgbClr val="808080"/>
            </a:solidFill>
            <a:miter lim="800000"/>
            <a:headEnd/>
            <a:tailEnd/>
          </a:ln>
          <a:effectLst>
            <a:outerShdw dist="35921" dir="2700000" algn="ctr" rotWithShape="0">
              <a:schemeClr val="bg2">
                <a:alpha val="50000"/>
              </a:schemeClr>
            </a:outerShdw>
          </a:effectLst>
        </p:spPr>
        <p:txBody>
          <a:bodyPr anchor="ctr">
            <a:spAutoFit/>
          </a:bodyPr>
          <a:lstStyle/>
          <a:p>
            <a:pPr algn="ctr">
              <a:spcBef>
                <a:spcPct val="50000"/>
              </a:spcBef>
              <a:defRPr/>
            </a:pPr>
            <a:r>
              <a:rPr lang="ja-JP" altLang="en-US" sz="1600" b="1">
                <a:effectLst>
                  <a:outerShdw blurRad="38100" dist="38100" dir="2700000" algn="tl">
                    <a:srgbClr val="FFFFFF"/>
                  </a:outerShdw>
                </a:effectLst>
                <a:latin typeface="ＭＳ Ｐゴシック" pitchFamily="50" charset="-128"/>
              </a:rPr>
              <a:t>理 事 会</a:t>
            </a:r>
          </a:p>
        </p:txBody>
      </p:sp>
      <p:sp>
        <p:nvSpPr>
          <p:cNvPr id="2057" name="Text Box 9"/>
          <p:cNvSpPr txBox="1">
            <a:spLocks noChangeArrowheads="1"/>
          </p:cNvSpPr>
          <p:nvPr/>
        </p:nvSpPr>
        <p:spPr bwMode="auto">
          <a:xfrm>
            <a:off x="3605088" y="3839369"/>
            <a:ext cx="1657350" cy="346075"/>
          </a:xfrm>
          <a:prstGeom prst="rect">
            <a:avLst/>
          </a:prstGeom>
          <a:gradFill rotWithShape="1">
            <a:gsLst>
              <a:gs pos="0">
                <a:srgbClr val="33CC33"/>
              </a:gs>
              <a:gs pos="50000">
                <a:srgbClr val="33CC33">
                  <a:gamma/>
                  <a:tint val="17255"/>
                  <a:invGamma/>
                </a:srgbClr>
              </a:gs>
              <a:gs pos="100000">
                <a:srgbClr val="33CC33"/>
              </a:gs>
            </a:gsLst>
            <a:lin ang="18900000" scaled="1"/>
          </a:gradFill>
          <a:ln w="9525">
            <a:solidFill>
              <a:srgbClr val="808080"/>
            </a:solidFill>
            <a:miter lim="800000"/>
            <a:headEnd/>
            <a:tailEnd/>
          </a:ln>
          <a:effectLst>
            <a:outerShdw dist="35921" dir="2700000" algn="ctr" rotWithShape="0">
              <a:schemeClr val="bg2">
                <a:alpha val="50000"/>
              </a:schemeClr>
            </a:outerShdw>
          </a:effectLst>
        </p:spPr>
        <p:txBody>
          <a:bodyPr anchor="ctr">
            <a:spAutoFit/>
          </a:bodyPr>
          <a:lstStyle/>
          <a:p>
            <a:pPr algn="ctr">
              <a:spcBef>
                <a:spcPct val="50000"/>
              </a:spcBef>
              <a:defRPr/>
            </a:pPr>
            <a:r>
              <a:rPr lang="ja-JP" altLang="en-US" sz="1600" b="1">
                <a:effectLst>
                  <a:outerShdw blurRad="38100" dist="38100" dir="2700000" algn="tl">
                    <a:srgbClr val="FFFFFF"/>
                  </a:outerShdw>
                </a:effectLst>
                <a:latin typeface="ＭＳ Ｐゴシック" pitchFamily="50" charset="-128"/>
              </a:rPr>
              <a:t>常任理事会</a:t>
            </a:r>
          </a:p>
        </p:txBody>
      </p:sp>
      <p:sp>
        <p:nvSpPr>
          <p:cNvPr id="2058" name="Text Box 10"/>
          <p:cNvSpPr txBox="1">
            <a:spLocks noChangeArrowheads="1"/>
          </p:cNvSpPr>
          <p:nvPr/>
        </p:nvSpPr>
        <p:spPr bwMode="auto">
          <a:xfrm>
            <a:off x="3605088" y="4810919"/>
            <a:ext cx="1657350" cy="346075"/>
          </a:xfrm>
          <a:prstGeom prst="rect">
            <a:avLst/>
          </a:prstGeom>
          <a:gradFill rotWithShape="1">
            <a:gsLst>
              <a:gs pos="0">
                <a:srgbClr val="008000"/>
              </a:gs>
              <a:gs pos="50000">
                <a:srgbClr val="008000">
                  <a:gamma/>
                  <a:tint val="7059"/>
                  <a:invGamma/>
                </a:srgbClr>
              </a:gs>
              <a:gs pos="100000">
                <a:srgbClr val="008000"/>
              </a:gs>
            </a:gsLst>
            <a:lin ang="18900000" scaled="1"/>
          </a:gradFill>
          <a:ln w="9525">
            <a:solidFill>
              <a:srgbClr val="808080"/>
            </a:solidFill>
            <a:miter lim="800000"/>
            <a:headEnd/>
            <a:tailEnd/>
          </a:ln>
          <a:effectLst>
            <a:outerShdw dist="35921" dir="2700000" algn="ctr" rotWithShape="0">
              <a:schemeClr val="bg2">
                <a:alpha val="50000"/>
              </a:schemeClr>
            </a:outerShdw>
          </a:effectLst>
        </p:spPr>
        <p:txBody>
          <a:bodyPr anchor="ctr">
            <a:spAutoFit/>
          </a:bodyPr>
          <a:lstStyle/>
          <a:p>
            <a:pPr algn="ctr">
              <a:spcBef>
                <a:spcPct val="50000"/>
              </a:spcBef>
              <a:defRPr/>
            </a:pPr>
            <a:r>
              <a:rPr lang="ja-JP" altLang="en-US" sz="1600" b="1">
                <a:effectLst>
                  <a:outerShdw blurRad="38100" dist="38100" dir="2700000" algn="tl">
                    <a:srgbClr val="FFFFFF"/>
                  </a:outerShdw>
                </a:effectLst>
                <a:latin typeface="ＭＳ Ｐゴシック" pitchFamily="50" charset="-128"/>
              </a:rPr>
              <a:t>各種委員会</a:t>
            </a:r>
          </a:p>
        </p:txBody>
      </p:sp>
      <p:sp>
        <p:nvSpPr>
          <p:cNvPr id="2059" name="Text Box 11"/>
          <p:cNvSpPr txBox="1">
            <a:spLocks noChangeArrowheads="1"/>
          </p:cNvSpPr>
          <p:nvPr/>
        </p:nvSpPr>
        <p:spPr bwMode="auto">
          <a:xfrm>
            <a:off x="3028826" y="5669757"/>
            <a:ext cx="1316037" cy="360362"/>
          </a:xfrm>
          <a:prstGeom prst="rect">
            <a:avLst/>
          </a:prstGeom>
          <a:gradFill rotWithShape="1">
            <a:gsLst>
              <a:gs pos="0">
                <a:srgbClr val="FF9900"/>
              </a:gs>
              <a:gs pos="50000">
                <a:srgbClr val="FF9900">
                  <a:gamma/>
                  <a:tint val="43137"/>
                  <a:invGamma/>
                </a:srgbClr>
              </a:gs>
              <a:gs pos="100000">
                <a:srgbClr val="FF9900"/>
              </a:gs>
            </a:gsLst>
            <a:lin ang="18900000" scaled="1"/>
          </a:gradFill>
          <a:ln w="9525">
            <a:solidFill>
              <a:srgbClr val="808080"/>
            </a:solidFill>
            <a:miter lim="800000"/>
            <a:headEnd/>
            <a:tailEnd/>
          </a:ln>
          <a:effectLst>
            <a:outerShdw dist="35921" dir="2700000" algn="ctr" rotWithShape="0">
              <a:schemeClr val="bg2">
                <a:alpha val="50000"/>
              </a:schemeClr>
            </a:outerShdw>
          </a:effectLst>
        </p:spPr>
        <p:txBody>
          <a:bodyPr anchor="ctr">
            <a:spAutoFit/>
          </a:bodyPr>
          <a:lstStyle/>
          <a:p>
            <a:pPr algn="ctr">
              <a:spcBef>
                <a:spcPct val="50000"/>
              </a:spcBef>
              <a:defRPr/>
            </a:pPr>
            <a:r>
              <a:rPr lang="ja-JP" altLang="en-US" sz="1400" b="1" dirty="0">
                <a:effectLst>
                  <a:outerShdw blurRad="38100" dist="38100" dir="2700000" algn="tl">
                    <a:srgbClr val="FFFFFF"/>
                  </a:outerShdw>
                </a:effectLst>
                <a:latin typeface="ＭＳ Ｐゴシック" pitchFamily="50" charset="-128"/>
              </a:rPr>
              <a:t>事務局</a:t>
            </a:r>
          </a:p>
        </p:txBody>
      </p:sp>
      <p:sp>
        <p:nvSpPr>
          <p:cNvPr id="2060" name="Text Box 12"/>
          <p:cNvSpPr txBox="1">
            <a:spLocks noChangeArrowheads="1"/>
          </p:cNvSpPr>
          <p:nvPr/>
        </p:nvSpPr>
        <p:spPr bwMode="auto">
          <a:xfrm>
            <a:off x="1731838" y="5669757"/>
            <a:ext cx="1223963" cy="360362"/>
          </a:xfrm>
          <a:prstGeom prst="rect">
            <a:avLst/>
          </a:prstGeom>
          <a:gradFill rotWithShape="1">
            <a:gsLst>
              <a:gs pos="0">
                <a:srgbClr val="FF9900"/>
              </a:gs>
              <a:gs pos="50000">
                <a:srgbClr val="FF9900">
                  <a:gamma/>
                  <a:tint val="29412"/>
                  <a:invGamma/>
                </a:srgbClr>
              </a:gs>
              <a:gs pos="100000">
                <a:srgbClr val="FF9900"/>
              </a:gs>
            </a:gsLst>
            <a:lin ang="18900000" scaled="1"/>
          </a:gradFill>
          <a:ln w="9525">
            <a:solidFill>
              <a:srgbClr val="808080"/>
            </a:solidFill>
            <a:miter lim="800000"/>
            <a:headEnd/>
            <a:tailEnd/>
          </a:ln>
          <a:effectLst>
            <a:outerShdw dist="35921" dir="2700000" algn="ctr" rotWithShape="0">
              <a:schemeClr val="bg2">
                <a:alpha val="50000"/>
              </a:schemeClr>
            </a:outerShdw>
          </a:effectLst>
        </p:spPr>
        <p:txBody>
          <a:bodyPr anchor="ctr">
            <a:spAutoFit/>
          </a:bodyPr>
          <a:lstStyle/>
          <a:p>
            <a:pPr algn="ctr">
              <a:spcBef>
                <a:spcPct val="50000"/>
              </a:spcBef>
              <a:defRPr/>
            </a:pPr>
            <a:r>
              <a:rPr lang="ja-JP" altLang="en-US" sz="1400" b="1" dirty="0">
                <a:effectLst>
                  <a:outerShdw blurRad="38100" dist="38100" dir="2700000" algn="tl">
                    <a:srgbClr val="FFFFFF"/>
                  </a:outerShdw>
                </a:effectLst>
                <a:latin typeface="ＭＳ Ｐゴシック" pitchFamily="50" charset="-128"/>
              </a:rPr>
              <a:t>医学図書館</a:t>
            </a:r>
          </a:p>
        </p:txBody>
      </p:sp>
      <p:sp>
        <p:nvSpPr>
          <p:cNvPr id="2061" name="Text Box 13"/>
          <p:cNvSpPr txBox="1">
            <a:spLocks noChangeArrowheads="1"/>
          </p:cNvSpPr>
          <p:nvPr/>
        </p:nvSpPr>
        <p:spPr bwMode="auto">
          <a:xfrm>
            <a:off x="147513" y="5672932"/>
            <a:ext cx="1512888" cy="360362"/>
          </a:xfrm>
          <a:prstGeom prst="rect">
            <a:avLst/>
          </a:prstGeom>
          <a:gradFill rotWithShape="1">
            <a:gsLst>
              <a:gs pos="0">
                <a:srgbClr val="FF9900"/>
              </a:gs>
              <a:gs pos="50000">
                <a:srgbClr val="FF9900">
                  <a:gamma/>
                  <a:tint val="29412"/>
                  <a:invGamma/>
                </a:srgbClr>
              </a:gs>
              <a:gs pos="100000">
                <a:srgbClr val="FF9900"/>
              </a:gs>
            </a:gsLst>
            <a:lin ang="18900000" scaled="1"/>
          </a:gradFill>
          <a:ln w="9525">
            <a:solidFill>
              <a:srgbClr val="808080"/>
            </a:solidFill>
            <a:miter lim="800000"/>
            <a:headEnd/>
            <a:tailEnd/>
          </a:ln>
          <a:effectLst>
            <a:outerShdw dist="35921" dir="2700000" algn="ctr" rotWithShape="0">
              <a:schemeClr val="bg2">
                <a:alpha val="50000"/>
              </a:schemeClr>
            </a:outerShdw>
          </a:effectLst>
        </p:spPr>
        <p:txBody>
          <a:bodyPr anchor="ctr">
            <a:spAutoFit/>
          </a:bodyPr>
          <a:lstStyle/>
          <a:p>
            <a:pPr algn="ctr">
              <a:spcBef>
                <a:spcPct val="50000"/>
              </a:spcBef>
              <a:defRPr/>
            </a:pPr>
            <a:r>
              <a:rPr lang="ja-JP" altLang="en-US" sz="1050" b="1" dirty="0">
                <a:effectLst>
                  <a:outerShdw blurRad="38100" dist="38100" dir="2700000" algn="tl">
                    <a:srgbClr val="FFFFFF"/>
                  </a:outerShdw>
                </a:effectLst>
                <a:latin typeface="ＭＳ Ｐゴシック" pitchFamily="50" charset="-128"/>
              </a:rPr>
              <a:t>女性医師支援センター</a:t>
            </a:r>
          </a:p>
        </p:txBody>
      </p:sp>
      <p:sp>
        <p:nvSpPr>
          <p:cNvPr id="2062" name="Text Box 14"/>
          <p:cNvSpPr txBox="1">
            <a:spLocks noChangeArrowheads="1"/>
          </p:cNvSpPr>
          <p:nvPr/>
        </p:nvSpPr>
        <p:spPr bwMode="auto">
          <a:xfrm>
            <a:off x="4449638" y="5660232"/>
            <a:ext cx="1295400" cy="360362"/>
          </a:xfrm>
          <a:prstGeom prst="rect">
            <a:avLst/>
          </a:prstGeom>
          <a:gradFill rotWithShape="1">
            <a:gsLst>
              <a:gs pos="0">
                <a:srgbClr val="FF9900"/>
              </a:gs>
              <a:gs pos="50000">
                <a:srgbClr val="FF9900">
                  <a:gamma/>
                  <a:tint val="29412"/>
                  <a:invGamma/>
                </a:srgbClr>
              </a:gs>
              <a:gs pos="100000">
                <a:srgbClr val="FF9900"/>
              </a:gs>
            </a:gsLst>
            <a:lin ang="18900000" scaled="1"/>
          </a:gradFill>
          <a:ln w="9525">
            <a:solidFill>
              <a:srgbClr val="808080"/>
            </a:solidFill>
            <a:miter lim="800000"/>
            <a:headEnd/>
            <a:tailEnd/>
          </a:ln>
          <a:effectLst>
            <a:outerShdw dist="35921" dir="2700000" algn="ctr" rotWithShape="0">
              <a:schemeClr val="bg2">
                <a:alpha val="50000"/>
              </a:schemeClr>
            </a:outerShdw>
          </a:effectLst>
        </p:spPr>
        <p:txBody>
          <a:bodyPr anchor="ctr">
            <a:spAutoFit/>
          </a:bodyPr>
          <a:lstStyle/>
          <a:p>
            <a:pPr algn="ctr">
              <a:spcBef>
                <a:spcPct val="50000"/>
              </a:spcBef>
              <a:defRPr/>
            </a:pPr>
            <a:r>
              <a:rPr lang="ja-JP" altLang="en-US" sz="1400" b="1" dirty="0">
                <a:effectLst>
                  <a:outerShdw blurRad="38100" dist="38100" dir="2700000" algn="tl">
                    <a:srgbClr val="FFFFFF"/>
                  </a:outerShdw>
                </a:effectLst>
                <a:latin typeface="ＭＳ Ｐゴシック" pitchFamily="50" charset="-128"/>
              </a:rPr>
              <a:t>日医総研</a:t>
            </a:r>
          </a:p>
        </p:txBody>
      </p:sp>
      <p:sp>
        <p:nvSpPr>
          <p:cNvPr id="2063" name="Text Box 15"/>
          <p:cNvSpPr txBox="1">
            <a:spLocks noChangeArrowheads="1"/>
          </p:cNvSpPr>
          <p:nvPr/>
        </p:nvSpPr>
        <p:spPr bwMode="auto">
          <a:xfrm>
            <a:off x="5827588" y="5664994"/>
            <a:ext cx="1484313" cy="360363"/>
          </a:xfrm>
          <a:prstGeom prst="rect">
            <a:avLst/>
          </a:prstGeom>
          <a:gradFill rotWithShape="1">
            <a:gsLst>
              <a:gs pos="0">
                <a:srgbClr val="FF9900"/>
              </a:gs>
              <a:gs pos="50000">
                <a:srgbClr val="FF9900">
                  <a:gamma/>
                  <a:tint val="29412"/>
                  <a:invGamma/>
                </a:srgbClr>
              </a:gs>
              <a:gs pos="100000">
                <a:srgbClr val="FF9900"/>
              </a:gs>
            </a:gsLst>
            <a:lin ang="18900000" scaled="1"/>
          </a:gradFill>
          <a:ln w="9525">
            <a:solidFill>
              <a:srgbClr val="808080"/>
            </a:solidFill>
            <a:miter lim="800000"/>
            <a:headEnd/>
            <a:tailEnd/>
          </a:ln>
          <a:effectLst>
            <a:outerShdw dist="35921" dir="2700000" algn="ctr" rotWithShape="0">
              <a:schemeClr val="bg2">
                <a:alpha val="50000"/>
              </a:schemeClr>
            </a:outerShdw>
          </a:effectLst>
        </p:spPr>
        <p:txBody>
          <a:bodyPr anchor="ctr">
            <a:spAutoFit/>
          </a:bodyPr>
          <a:lstStyle/>
          <a:p>
            <a:pPr algn="ctr">
              <a:spcBef>
                <a:spcPct val="50000"/>
              </a:spcBef>
              <a:defRPr/>
            </a:pPr>
            <a:r>
              <a:rPr lang="ja-JP" altLang="en-US" sz="1200" b="1" dirty="0">
                <a:effectLst>
                  <a:outerShdw blurRad="38100" dist="38100" dir="2700000" algn="tl">
                    <a:srgbClr val="FFFFFF"/>
                  </a:outerShdw>
                </a:effectLst>
                <a:latin typeface="ＭＳ Ｐゴシック" pitchFamily="50" charset="-128"/>
              </a:rPr>
              <a:t>治験促進センター</a:t>
            </a:r>
          </a:p>
        </p:txBody>
      </p:sp>
      <p:sp>
        <p:nvSpPr>
          <p:cNvPr id="6163" name="Rectangle 16"/>
          <p:cNvSpPr>
            <a:spLocks noChangeArrowheads="1"/>
          </p:cNvSpPr>
          <p:nvPr/>
        </p:nvSpPr>
        <p:spPr bwMode="auto">
          <a:xfrm>
            <a:off x="76076" y="5517357"/>
            <a:ext cx="8888412" cy="609600"/>
          </a:xfrm>
          <a:prstGeom prst="rect">
            <a:avLst/>
          </a:prstGeom>
          <a:noFill/>
          <a:ln w="28575">
            <a:solidFill>
              <a:srgbClr val="80008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en-US" sz="4800"/>
          </a:p>
        </p:txBody>
      </p:sp>
      <p:sp>
        <p:nvSpPr>
          <p:cNvPr id="2066" name="Text Box 18"/>
          <p:cNvSpPr txBox="1">
            <a:spLocks noChangeArrowheads="1"/>
          </p:cNvSpPr>
          <p:nvPr/>
        </p:nvSpPr>
        <p:spPr bwMode="auto">
          <a:xfrm>
            <a:off x="1660401" y="2867819"/>
            <a:ext cx="1657350" cy="346075"/>
          </a:xfrm>
          <a:prstGeom prst="rect">
            <a:avLst/>
          </a:prstGeom>
          <a:gradFill rotWithShape="1">
            <a:gsLst>
              <a:gs pos="0">
                <a:srgbClr val="33CC33"/>
              </a:gs>
              <a:gs pos="50000">
                <a:srgbClr val="33CC33">
                  <a:gamma/>
                  <a:tint val="9804"/>
                  <a:invGamma/>
                </a:srgbClr>
              </a:gs>
              <a:gs pos="100000">
                <a:srgbClr val="33CC33"/>
              </a:gs>
            </a:gsLst>
            <a:lin ang="18900000" scaled="1"/>
          </a:gradFill>
          <a:ln w="9525">
            <a:solidFill>
              <a:srgbClr val="808080"/>
            </a:solidFill>
            <a:miter lim="800000"/>
            <a:headEnd/>
            <a:tailEnd/>
          </a:ln>
          <a:effectLst>
            <a:outerShdw dist="35921" dir="2700000" algn="ctr" rotWithShape="0">
              <a:schemeClr val="bg2">
                <a:alpha val="50000"/>
              </a:schemeClr>
            </a:outerShdw>
          </a:effectLst>
        </p:spPr>
        <p:txBody>
          <a:bodyPr anchor="ctr">
            <a:spAutoFit/>
          </a:bodyPr>
          <a:lstStyle/>
          <a:p>
            <a:pPr algn="ctr">
              <a:spcBef>
                <a:spcPct val="50000"/>
              </a:spcBef>
              <a:defRPr/>
            </a:pPr>
            <a:r>
              <a:rPr lang="ja-JP" altLang="en-US" sz="1600" b="1">
                <a:effectLst>
                  <a:outerShdw blurRad="38100" dist="38100" dir="2700000" algn="tl">
                    <a:srgbClr val="FFFFFF"/>
                  </a:outerShdw>
                </a:effectLst>
                <a:latin typeface="ＭＳ Ｐゴシック" pitchFamily="50" charset="-128"/>
              </a:rPr>
              <a:t>会　長</a:t>
            </a:r>
          </a:p>
        </p:txBody>
      </p:sp>
      <p:sp>
        <p:nvSpPr>
          <p:cNvPr id="2067" name="Text Box 19"/>
          <p:cNvSpPr txBox="1">
            <a:spLocks noChangeArrowheads="1"/>
          </p:cNvSpPr>
          <p:nvPr/>
        </p:nvSpPr>
        <p:spPr bwMode="auto">
          <a:xfrm>
            <a:off x="1660401" y="3361532"/>
            <a:ext cx="1657350" cy="346075"/>
          </a:xfrm>
          <a:prstGeom prst="rect">
            <a:avLst/>
          </a:prstGeom>
          <a:gradFill rotWithShape="1">
            <a:gsLst>
              <a:gs pos="0">
                <a:srgbClr val="33CC33"/>
              </a:gs>
              <a:gs pos="50000">
                <a:srgbClr val="33CC33">
                  <a:gamma/>
                  <a:tint val="9804"/>
                  <a:invGamma/>
                </a:srgbClr>
              </a:gs>
              <a:gs pos="100000">
                <a:srgbClr val="33CC33"/>
              </a:gs>
            </a:gsLst>
            <a:lin ang="18900000" scaled="1"/>
          </a:gradFill>
          <a:ln w="9525">
            <a:solidFill>
              <a:srgbClr val="808080"/>
            </a:solidFill>
            <a:miter lim="800000"/>
            <a:headEnd/>
            <a:tailEnd/>
          </a:ln>
          <a:effectLst>
            <a:outerShdw dist="35921" dir="2700000" algn="ctr" rotWithShape="0">
              <a:schemeClr val="bg2">
                <a:alpha val="50000"/>
              </a:schemeClr>
            </a:outerShdw>
          </a:effectLst>
        </p:spPr>
        <p:txBody>
          <a:bodyPr anchor="ctr">
            <a:spAutoFit/>
          </a:bodyPr>
          <a:lstStyle/>
          <a:p>
            <a:pPr algn="ctr">
              <a:spcBef>
                <a:spcPct val="50000"/>
              </a:spcBef>
              <a:defRPr/>
            </a:pPr>
            <a:r>
              <a:rPr lang="ja-JP" altLang="en-US" sz="1600" b="1" dirty="0">
                <a:effectLst>
                  <a:outerShdw blurRad="38100" dist="38100" dir="2700000" algn="tl">
                    <a:srgbClr val="FFFFFF"/>
                  </a:outerShdw>
                </a:effectLst>
                <a:latin typeface="ＭＳ Ｐゴシック" pitchFamily="50" charset="-128"/>
              </a:rPr>
              <a:t>副会長</a:t>
            </a:r>
          </a:p>
        </p:txBody>
      </p:sp>
      <p:sp>
        <p:nvSpPr>
          <p:cNvPr id="2068" name="Text Box 20"/>
          <p:cNvSpPr txBox="1">
            <a:spLocks noChangeArrowheads="1"/>
          </p:cNvSpPr>
          <p:nvPr/>
        </p:nvSpPr>
        <p:spPr bwMode="auto">
          <a:xfrm>
            <a:off x="1660401" y="3845719"/>
            <a:ext cx="1657350" cy="346075"/>
          </a:xfrm>
          <a:prstGeom prst="rect">
            <a:avLst/>
          </a:prstGeom>
          <a:gradFill rotWithShape="1">
            <a:gsLst>
              <a:gs pos="0">
                <a:srgbClr val="33CC33"/>
              </a:gs>
              <a:gs pos="50000">
                <a:srgbClr val="33CC33">
                  <a:gamma/>
                  <a:tint val="9804"/>
                  <a:invGamma/>
                </a:srgbClr>
              </a:gs>
              <a:gs pos="100000">
                <a:srgbClr val="33CC33"/>
              </a:gs>
            </a:gsLst>
            <a:lin ang="18900000" scaled="1"/>
          </a:gradFill>
          <a:ln w="9525">
            <a:solidFill>
              <a:srgbClr val="808080"/>
            </a:solidFill>
            <a:miter lim="800000"/>
            <a:headEnd/>
            <a:tailEnd/>
          </a:ln>
          <a:effectLst>
            <a:outerShdw dist="35921" dir="2700000" algn="ctr" rotWithShape="0">
              <a:schemeClr val="bg2">
                <a:alpha val="50000"/>
              </a:schemeClr>
            </a:outerShdw>
          </a:effectLst>
        </p:spPr>
        <p:txBody>
          <a:bodyPr anchor="ctr">
            <a:spAutoFit/>
          </a:bodyPr>
          <a:lstStyle/>
          <a:p>
            <a:pPr algn="ctr">
              <a:spcBef>
                <a:spcPct val="50000"/>
              </a:spcBef>
              <a:defRPr/>
            </a:pPr>
            <a:r>
              <a:rPr lang="ja-JP" altLang="en-US" sz="1600" b="1" dirty="0">
                <a:effectLst>
                  <a:outerShdw blurRad="38100" dist="38100" dir="2700000" algn="tl">
                    <a:srgbClr val="FFFFFF"/>
                  </a:outerShdw>
                </a:effectLst>
                <a:latin typeface="ＭＳ Ｐゴシック" pitchFamily="50" charset="-128"/>
              </a:rPr>
              <a:t>理事・常任理事</a:t>
            </a:r>
          </a:p>
        </p:txBody>
      </p:sp>
      <p:sp>
        <p:nvSpPr>
          <p:cNvPr id="2069" name="Text Box 21"/>
          <p:cNvSpPr txBox="1">
            <a:spLocks noChangeArrowheads="1"/>
          </p:cNvSpPr>
          <p:nvPr/>
        </p:nvSpPr>
        <p:spPr bwMode="auto">
          <a:xfrm>
            <a:off x="1660401" y="4341019"/>
            <a:ext cx="1657350" cy="346075"/>
          </a:xfrm>
          <a:prstGeom prst="rect">
            <a:avLst/>
          </a:prstGeom>
          <a:gradFill rotWithShape="1">
            <a:gsLst>
              <a:gs pos="0">
                <a:srgbClr val="33CC33"/>
              </a:gs>
              <a:gs pos="50000">
                <a:srgbClr val="33CC33">
                  <a:gamma/>
                  <a:tint val="9804"/>
                  <a:invGamma/>
                </a:srgbClr>
              </a:gs>
              <a:gs pos="100000">
                <a:srgbClr val="33CC33"/>
              </a:gs>
            </a:gsLst>
            <a:lin ang="18900000" scaled="1"/>
          </a:gradFill>
          <a:ln w="9525">
            <a:solidFill>
              <a:srgbClr val="808080"/>
            </a:solidFill>
            <a:miter lim="800000"/>
            <a:headEnd/>
            <a:tailEnd/>
          </a:ln>
          <a:effectLst>
            <a:outerShdw dist="35921" dir="2700000" algn="ctr" rotWithShape="0">
              <a:schemeClr val="bg2">
                <a:alpha val="50000"/>
              </a:schemeClr>
            </a:outerShdw>
          </a:effectLst>
        </p:spPr>
        <p:txBody>
          <a:bodyPr anchor="ctr">
            <a:spAutoFit/>
          </a:bodyPr>
          <a:lstStyle/>
          <a:p>
            <a:pPr algn="ctr">
              <a:spcBef>
                <a:spcPct val="50000"/>
              </a:spcBef>
              <a:defRPr/>
            </a:pPr>
            <a:r>
              <a:rPr lang="ja-JP" altLang="en-US" sz="1600" b="1" dirty="0">
                <a:effectLst>
                  <a:outerShdw blurRad="38100" dist="38100" dir="2700000" algn="tl">
                    <a:srgbClr val="FFFFFF"/>
                  </a:outerShdw>
                </a:effectLst>
                <a:latin typeface="ＭＳ Ｐゴシック" pitchFamily="50" charset="-128"/>
              </a:rPr>
              <a:t>監　事</a:t>
            </a:r>
          </a:p>
        </p:txBody>
      </p:sp>
      <p:sp>
        <p:nvSpPr>
          <p:cNvPr id="2070" name="Text Box 22"/>
          <p:cNvSpPr txBox="1">
            <a:spLocks noChangeArrowheads="1"/>
          </p:cNvSpPr>
          <p:nvPr/>
        </p:nvSpPr>
        <p:spPr bwMode="auto">
          <a:xfrm>
            <a:off x="290388" y="1124744"/>
            <a:ext cx="1657350" cy="346075"/>
          </a:xfrm>
          <a:prstGeom prst="rect">
            <a:avLst/>
          </a:prstGeom>
          <a:gradFill rotWithShape="1">
            <a:gsLst>
              <a:gs pos="0">
                <a:schemeClr val="bg2">
                  <a:alpha val="50999"/>
                </a:schemeClr>
              </a:gs>
              <a:gs pos="50000">
                <a:schemeClr val="bg2">
                  <a:gamma/>
                  <a:tint val="18039"/>
                  <a:invGamma/>
                </a:schemeClr>
              </a:gs>
              <a:gs pos="100000">
                <a:schemeClr val="bg2">
                  <a:alpha val="50999"/>
                </a:schemeClr>
              </a:gs>
            </a:gsLst>
            <a:lin ang="18900000" scaled="1"/>
          </a:gradFill>
          <a:ln w="9525">
            <a:solidFill>
              <a:srgbClr val="808080"/>
            </a:solidFill>
            <a:miter lim="800000"/>
            <a:headEnd/>
            <a:tailEnd/>
          </a:ln>
          <a:effectLst>
            <a:outerShdw dist="35921" dir="2700000" algn="ctr" rotWithShape="0">
              <a:schemeClr val="bg2">
                <a:alpha val="50000"/>
              </a:schemeClr>
            </a:outerShdw>
          </a:effectLst>
        </p:spPr>
        <p:txBody>
          <a:bodyPr anchor="ctr">
            <a:spAutoFit/>
          </a:bodyPr>
          <a:lstStyle/>
          <a:p>
            <a:pPr algn="ctr">
              <a:spcBef>
                <a:spcPct val="50000"/>
              </a:spcBef>
              <a:defRPr/>
            </a:pPr>
            <a:r>
              <a:rPr lang="ja-JP" altLang="en-US" sz="1600" b="1">
                <a:effectLst>
                  <a:outerShdw blurRad="38100" dist="38100" dir="2700000" algn="tl">
                    <a:srgbClr val="FFFFFF"/>
                  </a:outerShdw>
                </a:effectLst>
                <a:latin typeface="ＭＳ Ｐゴシック" pitchFamily="50" charset="-128"/>
              </a:rPr>
              <a:t>日本医学会</a:t>
            </a:r>
          </a:p>
        </p:txBody>
      </p:sp>
      <p:sp>
        <p:nvSpPr>
          <p:cNvPr id="2071" name="Text Box 23"/>
          <p:cNvSpPr txBox="1">
            <a:spLocks noChangeArrowheads="1"/>
          </p:cNvSpPr>
          <p:nvPr/>
        </p:nvSpPr>
        <p:spPr bwMode="auto">
          <a:xfrm>
            <a:off x="7132513" y="1124744"/>
            <a:ext cx="1657350" cy="590550"/>
          </a:xfrm>
          <a:prstGeom prst="rect">
            <a:avLst/>
          </a:prstGeom>
          <a:gradFill rotWithShape="1">
            <a:gsLst>
              <a:gs pos="0">
                <a:srgbClr val="33CC33"/>
              </a:gs>
              <a:gs pos="50000">
                <a:srgbClr val="33CC33">
                  <a:gamma/>
                  <a:tint val="17255"/>
                  <a:invGamma/>
                </a:srgbClr>
              </a:gs>
              <a:gs pos="100000">
                <a:srgbClr val="33CC33"/>
              </a:gs>
            </a:gsLst>
            <a:lin ang="18900000" scaled="1"/>
          </a:gradFill>
          <a:ln w="9525">
            <a:solidFill>
              <a:srgbClr val="808080"/>
            </a:solidFill>
            <a:miter lim="800000"/>
            <a:headEnd/>
            <a:tailEnd/>
          </a:ln>
          <a:effectLst>
            <a:outerShdw dist="35921" dir="2700000" algn="ctr" rotWithShape="0">
              <a:schemeClr val="bg2">
                <a:alpha val="50000"/>
              </a:schemeClr>
            </a:outerShdw>
          </a:effectLst>
        </p:spPr>
        <p:txBody>
          <a:bodyPr anchor="ctr">
            <a:spAutoFit/>
          </a:bodyPr>
          <a:lstStyle/>
          <a:p>
            <a:pPr algn="ctr">
              <a:defRPr/>
            </a:pPr>
            <a:r>
              <a:rPr lang="ja-JP" altLang="en-US" sz="1600" b="1" dirty="0">
                <a:effectLst>
                  <a:outerShdw blurRad="38100" dist="38100" dir="2700000" algn="tl">
                    <a:srgbClr val="FFFFFF"/>
                  </a:outerShdw>
                </a:effectLst>
                <a:latin typeface="ＭＳ Ｐゴシック" pitchFamily="50" charset="-128"/>
              </a:rPr>
              <a:t>日本医師会会員</a:t>
            </a:r>
          </a:p>
          <a:p>
            <a:pPr algn="ctr">
              <a:defRPr/>
            </a:pPr>
            <a:r>
              <a:rPr lang="en-US" altLang="en-US" sz="1600" b="1" dirty="0">
                <a:effectLst>
                  <a:outerShdw blurRad="38100" dist="38100" dir="2700000" algn="tl">
                    <a:srgbClr val="FFFFFF"/>
                  </a:outerShdw>
                </a:effectLst>
                <a:latin typeface="ＭＳ Ｐゴシック" pitchFamily="50" charset="-128"/>
              </a:rPr>
              <a:t>165,</a:t>
            </a:r>
            <a:r>
              <a:rPr lang="en-US" altLang="ja-JP" sz="1600" b="1" dirty="0">
                <a:effectLst>
                  <a:outerShdw blurRad="38100" dist="38100" dir="2700000" algn="tl">
                    <a:srgbClr val="FFFFFF"/>
                  </a:outerShdw>
                </a:effectLst>
                <a:latin typeface="ＭＳ Ｐゴシック" pitchFamily="50" charset="-128"/>
              </a:rPr>
              <a:t>955</a:t>
            </a:r>
            <a:r>
              <a:rPr lang="ja-JP" altLang="en-US" sz="1600" b="1" dirty="0">
                <a:effectLst>
                  <a:outerShdw blurRad="38100" dist="38100" dir="2700000" algn="tl">
                    <a:srgbClr val="FFFFFF"/>
                  </a:outerShdw>
                </a:effectLst>
                <a:latin typeface="ＭＳ Ｐゴシック" pitchFamily="50" charset="-128"/>
              </a:rPr>
              <a:t>人</a:t>
            </a:r>
          </a:p>
        </p:txBody>
      </p:sp>
      <p:sp>
        <p:nvSpPr>
          <p:cNvPr id="2072" name="Text Box 24"/>
          <p:cNvSpPr txBox="1">
            <a:spLocks noChangeArrowheads="1"/>
          </p:cNvSpPr>
          <p:nvPr/>
        </p:nvSpPr>
        <p:spPr bwMode="auto">
          <a:xfrm>
            <a:off x="7132513" y="2228057"/>
            <a:ext cx="1657350" cy="590550"/>
          </a:xfrm>
          <a:prstGeom prst="rect">
            <a:avLst/>
          </a:prstGeom>
          <a:gradFill rotWithShape="1">
            <a:gsLst>
              <a:gs pos="0">
                <a:srgbClr val="6699FF"/>
              </a:gs>
              <a:gs pos="50000">
                <a:srgbClr val="6699FF">
                  <a:gamma/>
                  <a:tint val="29412"/>
                  <a:invGamma/>
                </a:srgbClr>
              </a:gs>
              <a:gs pos="100000">
                <a:srgbClr val="6699FF"/>
              </a:gs>
            </a:gsLst>
            <a:lin ang="18900000" scaled="1"/>
          </a:gradFill>
          <a:ln w="9525">
            <a:solidFill>
              <a:srgbClr val="808080"/>
            </a:solidFill>
            <a:miter lim="800000"/>
            <a:headEnd/>
            <a:tailEnd/>
          </a:ln>
          <a:effectLst>
            <a:outerShdw dist="35921" dir="2700000" algn="ctr" rotWithShape="0">
              <a:schemeClr val="bg2">
                <a:alpha val="50000"/>
              </a:schemeClr>
            </a:outerShdw>
          </a:effectLst>
        </p:spPr>
        <p:txBody>
          <a:bodyPr anchor="ctr">
            <a:spAutoFit/>
          </a:bodyPr>
          <a:lstStyle/>
          <a:p>
            <a:pPr algn="ctr">
              <a:defRPr/>
            </a:pPr>
            <a:r>
              <a:rPr lang="ja-JP" altLang="en-US" sz="1600" b="1">
                <a:effectLst>
                  <a:outerShdw blurRad="38100" dist="38100" dir="2700000" algn="tl">
                    <a:srgbClr val="FFFFFF"/>
                  </a:outerShdw>
                </a:effectLst>
                <a:latin typeface="ＭＳ Ｐゴシック" pitchFamily="50" charset="-128"/>
              </a:rPr>
              <a:t>都道府県医師会</a:t>
            </a:r>
          </a:p>
          <a:p>
            <a:pPr algn="ctr">
              <a:defRPr/>
            </a:pPr>
            <a:r>
              <a:rPr lang="ja-JP" altLang="en-US" sz="1600" b="1">
                <a:effectLst>
                  <a:outerShdw blurRad="38100" dist="38100" dir="2700000" algn="tl">
                    <a:srgbClr val="FFFFFF"/>
                  </a:outerShdw>
                </a:effectLst>
                <a:latin typeface="ＭＳ Ｐゴシック" pitchFamily="50" charset="-128"/>
              </a:rPr>
              <a:t>会　員</a:t>
            </a:r>
          </a:p>
        </p:txBody>
      </p:sp>
      <p:sp>
        <p:nvSpPr>
          <p:cNvPr id="2073" name="Text Box 25"/>
          <p:cNvSpPr txBox="1">
            <a:spLocks noChangeArrowheads="1"/>
          </p:cNvSpPr>
          <p:nvPr/>
        </p:nvSpPr>
        <p:spPr bwMode="auto">
          <a:xfrm>
            <a:off x="7132513" y="3331369"/>
            <a:ext cx="1657350" cy="590550"/>
          </a:xfrm>
          <a:prstGeom prst="rect">
            <a:avLst/>
          </a:prstGeom>
          <a:gradFill rotWithShape="1">
            <a:gsLst>
              <a:gs pos="0">
                <a:srgbClr val="6699FF"/>
              </a:gs>
              <a:gs pos="50000">
                <a:srgbClr val="6699FF">
                  <a:gamma/>
                  <a:tint val="29412"/>
                  <a:invGamma/>
                </a:srgbClr>
              </a:gs>
              <a:gs pos="100000">
                <a:srgbClr val="6699FF"/>
              </a:gs>
            </a:gsLst>
            <a:lin ang="18900000" scaled="1"/>
          </a:gradFill>
          <a:ln w="9525">
            <a:solidFill>
              <a:srgbClr val="808080"/>
            </a:solidFill>
            <a:miter lim="800000"/>
            <a:headEnd/>
            <a:tailEnd/>
          </a:ln>
          <a:effectLst>
            <a:outerShdw dist="35921" dir="2700000" algn="ctr" rotWithShape="0">
              <a:schemeClr val="bg2">
                <a:alpha val="50000"/>
              </a:schemeClr>
            </a:outerShdw>
          </a:effectLst>
        </p:spPr>
        <p:txBody>
          <a:bodyPr anchor="ctr">
            <a:spAutoFit/>
          </a:bodyPr>
          <a:lstStyle/>
          <a:p>
            <a:pPr algn="ctr">
              <a:defRPr/>
            </a:pPr>
            <a:r>
              <a:rPr lang="ja-JP" altLang="en-US" sz="1600" b="1">
                <a:effectLst>
                  <a:outerShdw blurRad="38100" dist="38100" dir="2700000" algn="tl">
                    <a:srgbClr val="FFFFFF"/>
                  </a:outerShdw>
                </a:effectLst>
                <a:latin typeface="ＭＳ Ｐゴシック" pitchFamily="50" charset="-128"/>
              </a:rPr>
              <a:t>郡市区等医師会</a:t>
            </a:r>
          </a:p>
          <a:p>
            <a:pPr algn="ctr">
              <a:defRPr/>
            </a:pPr>
            <a:r>
              <a:rPr lang="ja-JP" altLang="en-US" sz="1600" b="1">
                <a:effectLst>
                  <a:outerShdw blurRad="38100" dist="38100" dir="2700000" algn="tl">
                    <a:srgbClr val="FFFFFF"/>
                  </a:outerShdw>
                </a:effectLst>
                <a:latin typeface="ＭＳ Ｐゴシック" pitchFamily="50" charset="-128"/>
              </a:rPr>
              <a:t>会　員</a:t>
            </a:r>
          </a:p>
        </p:txBody>
      </p:sp>
      <p:sp>
        <p:nvSpPr>
          <p:cNvPr id="2074" name="Text Box 26"/>
          <p:cNvSpPr txBox="1">
            <a:spLocks noChangeArrowheads="1"/>
          </p:cNvSpPr>
          <p:nvPr/>
        </p:nvSpPr>
        <p:spPr bwMode="auto">
          <a:xfrm>
            <a:off x="7132513" y="4436269"/>
            <a:ext cx="1657350" cy="346075"/>
          </a:xfrm>
          <a:prstGeom prst="rect">
            <a:avLst/>
          </a:prstGeom>
          <a:gradFill rotWithShape="1">
            <a:gsLst>
              <a:gs pos="0">
                <a:srgbClr val="FF0000"/>
              </a:gs>
              <a:gs pos="50000">
                <a:srgbClr val="FF0000">
                  <a:gamma/>
                  <a:tint val="10196"/>
                  <a:invGamma/>
                </a:srgbClr>
              </a:gs>
              <a:gs pos="100000">
                <a:srgbClr val="FF0000"/>
              </a:gs>
            </a:gsLst>
            <a:lin ang="18900000" scaled="1"/>
          </a:gradFill>
          <a:ln w="9525">
            <a:solidFill>
              <a:srgbClr val="808080"/>
            </a:solidFill>
            <a:miter lim="800000"/>
            <a:headEnd/>
            <a:tailEnd/>
          </a:ln>
          <a:effectLst>
            <a:outerShdw dist="35921" dir="2700000" algn="ctr" rotWithShape="0">
              <a:schemeClr val="bg2">
                <a:alpha val="50000"/>
              </a:schemeClr>
            </a:outerShdw>
          </a:effectLst>
        </p:spPr>
        <p:txBody>
          <a:bodyPr anchor="ctr">
            <a:spAutoFit/>
          </a:bodyPr>
          <a:lstStyle/>
          <a:p>
            <a:pPr algn="ctr">
              <a:spcBef>
                <a:spcPct val="50000"/>
              </a:spcBef>
              <a:defRPr/>
            </a:pPr>
            <a:r>
              <a:rPr lang="ja-JP" altLang="en-US" sz="1600" b="1">
                <a:effectLst>
                  <a:outerShdw blurRad="38100" dist="38100" dir="2700000" algn="tl">
                    <a:srgbClr val="FFFFFF"/>
                  </a:outerShdw>
                </a:effectLst>
                <a:latin typeface="ＭＳ Ｐゴシック" pitchFamily="50" charset="-128"/>
              </a:rPr>
              <a:t>医　師</a:t>
            </a:r>
          </a:p>
        </p:txBody>
      </p:sp>
      <p:sp>
        <p:nvSpPr>
          <p:cNvPr id="2075" name="Text Box 27"/>
          <p:cNvSpPr txBox="1">
            <a:spLocks noChangeArrowheads="1"/>
          </p:cNvSpPr>
          <p:nvPr/>
        </p:nvSpPr>
        <p:spPr bwMode="auto">
          <a:xfrm>
            <a:off x="5476751" y="2853532"/>
            <a:ext cx="1439862" cy="346075"/>
          </a:xfrm>
          <a:prstGeom prst="rect">
            <a:avLst/>
          </a:prstGeom>
          <a:gradFill rotWithShape="1">
            <a:gsLst>
              <a:gs pos="0">
                <a:srgbClr val="33CC33"/>
              </a:gs>
              <a:gs pos="50000">
                <a:srgbClr val="33CC33">
                  <a:gamma/>
                  <a:tint val="17255"/>
                  <a:invGamma/>
                </a:srgbClr>
              </a:gs>
              <a:gs pos="100000">
                <a:srgbClr val="33CC33"/>
              </a:gs>
            </a:gsLst>
            <a:lin ang="18900000" scaled="1"/>
          </a:gradFill>
          <a:ln w="9525">
            <a:solidFill>
              <a:srgbClr val="808080"/>
            </a:solidFill>
            <a:miter lim="800000"/>
            <a:headEnd/>
            <a:tailEnd/>
          </a:ln>
          <a:effectLst>
            <a:outerShdw dist="35921" dir="2700000" algn="ctr" rotWithShape="0">
              <a:schemeClr val="bg2">
                <a:alpha val="50000"/>
              </a:schemeClr>
            </a:outerShdw>
          </a:effectLst>
        </p:spPr>
        <p:txBody>
          <a:bodyPr anchor="ctr">
            <a:spAutoFit/>
          </a:bodyPr>
          <a:lstStyle/>
          <a:p>
            <a:pPr algn="ctr">
              <a:spcBef>
                <a:spcPct val="50000"/>
              </a:spcBef>
              <a:defRPr/>
            </a:pPr>
            <a:r>
              <a:rPr lang="ja-JP" altLang="en-US" sz="1600" b="1">
                <a:effectLst>
                  <a:outerShdw blurRad="38100" dist="38100" dir="2700000" algn="tl">
                    <a:srgbClr val="FFFFFF"/>
                  </a:outerShdw>
                </a:effectLst>
                <a:latin typeface="ＭＳ Ｐゴシック" pitchFamily="50" charset="-128"/>
              </a:rPr>
              <a:t>裁定委員会</a:t>
            </a:r>
          </a:p>
        </p:txBody>
      </p:sp>
      <p:sp>
        <p:nvSpPr>
          <p:cNvPr id="6174" name="Line 29"/>
          <p:cNvSpPr>
            <a:spLocks noChangeShapeType="1"/>
          </p:cNvSpPr>
          <p:nvPr/>
        </p:nvSpPr>
        <p:spPr bwMode="auto">
          <a:xfrm>
            <a:off x="1960438" y="1307307"/>
            <a:ext cx="1657350" cy="0"/>
          </a:xfrm>
          <a:prstGeom prst="line">
            <a:avLst/>
          </a:prstGeom>
          <a:noFill/>
          <a:ln w="28575">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75" name="Line 31"/>
          <p:cNvSpPr>
            <a:spLocks noChangeShapeType="1"/>
          </p:cNvSpPr>
          <p:nvPr/>
        </p:nvSpPr>
        <p:spPr bwMode="auto">
          <a:xfrm>
            <a:off x="5260851" y="1340644"/>
            <a:ext cx="1873250" cy="0"/>
          </a:xfrm>
          <a:prstGeom prst="line">
            <a:avLst/>
          </a:prstGeom>
          <a:noFill/>
          <a:ln w="38100" cmpd="dbl">
            <a:solidFill>
              <a:srgbClr val="66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76" name="Line 32"/>
          <p:cNvSpPr>
            <a:spLocks noChangeShapeType="1"/>
          </p:cNvSpPr>
          <p:nvPr/>
        </p:nvSpPr>
        <p:spPr bwMode="auto">
          <a:xfrm flipV="1">
            <a:off x="7997701" y="4004469"/>
            <a:ext cx="0" cy="431800"/>
          </a:xfrm>
          <a:prstGeom prst="line">
            <a:avLst/>
          </a:prstGeom>
          <a:noFill/>
          <a:ln w="381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77" name="Line 33"/>
          <p:cNvSpPr>
            <a:spLocks noChangeShapeType="1"/>
          </p:cNvSpPr>
          <p:nvPr/>
        </p:nvSpPr>
        <p:spPr bwMode="auto">
          <a:xfrm flipV="1">
            <a:off x="7997701" y="2899569"/>
            <a:ext cx="0" cy="431800"/>
          </a:xfrm>
          <a:prstGeom prst="line">
            <a:avLst/>
          </a:prstGeom>
          <a:noFill/>
          <a:ln w="381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78" name="Line 34"/>
          <p:cNvSpPr>
            <a:spLocks noChangeShapeType="1"/>
          </p:cNvSpPr>
          <p:nvPr/>
        </p:nvSpPr>
        <p:spPr bwMode="auto">
          <a:xfrm flipV="1">
            <a:off x="7997701" y="1794669"/>
            <a:ext cx="0" cy="431800"/>
          </a:xfrm>
          <a:prstGeom prst="line">
            <a:avLst/>
          </a:prstGeom>
          <a:noFill/>
          <a:ln w="381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79" name="Line 38"/>
          <p:cNvSpPr>
            <a:spLocks noChangeShapeType="1"/>
          </p:cNvSpPr>
          <p:nvPr/>
        </p:nvSpPr>
        <p:spPr bwMode="auto">
          <a:xfrm flipV="1">
            <a:off x="2524001" y="2564607"/>
            <a:ext cx="3744912" cy="0"/>
          </a:xfrm>
          <a:prstGeom prst="line">
            <a:avLst/>
          </a:prstGeom>
          <a:noFill/>
          <a:ln w="2857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 name="Text Box 21"/>
          <p:cNvSpPr txBox="1">
            <a:spLocks noChangeArrowheads="1"/>
          </p:cNvSpPr>
          <p:nvPr/>
        </p:nvSpPr>
        <p:spPr bwMode="auto">
          <a:xfrm>
            <a:off x="1660401" y="4815682"/>
            <a:ext cx="1657350" cy="346075"/>
          </a:xfrm>
          <a:prstGeom prst="rect">
            <a:avLst/>
          </a:prstGeom>
          <a:gradFill rotWithShape="1">
            <a:gsLst>
              <a:gs pos="0">
                <a:srgbClr val="33CC33"/>
              </a:gs>
              <a:gs pos="50000">
                <a:srgbClr val="33CC33">
                  <a:gamma/>
                  <a:tint val="9804"/>
                  <a:invGamma/>
                </a:srgbClr>
              </a:gs>
              <a:gs pos="100000">
                <a:srgbClr val="33CC33"/>
              </a:gs>
            </a:gsLst>
            <a:lin ang="18900000" scaled="1"/>
          </a:gradFill>
          <a:ln w="9525">
            <a:solidFill>
              <a:srgbClr val="808080"/>
            </a:solidFill>
            <a:miter lim="800000"/>
            <a:headEnd/>
            <a:tailEnd/>
          </a:ln>
          <a:effectLst>
            <a:outerShdw dist="35921" dir="2700000" algn="ctr" rotWithShape="0">
              <a:schemeClr val="bg2">
                <a:alpha val="50000"/>
              </a:schemeClr>
            </a:outerShdw>
          </a:effectLst>
        </p:spPr>
        <p:txBody>
          <a:bodyPr anchor="ctr">
            <a:spAutoFit/>
          </a:bodyPr>
          <a:lstStyle/>
          <a:p>
            <a:pPr algn="ctr">
              <a:spcBef>
                <a:spcPct val="50000"/>
              </a:spcBef>
              <a:defRPr/>
            </a:pPr>
            <a:r>
              <a:rPr lang="ja-JP" altLang="en-US" sz="1600" b="1" dirty="0">
                <a:effectLst>
                  <a:outerShdw blurRad="38100" dist="38100" dir="2700000" algn="tl">
                    <a:srgbClr val="FFFFFF"/>
                  </a:outerShdw>
                </a:effectLst>
                <a:latin typeface="ＭＳ Ｐゴシック" pitchFamily="50" charset="-128"/>
              </a:rPr>
              <a:t>会計監査人</a:t>
            </a:r>
          </a:p>
        </p:txBody>
      </p:sp>
      <p:sp>
        <p:nvSpPr>
          <p:cNvPr id="38" name="Text Box 13"/>
          <p:cNvSpPr txBox="1">
            <a:spLocks noChangeArrowheads="1"/>
          </p:cNvSpPr>
          <p:nvPr/>
        </p:nvSpPr>
        <p:spPr bwMode="auto">
          <a:xfrm>
            <a:off x="7384926" y="5652294"/>
            <a:ext cx="1512887" cy="360363"/>
          </a:xfrm>
          <a:prstGeom prst="rect">
            <a:avLst/>
          </a:prstGeom>
          <a:gradFill rotWithShape="1">
            <a:gsLst>
              <a:gs pos="0">
                <a:srgbClr val="FF9900"/>
              </a:gs>
              <a:gs pos="50000">
                <a:srgbClr val="FF9900">
                  <a:gamma/>
                  <a:tint val="29412"/>
                  <a:invGamma/>
                </a:srgbClr>
              </a:gs>
              <a:gs pos="100000">
                <a:srgbClr val="FF9900"/>
              </a:gs>
            </a:gsLst>
            <a:lin ang="18900000" scaled="1"/>
          </a:gradFill>
          <a:ln w="9525">
            <a:solidFill>
              <a:srgbClr val="808080"/>
            </a:solidFill>
            <a:miter lim="800000"/>
            <a:headEnd/>
            <a:tailEnd/>
          </a:ln>
          <a:effectLst>
            <a:outerShdw dist="35921" dir="2700000" algn="ctr" rotWithShape="0">
              <a:schemeClr val="bg2">
                <a:alpha val="50000"/>
              </a:schemeClr>
            </a:outerShdw>
          </a:effectLst>
        </p:spPr>
        <p:txBody>
          <a:bodyPr anchor="ctr">
            <a:spAutoFit/>
          </a:bodyPr>
          <a:lstStyle/>
          <a:p>
            <a:pPr algn="ctr">
              <a:spcBef>
                <a:spcPct val="50000"/>
              </a:spcBef>
              <a:defRPr/>
            </a:pPr>
            <a:r>
              <a:rPr lang="ja-JP" altLang="en-US" sz="1050" b="1" dirty="0">
                <a:effectLst>
                  <a:outerShdw blurRad="38100" dist="38100" dir="2700000" algn="tl">
                    <a:srgbClr val="FFFFFF"/>
                  </a:outerShdw>
                </a:effectLst>
                <a:latin typeface="ＭＳ Ｐゴシック" pitchFamily="50" charset="-128"/>
              </a:rPr>
              <a:t>電子認証センター</a:t>
            </a:r>
          </a:p>
        </p:txBody>
      </p:sp>
      <p:sp>
        <p:nvSpPr>
          <p:cNvPr id="39" name="正方形/長方形 38"/>
          <p:cNvSpPr>
            <a:spLocks noChangeArrowheads="1"/>
          </p:cNvSpPr>
          <p:nvPr/>
        </p:nvSpPr>
        <p:spPr bwMode="auto">
          <a:xfrm>
            <a:off x="285750" y="155310"/>
            <a:ext cx="8572500" cy="60939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ja-JP" altLang="en-US" sz="2800" dirty="0" smtClean="0">
                <a:latin typeface="Calibri" pitchFamily="34" charset="0"/>
              </a:rPr>
              <a:t>日本医師会の組織図と医師会員</a:t>
            </a:r>
            <a:endParaRPr lang="en-US" altLang="ja-JP" sz="2800" dirty="0" smtClean="0">
              <a:latin typeface="Calibri" pitchFamily="34" charset="0"/>
            </a:endParaRPr>
          </a:p>
        </p:txBody>
      </p:sp>
      <p:sp>
        <p:nvSpPr>
          <p:cNvPr id="40" name="テキスト ボックス 39"/>
          <p:cNvSpPr txBox="1"/>
          <p:nvPr/>
        </p:nvSpPr>
        <p:spPr>
          <a:xfrm>
            <a:off x="107504" y="6551766"/>
            <a:ext cx="3744416" cy="261610"/>
          </a:xfrm>
          <a:prstGeom prst="rect">
            <a:avLst/>
          </a:prstGeom>
          <a:noFill/>
        </p:spPr>
        <p:txBody>
          <a:bodyPr wrap="square" rtlCol="0">
            <a:spAutoFit/>
          </a:bodyPr>
          <a:lstStyle/>
          <a:p>
            <a:r>
              <a:rPr kumimoji="1" lang="ja-JP" altLang="en-US" sz="1050" dirty="0" smtClean="0"/>
              <a:t>出典：日本医師会作成資料</a:t>
            </a:r>
            <a:endParaRPr kumimoji="1" lang="ja-JP" altLang="en-US" sz="1050" dirty="0"/>
          </a:p>
        </p:txBody>
      </p:sp>
      <p:sp>
        <p:nvSpPr>
          <p:cNvPr id="41"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11</a:t>
            </a:fld>
            <a:endParaRPr lang="ja-JP" altLang="en-US" dirty="0">
              <a:latin typeface="ＭＳ ゴシック" pitchFamily="49" charset="-128"/>
              <a:ea typeface="ＭＳ ゴシック" pitchFamily="49" charset="-128"/>
            </a:endParaRPr>
          </a:p>
        </p:txBody>
      </p:sp>
      <p:sp>
        <p:nvSpPr>
          <p:cNvPr id="42" name="テキスト ボックス 41"/>
          <p:cNvSpPr txBox="1"/>
          <p:nvPr/>
        </p:nvSpPr>
        <p:spPr>
          <a:xfrm>
            <a:off x="5375013" y="4549084"/>
            <a:ext cx="2116225" cy="1015663"/>
          </a:xfrm>
          <a:prstGeom prst="rect">
            <a:avLst/>
          </a:prstGeom>
          <a:noFill/>
        </p:spPr>
        <p:txBody>
          <a:bodyPr wrap="square" rtlCol="0">
            <a:spAutoFit/>
          </a:bodyPr>
          <a:lstStyle/>
          <a:p>
            <a:pPr>
              <a:spcBef>
                <a:spcPts val="300"/>
              </a:spcBef>
            </a:pPr>
            <a:r>
              <a:rPr kumimoji="1" lang="ja-JP" altLang="en-US" sz="1000" dirty="0" smtClean="0"/>
              <a:t>・病院委員会</a:t>
            </a:r>
            <a:endParaRPr kumimoji="1" lang="en-US" altLang="ja-JP" sz="1000" dirty="0" smtClean="0"/>
          </a:p>
          <a:p>
            <a:pPr>
              <a:spcBef>
                <a:spcPts val="300"/>
              </a:spcBef>
            </a:pPr>
            <a:r>
              <a:rPr kumimoji="1" lang="ja-JP" altLang="en-US" sz="1000" dirty="0" smtClean="0"/>
              <a:t>・医師会共同利用施設検討委員会</a:t>
            </a:r>
            <a:endParaRPr kumimoji="1" lang="en-US" altLang="ja-JP" sz="1000" dirty="0" smtClean="0"/>
          </a:p>
          <a:p>
            <a:pPr>
              <a:spcBef>
                <a:spcPts val="300"/>
              </a:spcBef>
            </a:pPr>
            <a:r>
              <a:rPr lang="ja-JP" altLang="en-US" sz="1000" dirty="0" smtClean="0"/>
              <a:t>・勤務医委員会</a:t>
            </a:r>
            <a:r>
              <a:rPr lang="en-US" altLang="ja-JP" sz="1000" dirty="0" smtClean="0"/>
              <a:t>(</a:t>
            </a:r>
            <a:r>
              <a:rPr lang="ja-JP" altLang="en-US" sz="1000" dirty="0" smtClean="0"/>
              <a:t>臨床研修医部会</a:t>
            </a:r>
            <a:r>
              <a:rPr lang="en-US" altLang="ja-JP" sz="1000" dirty="0" smtClean="0"/>
              <a:t>)</a:t>
            </a:r>
          </a:p>
          <a:p>
            <a:pPr>
              <a:spcBef>
                <a:spcPts val="300"/>
              </a:spcBef>
            </a:pPr>
            <a:r>
              <a:rPr kumimoji="1" lang="ja-JP" altLang="en-US" sz="1000" dirty="0" smtClean="0"/>
              <a:t>・男女共同参画委員会</a:t>
            </a:r>
            <a:endParaRPr kumimoji="1" lang="en-US" altLang="ja-JP" sz="1000" dirty="0" smtClean="0"/>
          </a:p>
          <a:p>
            <a:pPr>
              <a:spcBef>
                <a:spcPts val="300"/>
              </a:spcBef>
            </a:pPr>
            <a:r>
              <a:rPr lang="ja-JP" altLang="en-US" sz="1000" dirty="0" smtClean="0"/>
              <a:t>・医療安全対策委員会　等</a:t>
            </a:r>
            <a:endParaRPr kumimoji="1" lang="ja-JP" altLang="en-US" sz="1000" dirty="0"/>
          </a:p>
        </p:txBody>
      </p:sp>
      <p:sp>
        <p:nvSpPr>
          <p:cNvPr id="43" name="左中かっこ 42"/>
          <p:cNvSpPr/>
          <p:nvPr/>
        </p:nvSpPr>
        <p:spPr>
          <a:xfrm>
            <a:off x="5260652" y="4614217"/>
            <a:ext cx="176989" cy="894544"/>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17103854"/>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3"/>
          <p:cNvSpPr>
            <a:spLocks noGrp="1" noChangeArrowheads="1"/>
          </p:cNvSpPr>
          <p:nvPr>
            <p:ph type="body" idx="1"/>
          </p:nvPr>
        </p:nvSpPr>
        <p:spPr>
          <a:xfrm>
            <a:off x="251717" y="855373"/>
            <a:ext cx="8640763" cy="4617843"/>
          </a:xfrm>
        </p:spPr>
        <p:txBody>
          <a:bodyPr>
            <a:noAutofit/>
          </a:bodyPr>
          <a:lstStyle/>
          <a:p>
            <a:pPr eaLnBrk="1" hangingPunct="1">
              <a:spcBef>
                <a:spcPts val="0"/>
              </a:spcBef>
              <a:buFont typeface="Wingdings" pitchFamily="2" charset="2"/>
              <a:buChar char="p"/>
            </a:pPr>
            <a:r>
              <a:rPr lang="ja-JP" altLang="en-US" sz="2200" dirty="0" smtClean="0">
                <a:solidFill>
                  <a:srgbClr val="0000FF"/>
                </a:solidFill>
                <a:latin typeface="ＭＳ ゴシック" pitchFamily="49" charset="-128"/>
                <a:ea typeface="ＭＳ ゴシック" pitchFamily="49" charset="-128"/>
              </a:rPr>
              <a:t>昭和２３年３月８日、日本医師会と合体。</a:t>
            </a:r>
          </a:p>
          <a:p>
            <a:pPr>
              <a:spcBef>
                <a:spcPts val="600"/>
              </a:spcBef>
              <a:buFont typeface="Wingdings" pitchFamily="2" charset="2"/>
              <a:buChar char="p"/>
            </a:pPr>
            <a:r>
              <a:rPr lang="ja-JP" altLang="en-US" sz="2200" dirty="0" smtClean="0">
                <a:solidFill>
                  <a:srgbClr val="0000FF"/>
                </a:solidFill>
                <a:latin typeface="ＭＳ ゴシック" pitchFamily="49" charset="-128"/>
                <a:ea typeface="ＭＳ ゴシック" pitchFamily="49" charset="-128"/>
              </a:rPr>
              <a:t>日本医学会の目的</a:t>
            </a:r>
          </a:p>
          <a:p>
            <a:pPr eaLnBrk="1" hangingPunct="1">
              <a:spcBef>
                <a:spcPts val="0"/>
              </a:spcBef>
              <a:buFontTx/>
              <a:buNone/>
            </a:pPr>
            <a:r>
              <a:rPr lang="ja-JP" altLang="en-US" sz="1800" dirty="0" smtClean="0">
                <a:latin typeface="ＭＳ ゴシック" pitchFamily="49" charset="-128"/>
                <a:ea typeface="ＭＳ ゴシック" pitchFamily="49" charset="-128"/>
              </a:rPr>
              <a:t>　［日医定款第</a:t>
            </a:r>
            <a:r>
              <a:rPr lang="en-US" altLang="ja-JP" sz="1800" dirty="0" smtClean="0">
                <a:latin typeface="ＭＳ ゴシック" pitchFamily="49" charset="-128"/>
                <a:ea typeface="ＭＳ ゴシック" pitchFamily="49" charset="-128"/>
              </a:rPr>
              <a:t>50</a:t>
            </a:r>
            <a:r>
              <a:rPr lang="ja-JP" altLang="en-US" sz="1800" dirty="0" smtClean="0">
                <a:latin typeface="ＭＳ ゴシック" pitchFamily="49" charset="-128"/>
                <a:ea typeface="ＭＳ ゴシック" pitchFamily="49" charset="-128"/>
              </a:rPr>
              <a:t>条］</a:t>
            </a:r>
          </a:p>
          <a:p>
            <a:pPr eaLnBrk="1" hangingPunct="1">
              <a:spcBef>
                <a:spcPts val="0"/>
              </a:spcBef>
              <a:buFontTx/>
              <a:buNone/>
            </a:pPr>
            <a:r>
              <a:rPr lang="ja-JP" altLang="en-US" sz="1800" dirty="0" smtClean="0">
                <a:latin typeface="ＭＳ ゴシック" pitchFamily="49" charset="-128"/>
                <a:ea typeface="ＭＳ ゴシック" pitchFamily="49" charset="-128"/>
              </a:rPr>
              <a:t>　　学会は、</a:t>
            </a:r>
            <a:r>
              <a:rPr lang="ja-JP" altLang="en-US" sz="1800" dirty="0" smtClean="0">
                <a:solidFill>
                  <a:srgbClr val="FF0000"/>
                </a:solidFill>
                <a:latin typeface="ＭＳ ゴシック" pitchFamily="49" charset="-128"/>
                <a:ea typeface="ＭＳ ゴシック" pitchFamily="49" charset="-128"/>
              </a:rPr>
              <a:t>医学に関する科学及び技術の研究促進を図り、医学及び医療の水準</a:t>
            </a:r>
            <a:endParaRPr lang="en-US" altLang="ja-JP" sz="1800" dirty="0" smtClean="0">
              <a:solidFill>
                <a:srgbClr val="FF0000"/>
              </a:solidFill>
              <a:latin typeface="ＭＳ ゴシック" pitchFamily="49" charset="-128"/>
              <a:ea typeface="ＭＳ ゴシック" pitchFamily="49" charset="-128"/>
            </a:endParaRPr>
          </a:p>
          <a:p>
            <a:pPr eaLnBrk="1" hangingPunct="1">
              <a:spcBef>
                <a:spcPts val="0"/>
              </a:spcBef>
              <a:buFontTx/>
              <a:buNone/>
            </a:pPr>
            <a:r>
              <a:rPr lang="ja-JP" altLang="en-US" sz="1800" dirty="0">
                <a:solidFill>
                  <a:srgbClr val="FF0000"/>
                </a:solidFill>
                <a:latin typeface="ＭＳ ゴシック" pitchFamily="49" charset="-128"/>
                <a:ea typeface="ＭＳ ゴシック" pitchFamily="49" charset="-128"/>
              </a:rPr>
              <a:t>　</a:t>
            </a:r>
            <a:r>
              <a:rPr lang="ja-JP" altLang="en-US" sz="1800" dirty="0" smtClean="0">
                <a:solidFill>
                  <a:srgbClr val="FF0000"/>
                </a:solidFill>
                <a:latin typeface="ＭＳ ゴシック" pitchFamily="49" charset="-128"/>
                <a:ea typeface="ＭＳ ゴシック" pitchFamily="49" charset="-128"/>
              </a:rPr>
              <a:t>　の向上に寄与すること</a:t>
            </a:r>
            <a:r>
              <a:rPr lang="ja-JP" altLang="en-US" sz="1800" dirty="0" smtClean="0">
                <a:latin typeface="ＭＳ ゴシック" pitchFamily="49" charset="-128"/>
                <a:ea typeface="ＭＳ ゴシック" pitchFamily="49" charset="-128"/>
              </a:rPr>
              <a:t>を目的とする。</a:t>
            </a:r>
          </a:p>
          <a:p>
            <a:pPr eaLnBrk="1" hangingPunct="1">
              <a:spcBef>
                <a:spcPts val="600"/>
              </a:spcBef>
              <a:buFont typeface="Wingdings" pitchFamily="2" charset="2"/>
              <a:buChar char="p"/>
            </a:pPr>
            <a:r>
              <a:rPr lang="ja-JP" altLang="en-US" sz="2200" dirty="0" smtClean="0">
                <a:solidFill>
                  <a:srgbClr val="0000FF"/>
                </a:solidFill>
                <a:latin typeface="ＭＳ ゴシック" pitchFamily="49" charset="-128"/>
                <a:ea typeface="ＭＳ ゴシック" pitchFamily="49" charset="-128"/>
              </a:rPr>
              <a:t>日本医学会の主な事業</a:t>
            </a:r>
          </a:p>
          <a:p>
            <a:pPr eaLnBrk="1" hangingPunct="1">
              <a:spcBef>
                <a:spcPts val="0"/>
              </a:spcBef>
              <a:buFontTx/>
              <a:buNone/>
            </a:pPr>
            <a:r>
              <a:rPr lang="ja-JP" altLang="en-US" sz="1800" dirty="0" smtClean="0">
                <a:latin typeface="ＭＳ ゴシック" pitchFamily="49" charset="-128"/>
                <a:ea typeface="ＭＳ ゴシック" pitchFamily="49" charset="-128"/>
              </a:rPr>
              <a:t>　（</a:t>
            </a:r>
            <a:r>
              <a:rPr lang="en-US" altLang="ja-JP" sz="1800" dirty="0" smtClean="0">
                <a:latin typeface="ＭＳ ゴシック" pitchFamily="49" charset="-128"/>
                <a:ea typeface="ＭＳ ゴシック" pitchFamily="49" charset="-128"/>
              </a:rPr>
              <a:t>1</a:t>
            </a:r>
            <a:r>
              <a:rPr lang="ja-JP" altLang="en-US" sz="1800" dirty="0" smtClean="0">
                <a:latin typeface="ＭＳ ゴシック" pitchFamily="49" charset="-128"/>
                <a:ea typeface="ＭＳ ゴシック" pitchFamily="49" charset="-128"/>
              </a:rPr>
              <a:t>）日本医学会総会の開催</a:t>
            </a:r>
          </a:p>
          <a:p>
            <a:pPr eaLnBrk="1" hangingPunct="1">
              <a:spcBef>
                <a:spcPts val="0"/>
              </a:spcBef>
              <a:buFontTx/>
              <a:buNone/>
            </a:pPr>
            <a:r>
              <a:rPr lang="ja-JP" altLang="en-US" sz="1800" dirty="0" smtClean="0">
                <a:latin typeface="ＭＳ ゴシック" pitchFamily="49" charset="-128"/>
                <a:ea typeface="ＭＳ ゴシック" pitchFamily="49" charset="-128"/>
              </a:rPr>
              <a:t>　（</a:t>
            </a:r>
            <a:r>
              <a:rPr lang="en-US" altLang="ja-JP" sz="1800" dirty="0" smtClean="0">
                <a:latin typeface="ＭＳ ゴシック" pitchFamily="49" charset="-128"/>
                <a:ea typeface="ＭＳ ゴシック" pitchFamily="49" charset="-128"/>
              </a:rPr>
              <a:t>2</a:t>
            </a:r>
            <a:r>
              <a:rPr lang="ja-JP" altLang="en-US" sz="1800" dirty="0" smtClean="0">
                <a:latin typeface="ＭＳ ゴシック" pitchFamily="49" charset="-128"/>
                <a:ea typeface="ＭＳ ゴシック" pitchFamily="49" charset="-128"/>
              </a:rPr>
              <a:t>）日本医学会シンポジウムの開催</a:t>
            </a:r>
          </a:p>
          <a:p>
            <a:pPr eaLnBrk="1" hangingPunct="1">
              <a:spcBef>
                <a:spcPts val="0"/>
              </a:spcBef>
              <a:buFontTx/>
              <a:buNone/>
            </a:pPr>
            <a:r>
              <a:rPr lang="ja-JP" altLang="en-US" sz="1800" dirty="0" smtClean="0">
                <a:latin typeface="ＭＳ ゴシック" pitchFamily="49" charset="-128"/>
                <a:ea typeface="ＭＳ ゴシック" pitchFamily="49" charset="-128"/>
              </a:rPr>
              <a:t>　（</a:t>
            </a:r>
            <a:r>
              <a:rPr lang="en-US" altLang="ja-JP" sz="1800" dirty="0" smtClean="0">
                <a:latin typeface="ＭＳ ゴシック" pitchFamily="49" charset="-128"/>
                <a:ea typeface="ＭＳ ゴシック" pitchFamily="49" charset="-128"/>
              </a:rPr>
              <a:t>3</a:t>
            </a:r>
            <a:r>
              <a:rPr lang="ja-JP" altLang="en-US" sz="1800" dirty="0" smtClean="0">
                <a:latin typeface="ＭＳ ゴシック" pitchFamily="49" charset="-128"/>
                <a:ea typeface="ＭＳ ゴシック" pitchFamily="49" charset="-128"/>
              </a:rPr>
              <a:t>）医学及び医療に関する情報の収集と伝達　など</a:t>
            </a:r>
            <a:endParaRPr lang="en-US" altLang="ja-JP" sz="1800" dirty="0" smtClean="0">
              <a:latin typeface="ＭＳ ゴシック" pitchFamily="49" charset="-128"/>
              <a:ea typeface="ＭＳ ゴシック" pitchFamily="49" charset="-128"/>
            </a:endParaRPr>
          </a:p>
          <a:p>
            <a:pPr>
              <a:spcBef>
                <a:spcPts val="600"/>
              </a:spcBef>
              <a:buFont typeface="Wingdings" panose="05000000000000000000" pitchFamily="2" charset="2"/>
              <a:buChar char="p"/>
            </a:pPr>
            <a:r>
              <a:rPr lang="ja-JP" altLang="en-US" sz="2200" dirty="0" smtClean="0">
                <a:solidFill>
                  <a:srgbClr val="0000FF"/>
                </a:solidFill>
                <a:latin typeface="ＭＳ ゴシック" pitchFamily="49" charset="-128"/>
                <a:ea typeface="ＭＳ ゴシック" pitchFamily="49" charset="-128"/>
              </a:rPr>
              <a:t>役員等</a:t>
            </a:r>
            <a:endParaRPr lang="en-US" altLang="ja-JP" sz="2200" dirty="0" smtClean="0">
              <a:solidFill>
                <a:srgbClr val="0000FF"/>
              </a:solidFill>
              <a:latin typeface="ＭＳ ゴシック" pitchFamily="49" charset="-128"/>
              <a:ea typeface="ＭＳ ゴシック" pitchFamily="49" charset="-128"/>
            </a:endParaRPr>
          </a:p>
          <a:p>
            <a:pPr marL="177800" indent="-177800">
              <a:lnSpc>
                <a:spcPct val="110000"/>
              </a:lnSpc>
              <a:spcBef>
                <a:spcPct val="0"/>
              </a:spcBef>
              <a:buFontTx/>
              <a:buNone/>
            </a:pPr>
            <a:r>
              <a:rPr lang="ja-JP" altLang="en-US" sz="1800" dirty="0" smtClean="0">
                <a:latin typeface="ＭＳ ゴシック" panose="020B0609070205080204" pitchFamily="49" charset="-128"/>
                <a:ea typeface="ＭＳ ゴシック" panose="020B0609070205080204" pitchFamily="49" charset="-128"/>
              </a:rPr>
              <a:t>　　学</a:t>
            </a:r>
            <a:r>
              <a:rPr lang="ja-JP" altLang="en-US" sz="1800" dirty="0">
                <a:latin typeface="ＭＳ ゴシック" panose="020B0609070205080204" pitchFamily="49" charset="-128"/>
                <a:ea typeface="ＭＳ ゴシック" panose="020B0609070205080204" pitchFamily="49" charset="-128"/>
              </a:rPr>
              <a:t>会長：１人　副会長：３人　幹事：</a:t>
            </a:r>
            <a:r>
              <a:rPr lang="ja-JP" altLang="en-US" sz="1800" dirty="0" smtClean="0">
                <a:latin typeface="ＭＳ ゴシック" panose="020B0609070205080204" pitchFamily="49" charset="-128"/>
                <a:ea typeface="ＭＳ ゴシック" panose="020B0609070205080204" pitchFamily="49" charset="-128"/>
              </a:rPr>
              <a:t>若干人　評議員</a:t>
            </a:r>
            <a:r>
              <a:rPr lang="ja-JP" altLang="en-US" sz="1800" dirty="0">
                <a:latin typeface="ＭＳ ゴシック" panose="020B0609070205080204" pitchFamily="49" charset="-128"/>
                <a:ea typeface="ＭＳ ゴシック" panose="020B0609070205080204" pitchFamily="49" charset="-128"/>
              </a:rPr>
              <a:t>：各分科会ごとに１人</a:t>
            </a:r>
            <a:endParaRPr lang="en-US" altLang="ja-JP" sz="1800" dirty="0">
              <a:latin typeface="ＭＳ ゴシック" panose="020B0609070205080204" pitchFamily="49" charset="-128"/>
              <a:ea typeface="ＭＳ ゴシック" panose="020B0609070205080204" pitchFamily="49" charset="-128"/>
            </a:endParaRPr>
          </a:p>
          <a:p>
            <a:pPr marL="177800" indent="-177800">
              <a:lnSpc>
                <a:spcPct val="110000"/>
              </a:lnSpc>
              <a:spcBef>
                <a:spcPts val="0"/>
              </a:spcBef>
              <a:buFontTx/>
              <a:buNone/>
            </a:pPr>
            <a:r>
              <a:rPr lang="ja-JP" altLang="en-US" sz="1800" dirty="0">
                <a:latin typeface="ＭＳ ゴシック" panose="020B0609070205080204" pitchFamily="49" charset="-128"/>
                <a:ea typeface="ＭＳ ゴシック" panose="020B0609070205080204" pitchFamily="49" charset="-128"/>
              </a:rPr>
              <a:t>　　</a:t>
            </a:r>
            <a:r>
              <a:rPr lang="en-US" altLang="ja-JP" sz="1800" u="sng" dirty="0" smtClean="0">
                <a:latin typeface="ＭＳ ゴシック" panose="020B0609070205080204" pitchFamily="49" charset="-128"/>
                <a:ea typeface="ＭＳ ゴシック" panose="020B0609070205080204" pitchFamily="49" charset="-128"/>
              </a:rPr>
              <a:t>※</a:t>
            </a:r>
            <a:r>
              <a:rPr lang="ja-JP" altLang="en-US" sz="1800" u="sng" dirty="0">
                <a:latin typeface="ＭＳ ゴシック" panose="020B0609070205080204" pitchFamily="49" charset="-128"/>
                <a:ea typeface="ＭＳ ゴシック" panose="020B0609070205080204" pitchFamily="49" charset="-128"/>
              </a:rPr>
              <a:t>現日本医学会長　髙久 史麿（自治医科大学名誉学長</a:t>
            </a:r>
            <a:r>
              <a:rPr lang="ja-JP" altLang="en-US" sz="1800" u="sng" dirty="0" smtClean="0">
                <a:latin typeface="ＭＳ ゴシック" panose="020B0609070205080204" pitchFamily="49" charset="-128"/>
                <a:ea typeface="ＭＳ ゴシック" panose="020B0609070205080204" pitchFamily="49" charset="-128"/>
              </a:rPr>
              <a:t>）</a:t>
            </a:r>
            <a:endParaRPr lang="en-US" altLang="ja-JP" sz="1800" u="sng" dirty="0" smtClean="0">
              <a:latin typeface="ＭＳ ゴシック" panose="020B0609070205080204" pitchFamily="49" charset="-128"/>
              <a:ea typeface="ＭＳ ゴシック" panose="020B0609070205080204" pitchFamily="49" charset="-128"/>
            </a:endParaRPr>
          </a:p>
          <a:p>
            <a:pPr>
              <a:lnSpc>
                <a:spcPct val="110000"/>
              </a:lnSpc>
              <a:spcBef>
                <a:spcPts val="600"/>
              </a:spcBef>
              <a:buFont typeface="Wingdings" panose="05000000000000000000" pitchFamily="2" charset="2"/>
              <a:buChar char="p"/>
            </a:pPr>
            <a:r>
              <a:rPr lang="ja-JP" altLang="en-US" sz="2200" dirty="0" smtClean="0">
                <a:solidFill>
                  <a:srgbClr val="0000FF"/>
                </a:solidFill>
                <a:latin typeface="ＭＳ ゴシック" panose="020B0609070205080204" pitchFamily="49" charset="-128"/>
                <a:ea typeface="ＭＳ ゴシック" panose="020B0609070205080204" pitchFamily="49" charset="-128"/>
              </a:rPr>
              <a:t>構成</a:t>
            </a:r>
            <a:endParaRPr lang="en-US" altLang="ja-JP" sz="2200" dirty="0" smtClean="0">
              <a:solidFill>
                <a:srgbClr val="0000FF"/>
              </a:solidFill>
              <a:latin typeface="ＭＳ ゴシック" panose="020B0609070205080204" pitchFamily="49" charset="-128"/>
              <a:ea typeface="ＭＳ ゴシック" panose="020B0609070205080204" pitchFamily="49" charset="-128"/>
            </a:endParaRPr>
          </a:p>
          <a:p>
            <a:pPr marL="177800" indent="-177800">
              <a:lnSpc>
                <a:spcPct val="110000"/>
              </a:lnSpc>
              <a:spcBef>
                <a:spcPct val="0"/>
              </a:spcBef>
              <a:buFontTx/>
              <a:buNone/>
            </a:pPr>
            <a:r>
              <a:rPr lang="ja-JP" altLang="en-US" sz="1800" dirty="0">
                <a:latin typeface="ＭＳ ゴシック" panose="020B0609070205080204" pitchFamily="49" charset="-128"/>
                <a:ea typeface="ＭＳ ゴシック" panose="020B0609070205080204" pitchFamily="49" charset="-128"/>
              </a:rPr>
              <a:t>　　</a:t>
            </a:r>
            <a:r>
              <a:rPr lang="ja-JP" altLang="en-US" sz="1800" dirty="0" smtClean="0">
                <a:solidFill>
                  <a:srgbClr val="FF0000"/>
                </a:solidFill>
                <a:latin typeface="ＭＳ ゴシック" panose="020B0609070205080204" pitchFamily="49" charset="-128"/>
                <a:ea typeface="ＭＳ ゴシック" panose="020B0609070205080204" pitchFamily="49" charset="-128"/>
              </a:rPr>
              <a:t>１１８の分科会</a:t>
            </a:r>
            <a:r>
              <a:rPr lang="ja-JP" altLang="en-US" sz="1800" dirty="0" smtClean="0">
                <a:latin typeface="ＭＳ ゴシック" panose="020B0609070205080204" pitchFamily="49" charset="-128"/>
                <a:ea typeface="ＭＳ ゴシック" panose="020B0609070205080204" pitchFamily="49" charset="-128"/>
              </a:rPr>
              <a:t>で構成</a:t>
            </a:r>
            <a:endParaRPr lang="en-US" altLang="ja-JP" sz="1800" u="sng" dirty="0">
              <a:latin typeface="ＭＳ ゴシック" panose="020B0609070205080204" pitchFamily="49" charset="-128"/>
              <a:ea typeface="ＭＳ ゴシック" panose="020B0609070205080204" pitchFamily="49" charset="-128"/>
            </a:endParaRPr>
          </a:p>
        </p:txBody>
      </p:sp>
      <p:sp>
        <p:nvSpPr>
          <p:cNvPr id="6" name="正方形/長方形 5"/>
          <p:cNvSpPr>
            <a:spLocks noChangeArrowheads="1"/>
          </p:cNvSpPr>
          <p:nvPr/>
        </p:nvSpPr>
        <p:spPr bwMode="auto">
          <a:xfrm>
            <a:off x="285750" y="155310"/>
            <a:ext cx="8572500" cy="60939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ja-JP" altLang="en-US" sz="2800" dirty="0" smtClean="0">
                <a:latin typeface="+mj-ea"/>
                <a:ea typeface="+mj-ea"/>
              </a:rPr>
              <a:t>日本医学会について</a:t>
            </a:r>
            <a:endParaRPr lang="en-US" altLang="ja-JP" sz="2800" dirty="0" smtClean="0">
              <a:latin typeface="+mj-ea"/>
              <a:ea typeface="+mj-ea"/>
            </a:endParaRPr>
          </a:p>
        </p:txBody>
      </p:sp>
      <p:sp>
        <p:nvSpPr>
          <p:cNvPr id="7" name="テキスト ボックス 6"/>
          <p:cNvSpPr txBox="1"/>
          <p:nvPr/>
        </p:nvSpPr>
        <p:spPr>
          <a:xfrm>
            <a:off x="107504" y="6551766"/>
            <a:ext cx="3744416" cy="261610"/>
          </a:xfrm>
          <a:prstGeom prst="rect">
            <a:avLst/>
          </a:prstGeom>
          <a:noFill/>
        </p:spPr>
        <p:txBody>
          <a:bodyPr wrap="square" rtlCol="0">
            <a:spAutoFit/>
          </a:bodyPr>
          <a:lstStyle/>
          <a:p>
            <a:r>
              <a:rPr kumimoji="1" lang="ja-JP" altLang="en-US" sz="1050" dirty="0" smtClean="0"/>
              <a:t>出典：日本医師会作成資料</a:t>
            </a:r>
            <a:endParaRPr kumimoji="1" lang="ja-JP" altLang="en-US" sz="1050" dirty="0"/>
          </a:p>
        </p:txBody>
      </p:sp>
      <p:sp>
        <p:nvSpPr>
          <p:cNvPr id="9"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12</a:t>
            </a:fld>
            <a:endParaRPr lang="ja-JP" altLang="en-US">
              <a:latin typeface="ＭＳ ゴシック" pitchFamily="49" charset="-128"/>
              <a:ea typeface="ＭＳ ゴシック" pitchFamily="49" charset="-128"/>
            </a:endParaRPr>
          </a:p>
        </p:txBody>
      </p:sp>
      <p:sp>
        <p:nvSpPr>
          <p:cNvPr id="8" name="Rectangle 3"/>
          <p:cNvSpPr txBox="1">
            <a:spLocks noChangeArrowheads="1"/>
          </p:cNvSpPr>
          <p:nvPr/>
        </p:nvSpPr>
        <p:spPr>
          <a:xfrm>
            <a:off x="167541" y="5517232"/>
            <a:ext cx="8856984" cy="100811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177800" indent="-177800">
              <a:lnSpc>
                <a:spcPct val="110000"/>
              </a:lnSpc>
              <a:spcBef>
                <a:spcPct val="0"/>
              </a:spcBef>
              <a:buFontTx/>
              <a:buNone/>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≪分科会一例≫</a:t>
            </a:r>
          </a:p>
          <a:p>
            <a:pPr marL="177800" indent="-177800">
              <a:lnSpc>
                <a:spcPct val="110000"/>
              </a:lnSpc>
              <a:spcBef>
                <a:spcPct val="0"/>
              </a:spcBef>
              <a:buFontTx/>
              <a:buNone/>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日本内科学会</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日本外科学会　日本産婦人科学会   日本眼科学会　日本リウマチ学会</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nSpc>
                <a:spcPct val="110000"/>
              </a:lnSpc>
              <a:spcBef>
                <a:spcPct val="0"/>
              </a:spcBef>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日本リハビリテーション学会　日本細菌学会　日本小児科学会　など</a:t>
            </a:r>
          </a:p>
        </p:txBody>
      </p:sp>
    </p:spTree>
    <p:extLst>
      <p:ext uri="{BB962C8B-B14F-4D97-AF65-F5344CB8AC3E}">
        <p14:creationId xmlns:p14="http://schemas.microsoft.com/office/powerpoint/2010/main" val="387711938"/>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3"/>
          <p:cNvSpPr>
            <a:spLocks noGrp="1" noChangeArrowheads="1"/>
          </p:cNvSpPr>
          <p:nvPr>
            <p:ph type="body" idx="1"/>
          </p:nvPr>
        </p:nvSpPr>
        <p:spPr>
          <a:xfrm>
            <a:off x="323528" y="980728"/>
            <a:ext cx="8496300" cy="4319587"/>
          </a:xfrm>
        </p:spPr>
        <p:txBody>
          <a:bodyPr>
            <a:noAutofit/>
          </a:bodyPr>
          <a:lstStyle/>
          <a:p>
            <a:pPr eaLnBrk="1" hangingPunct="1">
              <a:buClr>
                <a:schemeClr val="tx1"/>
              </a:buClr>
              <a:buFont typeface="Wingdings" pitchFamily="2" charset="2"/>
              <a:buChar char="n"/>
            </a:pPr>
            <a:r>
              <a:rPr lang="ja-JP" altLang="en-US" dirty="0" smtClean="0">
                <a:latin typeface="ＭＳ ゴシック" pitchFamily="49" charset="-128"/>
                <a:ea typeface="ＭＳ ゴシック" pitchFamily="49" charset="-128"/>
              </a:rPr>
              <a:t>平成</a:t>
            </a:r>
            <a:r>
              <a:rPr lang="en-US" altLang="ja-JP" dirty="0" smtClean="0">
                <a:latin typeface="ＭＳ ゴシック" pitchFamily="49" charset="-128"/>
                <a:ea typeface="ＭＳ ゴシック" pitchFamily="49" charset="-128"/>
              </a:rPr>
              <a:t>15</a:t>
            </a:r>
            <a:r>
              <a:rPr lang="ja-JP" altLang="en-US" dirty="0" smtClean="0">
                <a:latin typeface="ＭＳ ゴシック" pitchFamily="49" charset="-128"/>
                <a:ea typeface="ＭＳ ゴシック" pitchFamily="49" charset="-128"/>
              </a:rPr>
              <a:t>年度厚生労働科学研究費補助金による「</a:t>
            </a:r>
            <a:r>
              <a:rPr lang="ja-JP" altLang="en-US" dirty="0" smtClean="0">
                <a:solidFill>
                  <a:srgbClr val="FF0000"/>
                </a:solidFill>
                <a:latin typeface="ＭＳ ゴシック" pitchFamily="49" charset="-128"/>
                <a:ea typeface="ＭＳ ゴシック" pitchFamily="49" charset="-128"/>
              </a:rPr>
              <a:t>治験推進研究事業</a:t>
            </a:r>
            <a:r>
              <a:rPr lang="ja-JP" altLang="en-US" dirty="0" smtClean="0">
                <a:latin typeface="ＭＳ ゴシック" pitchFamily="49" charset="-128"/>
                <a:ea typeface="ＭＳ ゴシック" pitchFamily="49" charset="-128"/>
              </a:rPr>
              <a:t>」の実施に伴い、日本医師会内に平成</a:t>
            </a:r>
            <a:r>
              <a:rPr lang="en-US" altLang="ja-JP" dirty="0" smtClean="0">
                <a:latin typeface="ＭＳ ゴシック" pitchFamily="49" charset="-128"/>
                <a:ea typeface="ＭＳ ゴシック" pitchFamily="49" charset="-128"/>
              </a:rPr>
              <a:t>15</a:t>
            </a:r>
            <a:r>
              <a:rPr lang="ja-JP" altLang="en-US" dirty="0" smtClean="0">
                <a:latin typeface="ＭＳ ゴシック" pitchFamily="49" charset="-128"/>
                <a:ea typeface="ＭＳ ゴシック" pitchFamily="49" charset="-128"/>
              </a:rPr>
              <a:t>年</a:t>
            </a:r>
            <a:r>
              <a:rPr lang="en-US" altLang="ja-JP" dirty="0" smtClean="0">
                <a:latin typeface="ＭＳ ゴシック" pitchFamily="49" charset="-128"/>
                <a:ea typeface="ＭＳ ゴシック" pitchFamily="49" charset="-128"/>
              </a:rPr>
              <a:t>8</a:t>
            </a:r>
            <a:r>
              <a:rPr lang="ja-JP" altLang="en-US" dirty="0" smtClean="0">
                <a:latin typeface="ＭＳ ゴシック" pitchFamily="49" charset="-128"/>
                <a:ea typeface="ＭＳ ゴシック" pitchFamily="49" charset="-128"/>
              </a:rPr>
              <a:t>月に設立。</a:t>
            </a:r>
          </a:p>
          <a:p>
            <a:pPr marL="266700" indent="-266700" eaLnBrk="1" hangingPunct="1">
              <a:buClr>
                <a:schemeClr val="tx1"/>
              </a:buClr>
              <a:buFont typeface="Wingdings" pitchFamily="2" charset="2"/>
              <a:buChar char="n"/>
            </a:pPr>
            <a:endParaRPr lang="ja-JP" altLang="en-US" dirty="0" smtClean="0">
              <a:latin typeface="ＭＳ ゴシック" pitchFamily="49" charset="-128"/>
              <a:ea typeface="ＭＳ ゴシック" pitchFamily="49" charset="-128"/>
            </a:endParaRPr>
          </a:p>
          <a:p>
            <a:pPr eaLnBrk="1" hangingPunct="1">
              <a:lnSpc>
                <a:spcPct val="110000"/>
              </a:lnSpc>
              <a:buClr>
                <a:schemeClr val="tx1"/>
              </a:buClr>
              <a:buFont typeface="Wingdings" pitchFamily="2" charset="2"/>
              <a:buChar char="n"/>
            </a:pPr>
            <a:r>
              <a:rPr lang="ja-JP" altLang="en-US" dirty="0" smtClean="0">
                <a:latin typeface="ＭＳ ゴシック" pitchFamily="49" charset="-128"/>
                <a:ea typeface="ＭＳ ゴシック" pitchFamily="49" charset="-128"/>
              </a:rPr>
              <a:t>医師主導治験・地域治験ネットワークのモデル研究の実施や、さまざまな啓発活動を通じて、</a:t>
            </a:r>
            <a:r>
              <a:rPr lang="ja-JP" altLang="en-US" dirty="0" smtClean="0">
                <a:solidFill>
                  <a:srgbClr val="FF0000"/>
                </a:solidFill>
                <a:latin typeface="ＭＳ ゴシック" pitchFamily="49" charset="-128"/>
                <a:ea typeface="ＭＳ ゴシック" pitchFamily="49" charset="-128"/>
              </a:rPr>
              <a:t>治験実施基盤の整備を進めることが目的。</a:t>
            </a:r>
          </a:p>
        </p:txBody>
      </p:sp>
      <p:sp>
        <p:nvSpPr>
          <p:cNvPr id="6" name="正方形/長方形 5"/>
          <p:cNvSpPr>
            <a:spLocks noChangeArrowheads="1"/>
          </p:cNvSpPr>
          <p:nvPr/>
        </p:nvSpPr>
        <p:spPr bwMode="auto">
          <a:xfrm>
            <a:off x="285750" y="155310"/>
            <a:ext cx="8572500" cy="60939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ja-JP" altLang="en-US" sz="2800" dirty="0" smtClean="0">
                <a:latin typeface="+mj-ea"/>
                <a:ea typeface="+mj-ea"/>
              </a:rPr>
              <a:t>日本医師会治験促進センター</a:t>
            </a:r>
            <a:endParaRPr lang="en-US" altLang="ja-JP" sz="2800" dirty="0" smtClean="0">
              <a:latin typeface="+mj-ea"/>
              <a:ea typeface="+mj-ea"/>
            </a:endParaRPr>
          </a:p>
        </p:txBody>
      </p:sp>
      <p:sp>
        <p:nvSpPr>
          <p:cNvPr id="8" name="テキスト ボックス 7"/>
          <p:cNvSpPr txBox="1"/>
          <p:nvPr/>
        </p:nvSpPr>
        <p:spPr>
          <a:xfrm>
            <a:off x="107504" y="6551766"/>
            <a:ext cx="3744416" cy="261610"/>
          </a:xfrm>
          <a:prstGeom prst="rect">
            <a:avLst/>
          </a:prstGeom>
          <a:noFill/>
        </p:spPr>
        <p:txBody>
          <a:bodyPr wrap="square" rtlCol="0">
            <a:spAutoFit/>
          </a:bodyPr>
          <a:lstStyle/>
          <a:p>
            <a:r>
              <a:rPr kumimoji="1" lang="ja-JP" altLang="en-US" sz="1050" dirty="0" smtClean="0"/>
              <a:t>出典：日本医師会作成資料</a:t>
            </a:r>
            <a:endParaRPr kumimoji="1" lang="ja-JP" altLang="en-US" sz="1050" dirty="0"/>
          </a:p>
        </p:txBody>
      </p:sp>
      <p:sp>
        <p:nvSpPr>
          <p:cNvPr id="9"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13</a:t>
            </a:fld>
            <a:endParaRPr lang="ja-JP" altLang="en-US">
              <a:latin typeface="ＭＳ ゴシック" pitchFamily="49" charset="-128"/>
              <a:ea typeface="ＭＳ ゴシック" pitchFamily="49" charset="-128"/>
            </a:endParaRPr>
          </a:p>
        </p:txBody>
      </p:sp>
    </p:spTree>
    <p:extLst>
      <p:ext uri="{BB962C8B-B14F-4D97-AF65-F5344CB8AC3E}">
        <p14:creationId xmlns:p14="http://schemas.microsoft.com/office/powerpoint/2010/main" val="40340398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3"/>
          <p:cNvSpPr>
            <a:spLocks noGrp="1" noChangeArrowheads="1"/>
          </p:cNvSpPr>
          <p:nvPr>
            <p:ph type="body" idx="1"/>
          </p:nvPr>
        </p:nvSpPr>
        <p:spPr>
          <a:xfrm>
            <a:off x="323850" y="836712"/>
            <a:ext cx="8520113" cy="5760640"/>
          </a:xfrm>
        </p:spPr>
        <p:txBody>
          <a:bodyPr>
            <a:noAutofit/>
          </a:bodyPr>
          <a:lstStyle/>
          <a:p>
            <a:pPr eaLnBrk="1" hangingPunct="1">
              <a:spcBef>
                <a:spcPts val="0"/>
              </a:spcBef>
              <a:buClr>
                <a:schemeClr val="tx1"/>
              </a:buClr>
              <a:buFont typeface="Wingdings" pitchFamily="2" charset="2"/>
              <a:buChar char="n"/>
            </a:pPr>
            <a:r>
              <a:rPr lang="ja-JP" altLang="en-US" sz="2800" dirty="0" smtClean="0">
                <a:latin typeface="ＭＳ ゴシック" pitchFamily="49" charset="-128"/>
                <a:ea typeface="ＭＳ ゴシック" pitchFamily="49" charset="-128"/>
              </a:rPr>
              <a:t>女性医師バンクは、厚生労働省「</a:t>
            </a:r>
            <a:r>
              <a:rPr lang="ja-JP" altLang="en-US" sz="2800" dirty="0" smtClean="0">
                <a:solidFill>
                  <a:srgbClr val="FF0000"/>
                </a:solidFill>
                <a:latin typeface="ＭＳ ゴシック" pitchFamily="49" charset="-128"/>
                <a:ea typeface="ＭＳ ゴシック" pitchFamily="49" charset="-128"/>
              </a:rPr>
              <a:t>医師再就業支援事業</a:t>
            </a:r>
            <a:r>
              <a:rPr lang="ja-JP" altLang="en-US" sz="2800" dirty="0" smtClean="0">
                <a:latin typeface="ＭＳ ゴシック" pitchFamily="49" charset="-128"/>
                <a:ea typeface="ＭＳ ゴシック" pitchFamily="49" charset="-128"/>
              </a:rPr>
              <a:t>」の委託を受け、平成１９年１月３０日より事業を開始。</a:t>
            </a:r>
          </a:p>
          <a:p>
            <a:pPr eaLnBrk="1" hangingPunct="1">
              <a:spcBef>
                <a:spcPts val="1000"/>
              </a:spcBef>
              <a:buClr>
                <a:schemeClr val="tx1"/>
              </a:buClr>
              <a:buFont typeface="Wingdings" pitchFamily="2" charset="2"/>
              <a:buChar char="n"/>
            </a:pPr>
            <a:r>
              <a:rPr lang="ja-JP" altLang="en-US" sz="2800" dirty="0" smtClean="0">
                <a:latin typeface="ＭＳ ゴシック" pitchFamily="49" charset="-128"/>
                <a:ea typeface="ＭＳ ゴシック" pitchFamily="49" charset="-128"/>
              </a:rPr>
              <a:t>厚生労働大臣の許可を受けた職業紹介事業であり、</a:t>
            </a:r>
            <a:r>
              <a:rPr lang="ja-JP" altLang="en-US" sz="2800" dirty="0" smtClean="0">
                <a:solidFill>
                  <a:srgbClr val="FF0000"/>
                </a:solidFill>
                <a:latin typeface="ＭＳ ゴシック" pitchFamily="49" charset="-128"/>
                <a:ea typeface="ＭＳ ゴシック" pitchFamily="49" charset="-128"/>
              </a:rPr>
              <a:t>女性医師のライフステージに応じた就労を支援し、医師の確保を図ることが目的</a:t>
            </a:r>
            <a:r>
              <a:rPr lang="ja-JP" altLang="en-US" sz="2800" dirty="0" smtClean="0">
                <a:latin typeface="ＭＳ ゴシック" pitchFamily="49" charset="-128"/>
                <a:ea typeface="ＭＳ ゴシック" pitchFamily="49" charset="-128"/>
              </a:rPr>
              <a:t>。</a:t>
            </a:r>
          </a:p>
          <a:p>
            <a:pPr eaLnBrk="1" hangingPunct="1">
              <a:spcBef>
                <a:spcPts val="1000"/>
              </a:spcBef>
              <a:buClr>
                <a:schemeClr val="tx1"/>
              </a:buClr>
              <a:buFont typeface="Wingdings" pitchFamily="2" charset="2"/>
              <a:buChar char="n"/>
            </a:pPr>
            <a:r>
              <a:rPr lang="ja-JP" altLang="en-US" sz="2800" dirty="0" smtClean="0">
                <a:latin typeface="ＭＳ ゴシック" pitchFamily="49" charset="-128"/>
                <a:ea typeface="ＭＳ ゴシック" pitchFamily="49" charset="-128"/>
              </a:rPr>
              <a:t>女性医師に関するデータベースの構築、採用に関する情報収集、医療機関の紹介など、就業までの多岐にわたる支援も目的。</a:t>
            </a:r>
          </a:p>
          <a:p>
            <a:pPr eaLnBrk="1" hangingPunct="1">
              <a:spcBef>
                <a:spcPts val="1000"/>
              </a:spcBef>
              <a:buClr>
                <a:schemeClr val="tx1"/>
              </a:buClr>
              <a:buFont typeface="Wingdings" pitchFamily="2" charset="2"/>
              <a:buChar char="n"/>
            </a:pPr>
            <a:r>
              <a:rPr lang="ja-JP" altLang="en-US" sz="2800" dirty="0" smtClean="0">
                <a:latin typeface="ＭＳ ゴシック" pitchFamily="49" charset="-128"/>
                <a:ea typeface="ＭＳ ゴシック" pitchFamily="49" charset="-128"/>
              </a:rPr>
              <a:t>日本医師会会員以外の利用も可能。</a:t>
            </a:r>
          </a:p>
          <a:p>
            <a:pPr eaLnBrk="1" hangingPunct="1">
              <a:spcBef>
                <a:spcPts val="1000"/>
              </a:spcBef>
              <a:buClr>
                <a:schemeClr val="tx1"/>
              </a:buClr>
              <a:buFont typeface="Wingdings" pitchFamily="2" charset="2"/>
              <a:buChar char="n"/>
            </a:pPr>
            <a:r>
              <a:rPr lang="ja-JP" altLang="en-US" sz="2800" dirty="0" smtClean="0">
                <a:latin typeface="ＭＳ ゴシック" pitchFamily="49" charset="-128"/>
                <a:ea typeface="ＭＳ ゴシック" pitchFamily="49" charset="-128"/>
              </a:rPr>
              <a:t>受付や紹介、就業後の支援にいたるまで、無料で実施。</a:t>
            </a:r>
          </a:p>
        </p:txBody>
      </p:sp>
      <p:sp>
        <p:nvSpPr>
          <p:cNvPr id="6" name="正方形/長方形 5"/>
          <p:cNvSpPr>
            <a:spLocks noChangeArrowheads="1"/>
          </p:cNvSpPr>
          <p:nvPr/>
        </p:nvSpPr>
        <p:spPr bwMode="auto">
          <a:xfrm>
            <a:off x="285750" y="155310"/>
            <a:ext cx="8572500" cy="60939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ja-JP" altLang="en-US" sz="2800" dirty="0" smtClean="0">
                <a:latin typeface="+mj-ea"/>
                <a:ea typeface="+mj-ea"/>
              </a:rPr>
              <a:t>日本医師会女性医師バンク</a:t>
            </a:r>
            <a:endParaRPr lang="en-US" altLang="ja-JP" sz="2800" dirty="0" smtClean="0">
              <a:latin typeface="+mj-ea"/>
              <a:ea typeface="+mj-ea"/>
            </a:endParaRPr>
          </a:p>
        </p:txBody>
      </p:sp>
      <p:sp>
        <p:nvSpPr>
          <p:cNvPr id="8" name="テキスト ボックス 7"/>
          <p:cNvSpPr txBox="1"/>
          <p:nvPr/>
        </p:nvSpPr>
        <p:spPr>
          <a:xfrm>
            <a:off x="107504" y="6551766"/>
            <a:ext cx="3744416" cy="261610"/>
          </a:xfrm>
          <a:prstGeom prst="rect">
            <a:avLst/>
          </a:prstGeom>
          <a:noFill/>
        </p:spPr>
        <p:txBody>
          <a:bodyPr wrap="square" rtlCol="0">
            <a:spAutoFit/>
          </a:bodyPr>
          <a:lstStyle/>
          <a:p>
            <a:r>
              <a:rPr kumimoji="1" lang="ja-JP" altLang="en-US" sz="1050" dirty="0" smtClean="0"/>
              <a:t>出典：日本医師会作成資料</a:t>
            </a:r>
            <a:endParaRPr kumimoji="1" lang="ja-JP" altLang="en-US" sz="1050" dirty="0"/>
          </a:p>
        </p:txBody>
      </p:sp>
      <p:sp>
        <p:nvSpPr>
          <p:cNvPr id="9"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14</a:t>
            </a:fld>
            <a:endParaRPr lang="ja-JP" altLang="en-US">
              <a:latin typeface="ＭＳ ゴシック" pitchFamily="49" charset="-128"/>
              <a:ea typeface="ＭＳ ゴシック" pitchFamily="49" charset="-128"/>
            </a:endParaRPr>
          </a:p>
        </p:txBody>
      </p:sp>
    </p:spTree>
    <p:extLst>
      <p:ext uri="{BB962C8B-B14F-4D97-AF65-F5344CB8AC3E}">
        <p14:creationId xmlns:p14="http://schemas.microsoft.com/office/powerpoint/2010/main" val="23135825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3"/>
          <p:cNvSpPr>
            <a:spLocks noGrp="1" noChangeArrowheads="1"/>
          </p:cNvSpPr>
          <p:nvPr>
            <p:ph type="body" idx="1"/>
          </p:nvPr>
        </p:nvSpPr>
        <p:spPr>
          <a:xfrm>
            <a:off x="323528" y="1052736"/>
            <a:ext cx="8497887" cy="5040560"/>
          </a:xfrm>
        </p:spPr>
        <p:txBody>
          <a:bodyPr>
            <a:noAutofit/>
          </a:bodyPr>
          <a:lstStyle/>
          <a:p>
            <a:pPr eaLnBrk="1" hangingPunct="1">
              <a:spcBef>
                <a:spcPts val="600"/>
              </a:spcBef>
              <a:buClr>
                <a:schemeClr val="tx1"/>
              </a:buClr>
              <a:buFont typeface="Wingdings" pitchFamily="2" charset="2"/>
              <a:buChar char="n"/>
            </a:pPr>
            <a:r>
              <a:rPr lang="ja-JP" altLang="en-US" sz="2800" dirty="0" smtClean="0">
                <a:latin typeface="ＭＳ ゴシック" panose="020B0609070205080204" pitchFamily="49" charset="-128"/>
                <a:ea typeface="ＭＳ ゴシック" panose="020B0609070205080204" pitchFamily="49" charset="-128"/>
              </a:rPr>
              <a:t>日医ニュースの刊行（月</a:t>
            </a:r>
            <a:r>
              <a:rPr lang="en-US" altLang="ja-JP" sz="2800" dirty="0" smtClean="0">
                <a:latin typeface="ＭＳ ゴシック" panose="020B0609070205080204" pitchFamily="49" charset="-128"/>
                <a:ea typeface="ＭＳ ゴシック" panose="020B0609070205080204" pitchFamily="49" charset="-128"/>
              </a:rPr>
              <a:t>2</a:t>
            </a:r>
            <a:r>
              <a:rPr lang="ja-JP" altLang="en-US" sz="2800" dirty="0" smtClean="0">
                <a:latin typeface="ＭＳ ゴシック" panose="020B0609070205080204" pitchFamily="49" charset="-128"/>
                <a:ea typeface="ＭＳ ゴシック" panose="020B0609070205080204" pitchFamily="49" charset="-128"/>
              </a:rPr>
              <a:t>回、全会員等に配送）</a:t>
            </a:r>
          </a:p>
          <a:p>
            <a:pPr eaLnBrk="1" hangingPunct="1">
              <a:spcBef>
                <a:spcPts val="1200"/>
              </a:spcBef>
              <a:buClr>
                <a:schemeClr val="tx1"/>
              </a:buClr>
              <a:buFont typeface="Wingdings" pitchFamily="2" charset="2"/>
              <a:buChar char="n"/>
            </a:pPr>
            <a:r>
              <a:rPr lang="ja-JP" altLang="en-US" sz="2800" dirty="0" smtClean="0">
                <a:latin typeface="ＭＳ ゴシック" panose="020B0609070205080204" pitchFamily="49" charset="-128"/>
                <a:ea typeface="ＭＳ ゴシック" panose="020B0609070205080204" pitchFamily="49" charset="-128"/>
              </a:rPr>
              <a:t>日医白クマ通信の配信</a:t>
            </a:r>
            <a:endParaRPr lang="en-US" altLang="ja-JP" sz="2800" dirty="0" smtClean="0">
              <a:latin typeface="ＭＳ ゴシック" panose="020B0609070205080204" pitchFamily="49" charset="-128"/>
              <a:ea typeface="ＭＳ ゴシック" panose="020B0609070205080204" pitchFamily="49" charset="-128"/>
            </a:endParaRPr>
          </a:p>
          <a:p>
            <a:pPr marL="0" indent="0" eaLnBrk="1" hangingPunct="1">
              <a:spcBef>
                <a:spcPts val="600"/>
              </a:spcBef>
              <a:buClr>
                <a:schemeClr val="tx1"/>
              </a:buClr>
              <a:buNone/>
            </a:pPr>
            <a:r>
              <a:rPr lang="ja-JP" altLang="en-US" sz="2800" dirty="0">
                <a:latin typeface="ＭＳ ゴシック" panose="020B0609070205080204" pitchFamily="49" charset="-128"/>
                <a:ea typeface="ＭＳ ゴシック" panose="020B0609070205080204" pitchFamily="49" charset="-128"/>
              </a:rPr>
              <a:t>　</a:t>
            </a:r>
            <a:r>
              <a:rPr lang="ja-JP" altLang="en-US" sz="2800" dirty="0" smtClean="0">
                <a:latin typeface="ＭＳ ゴシック" panose="020B0609070205080204" pitchFamily="49" charset="-128"/>
                <a:ea typeface="ＭＳ ゴシック" panose="020B0609070205080204" pitchFamily="49" charset="-128"/>
              </a:rPr>
              <a:t>（</a:t>
            </a:r>
            <a:r>
              <a:rPr lang="en-US" altLang="ja-JP" sz="2800" dirty="0" smtClean="0">
                <a:latin typeface="ＭＳ ゴシック" panose="020B0609070205080204" pitchFamily="49" charset="-128"/>
                <a:ea typeface="ＭＳ ゴシック" panose="020B0609070205080204" pitchFamily="49" charset="-128"/>
              </a:rPr>
              <a:t>※ E</a:t>
            </a:r>
            <a:r>
              <a:rPr lang="ja-JP" altLang="en-US" sz="2800" dirty="0" smtClean="0">
                <a:latin typeface="ＭＳ ゴシック" panose="020B0609070205080204" pitchFamily="49" charset="-128"/>
                <a:ea typeface="ＭＳ ゴシック" panose="020B0609070205080204" pitchFamily="49" charset="-128"/>
              </a:rPr>
              <a:t>メールによる情報配信サービス）</a:t>
            </a:r>
          </a:p>
          <a:p>
            <a:pPr eaLnBrk="1" hangingPunct="1">
              <a:spcBef>
                <a:spcPts val="1200"/>
              </a:spcBef>
              <a:buClr>
                <a:schemeClr val="tx1"/>
              </a:buClr>
              <a:buFont typeface="Wingdings" pitchFamily="2" charset="2"/>
              <a:buChar char="n"/>
            </a:pPr>
            <a:r>
              <a:rPr lang="ja-JP" altLang="en-US" sz="2800" dirty="0" smtClean="0">
                <a:latin typeface="ＭＳ ゴシック" panose="020B0609070205080204" pitchFamily="49" charset="-128"/>
                <a:ea typeface="ＭＳ ゴシック" panose="020B0609070205080204" pitchFamily="49" charset="-128"/>
              </a:rPr>
              <a:t>定例記者会見の実施（毎週水曜日）</a:t>
            </a:r>
          </a:p>
          <a:p>
            <a:pPr eaLnBrk="1" hangingPunct="1">
              <a:spcBef>
                <a:spcPts val="1200"/>
              </a:spcBef>
              <a:buClr>
                <a:schemeClr val="tx1"/>
              </a:buClr>
              <a:buFont typeface="Wingdings" pitchFamily="2" charset="2"/>
              <a:buChar char="n"/>
            </a:pPr>
            <a:r>
              <a:rPr lang="ja-JP" altLang="en-US" sz="2800" dirty="0" smtClean="0">
                <a:latin typeface="ＭＳ ゴシック" panose="020B0609070205080204" pitchFamily="49" charset="-128"/>
                <a:ea typeface="ＭＳ ゴシック" panose="020B0609070205080204" pitchFamily="49" charset="-128"/>
              </a:rPr>
              <a:t>全国紙への意見広告掲載</a:t>
            </a:r>
          </a:p>
          <a:p>
            <a:pPr>
              <a:spcBef>
                <a:spcPts val="1200"/>
              </a:spcBef>
              <a:buClr>
                <a:schemeClr val="tx1"/>
              </a:buClr>
              <a:buFont typeface="Wingdings" pitchFamily="2" charset="2"/>
              <a:buChar char="n"/>
            </a:pPr>
            <a:r>
              <a:rPr lang="ja-JP" altLang="en-US" sz="2800" dirty="0">
                <a:latin typeface="ＭＳ ゴシック" panose="020B0609070205080204" pitchFamily="49" charset="-128"/>
                <a:ea typeface="ＭＳ ゴシック" panose="020B0609070205080204" pitchFamily="49" charset="-128"/>
              </a:rPr>
              <a:t>ＴＶＣＭ</a:t>
            </a:r>
            <a:r>
              <a:rPr lang="ja-JP" altLang="en-US" sz="2800" dirty="0" smtClean="0">
                <a:latin typeface="ＭＳ ゴシック" panose="020B0609070205080204" pitchFamily="49" charset="-128"/>
                <a:ea typeface="ＭＳ ゴシック" panose="020B0609070205080204" pitchFamily="49" charset="-128"/>
              </a:rPr>
              <a:t>放映、ＴＶ番組「鳥越俊太郎 医療の現場！」の企画・提供</a:t>
            </a:r>
          </a:p>
          <a:p>
            <a:pPr eaLnBrk="1" hangingPunct="1">
              <a:spcBef>
                <a:spcPts val="1200"/>
              </a:spcBef>
              <a:buClr>
                <a:schemeClr val="tx1"/>
              </a:buClr>
              <a:buFont typeface="Wingdings" pitchFamily="2" charset="2"/>
              <a:buChar char="n"/>
            </a:pPr>
            <a:r>
              <a:rPr lang="ja-JP" altLang="en-US" sz="2800" dirty="0" smtClean="0">
                <a:latin typeface="ＭＳ ゴシック" panose="020B0609070205080204" pitchFamily="49" charset="-128"/>
                <a:ea typeface="ＭＳ ゴシック" panose="020B0609070205080204" pitchFamily="49" charset="-128"/>
              </a:rPr>
              <a:t>日医ホームページの開設（</a:t>
            </a:r>
            <a:r>
              <a:rPr lang="en-US" altLang="ja-JP" sz="2800" dirty="0" smtClean="0">
                <a:latin typeface="ＭＳ ゴシック" panose="020B0609070205080204" pitchFamily="49" charset="-128"/>
                <a:ea typeface="ＭＳ ゴシック" panose="020B0609070205080204" pitchFamily="49" charset="-128"/>
              </a:rPr>
              <a:t>http://www.med.or.jp/</a:t>
            </a:r>
            <a:r>
              <a:rPr lang="ja-JP" altLang="en-US" sz="2800" dirty="0" smtClean="0">
                <a:latin typeface="ＭＳ ゴシック" panose="020B0609070205080204" pitchFamily="49" charset="-128"/>
                <a:ea typeface="ＭＳ ゴシック" panose="020B0609070205080204" pitchFamily="49" charset="-128"/>
              </a:rPr>
              <a:t>）</a:t>
            </a:r>
          </a:p>
        </p:txBody>
      </p:sp>
      <p:sp>
        <p:nvSpPr>
          <p:cNvPr id="6" name="正方形/長方形 5"/>
          <p:cNvSpPr>
            <a:spLocks noChangeArrowheads="1"/>
          </p:cNvSpPr>
          <p:nvPr/>
        </p:nvSpPr>
        <p:spPr bwMode="auto">
          <a:xfrm>
            <a:off x="285750" y="155310"/>
            <a:ext cx="8572500" cy="60939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ja-JP" altLang="en-US" sz="2800" dirty="0" smtClean="0">
                <a:latin typeface="+mj-ea"/>
                <a:ea typeface="+mj-ea"/>
              </a:rPr>
              <a:t>日本医師会の主な広報活動</a:t>
            </a:r>
            <a:endParaRPr lang="en-US" altLang="ja-JP" sz="2800" dirty="0" smtClean="0">
              <a:latin typeface="+mj-ea"/>
              <a:ea typeface="+mj-ea"/>
            </a:endParaRPr>
          </a:p>
        </p:txBody>
      </p:sp>
      <p:sp>
        <p:nvSpPr>
          <p:cNvPr id="8" name="テキスト ボックス 7"/>
          <p:cNvSpPr txBox="1"/>
          <p:nvPr/>
        </p:nvSpPr>
        <p:spPr>
          <a:xfrm>
            <a:off x="107504" y="6551766"/>
            <a:ext cx="3744416" cy="261610"/>
          </a:xfrm>
          <a:prstGeom prst="rect">
            <a:avLst/>
          </a:prstGeom>
          <a:noFill/>
        </p:spPr>
        <p:txBody>
          <a:bodyPr wrap="square" rtlCol="0">
            <a:spAutoFit/>
          </a:bodyPr>
          <a:lstStyle/>
          <a:p>
            <a:r>
              <a:rPr kumimoji="1" lang="ja-JP" altLang="en-US" sz="1050" dirty="0" smtClean="0"/>
              <a:t>出典：日本医師会作成資料</a:t>
            </a:r>
            <a:endParaRPr kumimoji="1" lang="ja-JP" altLang="en-US" sz="1050" dirty="0"/>
          </a:p>
        </p:txBody>
      </p:sp>
      <p:sp>
        <p:nvSpPr>
          <p:cNvPr id="9"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15</a:t>
            </a:fld>
            <a:endParaRPr lang="ja-JP" altLang="en-US">
              <a:latin typeface="ＭＳ ゴシック" pitchFamily="49" charset="-128"/>
              <a:ea typeface="ＭＳ ゴシック" pitchFamily="49" charset="-128"/>
            </a:endParaRPr>
          </a:p>
        </p:txBody>
      </p:sp>
    </p:spTree>
    <p:extLst>
      <p:ext uri="{BB962C8B-B14F-4D97-AF65-F5344CB8AC3E}">
        <p14:creationId xmlns:p14="http://schemas.microsoft.com/office/powerpoint/2010/main" val="14316122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a:spLocks noChangeArrowheads="1"/>
          </p:cNvSpPr>
          <p:nvPr/>
        </p:nvSpPr>
        <p:spPr bwMode="auto">
          <a:xfrm>
            <a:off x="285750" y="155310"/>
            <a:ext cx="8572500" cy="60939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ja-JP" altLang="en-US" sz="2800" dirty="0" smtClean="0">
                <a:latin typeface="+mj-ea"/>
                <a:ea typeface="+mj-ea"/>
              </a:rPr>
              <a:t>国際交流の推進</a:t>
            </a:r>
            <a:endParaRPr lang="en-US" altLang="ja-JP" sz="2800" dirty="0" smtClean="0">
              <a:latin typeface="+mj-ea"/>
              <a:ea typeface="+mj-ea"/>
            </a:endParaRPr>
          </a:p>
        </p:txBody>
      </p:sp>
      <p:sp>
        <p:nvSpPr>
          <p:cNvPr id="8" name="テキスト ボックス 7"/>
          <p:cNvSpPr txBox="1"/>
          <p:nvPr/>
        </p:nvSpPr>
        <p:spPr>
          <a:xfrm>
            <a:off x="107504" y="6551766"/>
            <a:ext cx="3744416" cy="261610"/>
          </a:xfrm>
          <a:prstGeom prst="rect">
            <a:avLst/>
          </a:prstGeom>
          <a:noFill/>
        </p:spPr>
        <p:txBody>
          <a:bodyPr wrap="square" rtlCol="0">
            <a:spAutoFit/>
          </a:bodyPr>
          <a:lstStyle/>
          <a:p>
            <a:r>
              <a:rPr kumimoji="1" lang="ja-JP" altLang="en-US" sz="1050" dirty="0" smtClean="0"/>
              <a:t>出典：日本医師会作成資料</a:t>
            </a:r>
            <a:endParaRPr kumimoji="1" lang="ja-JP" altLang="en-US" sz="1050" dirty="0"/>
          </a:p>
        </p:txBody>
      </p:sp>
      <p:sp>
        <p:nvSpPr>
          <p:cNvPr id="9"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16</a:t>
            </a:fld>
            <a:endParaRPr lang="ja-JP" altLang="en-US">
              <a:latin typeface="ＭＳ ゴシック" pitchFamily="49" charset="-128"/>
              <a:ea typeface="ＭＳ ゴシック" pitchFamily="49" charset="-128"/>
            </a:endParaRPr>
          </a:p>
        </p:txBody>
      </p:sp>
      <p:sp>
        <p:nvSpPr>
          <p:cNvPr id="10" name="Rectangle 3"/>
          <p:cNvSpPr txBox="1">
            <a:spLocks noChangeArrowheads="1"/>
          </p:cNvSpPr>
          <p:nvPr/>
        </p:nvSpPr>
        <p:spPr>
          <a:xfrm>
            <a:off x="251718" y="1052736"/>
            <a:ext cx="8640762" cy="50405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Bef>
                <a:spcPts val="0"/>
              </a:spcBef>
              <a:buFontTx/>
              <a:buNone/>
            </a:pPr>
            <a:r>
              <a:rPr lang="en-US" altLang="ja-JP" sz="2800" dirty="0" smtClean="0">
                <a:latin typeface="ＭＳ ゴシック" pitchFamily="49" charset="-128"/>
                <a:ea typeface="ＭＳ ゴシック" pitchFamily="49" charset="-128"/>
              </a:rPr>
              <a:t>①</a:t>
            </a:r>
            <a:r>
              <a:rPr lang="ja-JP" altLang="en-US" sz="2800" dirty="0" smtClean="0">
                <a:solidFill>
                  <a:srgbClr val="0033CC"/>
                </a:solidFill>
                <a:latin typeface="ＭＳ ゴシック" pitchFamily="49" charset="-128"/>
                <a:ea typeface="ＭＳ ゴシック" pitchFamily="49" charset="-128"/>
              </a:rPr>
              <a:t>世界医師会（</a:t>
            </a:r>
            <a:r>
              <a:rPr lang="en-US" altLang="ja-JP" sz="2800" dirty="0" smtClean="0">
                <a:solidFill>
                  <a:srgbClr val="0033CC"/>
                </a:solidFill>
                <a:latin typeface="ＭＳ ゴシック" pitchFamily="49" charset="-128"/>
                <a:ea typeface="ＭＳ ゴシック" pitchFamily="49" charset="-128"/>
              </a:rPr>
              <a:t>WMA</a:t>
            </a:r>
            <a:r>
              <a:rPr lang="ja-JP" altLang="en-US" sz="2800" dirty="0" smtClean="0">
                <a:solidFill>
                  <a:srgbClr val="0033CC"/>
                </a:solidFill>
                <a:latin typeface="ＭＳ ゴシック" pitchFamily="49" charset="-128"/>
                <a:ea typeface="ＭＳ ゴシック" pitchFamily="49" charset="-128"/>
              </a:rPr>
              <a:t>）</a:t>
            </a:r>
            <a:r>
              <a:rPr lang="ja-JP" altLang="en-US" sz="2800" dirty="0" smtClean="0">
                <a:latin typeface="ＭＳ ゴシック" pitchFamily="49" charset="-128"/>
                <a:ea typeface="ＭＳ ゴシック" pitchFamily="49" charset="-128"/>
              </a:rPr>
              <a:t>への加盟</a:t>
            </a:r>
            <a:endParaRPr lang="en-US" altLang="ja-JP" sz="2800" dirty="0" smtClean="0">
              <a:latin typeface="ＭＳ ゴシック" pitchFamily="49" charset="-128"/>
              <a:ea typeface="ＭＳ ゴシック" pitchFamily="49" charset="-128"/>
            </a:endParaRPr>
          </a:p>
          <a:p>
            <a:pPr>
              <a:spcBef>
                <a:spcPts val="800"/>
              </a:spcBef>
              <a:buFontTx/>
              <a:buNone/>
            </a:pPr>
            <a:r>
              <a:rPr lang="ja-JP" altLang="en-US" sz="2000" dirty="0">
                <a:latin typeface="ＭＳ ゴシック" pitchFamily="49" charset="-128"/>
                <a:ea typeface="ＭＳ ゴシック" pitchFamily="49" charset="-128"/>
              </a:rPr>
              <a:t> </a:t>
            </a:r>
            <a:r>
              <a:rPr lang="ja-JP" altLang="en-US" sz="2000" dirty="0" smtClean="0">
                <a:latin typeface="ＭＳ ゴシック" pitchFamily="49" charset="-128"/>
                <a:ea typeface="ＭＳ ゴシック" pitchFamily="49" charset="-128"/>
              </a:rPr>
              <a:t>  </a:t>
            </a:r>
            <a:r>
              <a:rPr lang="en-US" altLang="ja-JP" sz="2000" dirty="0" smtClean="0">
                <a:latin typeface="ＭＳ ゴシック" pitchFamily="49" charset="-128"/>
                <a:ea typeface="ＭＳ ゴシック" pitchFamily="49" charset="-128"/>
              </a:rPr>
              <a:t>※WMA</a:t>
            </a:r>
            <a:r>
              <a:rPr lang="ja-JP" altLang="en-US" sz="2000" dirty="0" smtClean="0">
                <a:latin typeface="ＭＳ ゴシック" pitchFamily="49" charset="-128"/>
                <a:ea typeface="ＭＳ ゴシック" pitchFamily="49" charset="-128"/>
              </a:rPr>
              <a:t>とは、医学教育・医学・医術および医の倫理における国際的水準</a:t>
            </a:r>
            <a:endParaRPr lang="en-US" altLang="ja-JP" sz="2000" dirty="0" smtClean="0">
              <a:latin typeface="ＭＳ ゴシック" pitchFamily="49" charset="-128"/>
              <a:ea typeface="ＭＳ ゴシック" pitchFamily="49" charset="-128"/>
            </a:endParaRPr>
          </a:p>
          <a:p>
            <a:pPr>
              <a:spcBef>
                <a:spcPts val="0"/>
              </a:spcBef>
              <a:buFontTx/>
              <a:buNone/>
            </a:pPr>
            <a:r>
              <a:rPr lang="en-US" altLang="ja-JP" sz="2000" dirty="0">
                <a:latin typeface="ＭＳ ゴシック" pitchFamily="49" charset="-128"/>
                <a:ea typeface="ＭＳ ゴシック" pitchFamily="49" charset="-128"/>
              </a:rPr>
              <a:t> </a:t>
            </a:r>
            <a:r>
              <a:rPr lang="en-US" altLang="ja-JP" sz="2000" dirty="0" smtClean="0">
                <a:latin typeface="ＭＳ ゴシック" pitchFamily="49" charset="-128"/>
                <a:ea typeface="ＭＳ ゴシック" pitchFamily="49" charset="-128"/>
              </a:rPr>
              <a:t>    </a:t>
            </a:r>
            <a:r>
              <a:rPr lang="ja-JP" altLang="en-US" sz="2000" dirty="0" smtClean="0">
                <a:latin typeface="ＭＳ ゴシック" pitchFamily="49" charset="-128"/>
                <a:ea typeface="ＭＳ ゴシック" pitchFamily="49" charset="-128"/>
              </a:rPr>
              <a:t>を高め、また、すべての人々を対象にしたヘルスケアの実現に努め</a:t>
            </a:r>
            <a:endParaRPr lang="en-US" altLang="ja-JP" sz="2000" dirty="0" smtClean="0">
              <a:latin typeface="ＭＳ ゴシック" pitchFamily="49" charset="-128"/>
              <a:ea typeface="ＭＳ ゴシック" pitchFamily="49" charset="-128"/>
            </a:endParaRPr>
          </a:p>
          <a:p>
            <a:pPr>
              <a:spcBef>
                <a:spcPts val="0"/>
              </a:spcBef>
              <a:buFontTx/>
              <a:buNone/>
            </a:pPr>
            <a:r>
              <a:rPr lang="en-US" altLang="ja-JP" sz="2000" dirty="0">
                <a:latin typeface="ＭＳ ゴシック" pitchFamily="49" charset="-128"/>
                <a:ea typeface="ＭＳ ゴシック" pitchFamily="49" charset="-128"/>
              </a:rPr>
              <a:t> </a:t>
            </a:r>
            <a:r>
              <a:rPr lang="en-US" altLang="ja-JP" sz="2000" dirty="0" smtClean="0">
                <a:latin typeface="ＭＳ ゴシック" pitchFamily="49" charset="-128"/>
                <a:ea typeface="ＭＳ ゴシック" pitchFamily="49" charset="-128"/>
              </a:rPr>
              <a:t>    </a:t>
            </a:r>
            <a:r>
              <a:rPr lang="ja-JP" altLang="en-US" sz="2000" dirty="0" smtClean="0">
                <a:latin typeface="ＭＳ ゴシック" pitchFamily="49" charset="-128"/>
                <a:ea typeface="ＭＳ ゴシック" pitchFamily="49" charset="-128"/>
              </a:rPr>
              <a:t>ることを目的に設立された組織。</a:t>
            </a:r>
            <a:r>
              <a:rPr lang="en-US" altLang="ja-JP" sz="2000" dirty="0" smtClean="0">
                <a:latin typeface="ＭＳ ゴシック" pitchFamily="49" charset="-128"/>
                <a:ea typeface="ＭＳ ゴシック" pitchFamily="49" charset="-128"/>
              </a:rPr>
              <a:t>106</a:t>
            </a:r>
            <a:r>
              <a:rPr lang="ja-JP" altLang="en-US" sz="2000" dirty="0" smtClean="0">
                <a:latin typeface="ＭＳ ゴシック" pitchFamily="49" charset="-128"/>
                <a:ea typeface="ＭＳ ゴシック" pitchFamily="49" charset="-128"/>
              </a:rPr>
              <a:t>カ国医師会が加盟。</a:t>
            </a:r>
          </a:p>
          <a:p>
            <a:pPr>
              <a:spcBef>
                <a:spcPts val="1200"/>
              </a:spcBef>
              <a:buFontTx/>
              <a:buNone/>
            </a:pPr>
            <a:r>
              <a:rPr lang="ja-JP" altLang="en-US" sz="2800" dirty="0" smtClean="0">
                <a:latin typeface="ＭＳ ゴシック" pitchFamily="49" charset="-128"/>
                <a:ea typeface="ＭＳ ゴシック" pitchFamily="49" charset="-128"/>
              </a:rPr>
              <a:t>②</a:t>
            </a:r>
            <a:r>
              <a:rPr lang="ja-JP" altLang="en-US" sz="2800" dirty="0" smtClean="0">
                <a:solidFill>
                  <a:srgbClr val="0033CC"/>
                </a:solidFill>
                <a:latin typeface="ＭＳ ゴシック" pitchFamily="49" charset="-128"/>
                <a:ea typeface="ＭＳ ゴシック" pitchFamily="49" charset="-128"/>
              </a:rPr>
              <a:t>アジア大洋州医師会連合（</a:t>
            </a:r>
            <a:r>
              <a:rPr lang="en-US" altLang="ja-JP" sz="2800" dirty="0" smtClean="0">
                <a:solidFill>
                  <a:srgbClr val="0033CC"/>
                </a:solidFill>
                <a:latin typeface="ＭＳ ゴシック" pitchFamily="49" charset="-128"/>
                <a:ea typeface="ＭＳ ゴシック" pitchFamily="49" charset="-128"/>
              </a:rPr>
              <a:t>CMAAO</a:t>
            </a:r>
            <a:r>
              <a:rPr lang="ja-JP" altLang="en-US" sz="2800" dirty="0" smtClean="0">
                <a:solidFill>
                  <a:srgbClr val="0033CC"/>
                </a:solidFill>
                <a:latin typeface="ＭＳ ゴシック" pitchFamily="49" charset="-128"/>
                <a:ea typeface="ＭＳ ゴシック" pitchFamily="49" charset="-128"/>
              </a:rPr>
              <a:t>）</a:t>
            </a:r>
            <a:r>
              <a:rPr lang="ja-JP" altLang="en-US" sz="2800" dirty="0" smtClean="0">
                <a:latin typeface="ＭＳ ゴシック" pitchFamily="49" charset="-128"/>
                <a:ea typeface="ＭＳ ゴシック" pitchFamily="49" charset="-128"/>
              </a:rPr>
              <a:t>の設立</a:t>
            </a:r>
          </a:p>
          <a:p>
            <a:pPr>
              <a:spcBef>
                <a:spcPts val="800"/>
              </a:spcBef>
              <a:buFontTx/>
              <a:buNone/>
            </a:pPr>
            <a:r>
              <a:rPr lang="ja-JP" altLang="en-US" sz="2000" dirty="0" smtClean="0">
                <a:latin typeface="ＭＳ ゴシック" pitchFamily="49" charset="-128"/>
                <a:ea typeface="ＭＳ ゴシック" pitchFamily="49" charset="-128"/>
              </a:rPr>
              <a:t>　 </a:t>
            </a:r>
            <a:r>
              <a:rPr lang="en-US" altLang="ja-JP" sz="2000" dirty="0" smtClean="0">
                <a:latin typeface="ＭＳ ゴシック" pitchFamily="49" charset="-128"/>
                <a:ea typeface="ＭＳ ゴシック" pitchFamily="49" charset="-128"/>
              </a:rPr>
              <a:t>※CMAAO</a:t>
            </a:r>
            <a:r>
              <a:rPr lang="ja-JP" altLang="en-US" sz="2000" dirty="0" smtClean="0">
                <a:latin typeface="ＭＳ ゴシック" pitchFamily="49" charset="-128"/>
                <a:ea typeface="ＭＳ ゴシック" pitchFamily="49" charset="-128"/>
              </a:rPr>
              <a:t>とは、アジア・大洋州における医師の交流の促進、情報交換、</a:t>
            </a:r>
            <a:endParaRPr lang="en-US" altLang="ja-JP" sz="2000" dirty="0" smtClean="0">
              <a:latin typeface="ＭＳ ゴシック" pitchFamily="49" charset="-128"/>
              <a:ea typeface="ＭＳ ゴシック" pitchFamily="49" charset="-128"/>
            </a:endParaRPr>
          </a:p>
          <a:p>
            <a:pPr>
              <a:spcBef>
                <a:spcPts val="0"/>
              </a:spcBef>
              <a:buFontTx/>
              <a:buNone/>
            </a:pPr>
            <a:r>
              <a:rPr lang="en-US" altLang="ja-JP" sz="2000" dirty="0">
                <a:latin typeface="ＭＳ ゴシック" pitchFamily="49" charset="-128"/>
                <a:ea typeface="ＭＳ ゴシック" pitchFamily="49" charset="-128"/>
              </a:rPr>
              <a:t> </a:t>
            </a:r>
            <a:r>
              <a:rPr lang="en-US" altLang="ja-JP" sz="2000" dirty="0" smtClean="0">
                <a:latin typeface="ＭＳ ゴシック" pitchFamily="49" charset="-128"/>
                <a:ea typeface="ＭＳ ゴシック" pitchFamily="49" charset="-128"/>
              </a:rPr>
              <a:t>    </a:t>
            </a:r>
            <a:r>
              <a:rPr lang="ja-JP" altLang="en-US" sz="2000" dirty="0" smtClean="0">
                <a:latin typeface="ＭＳ ゴシック" pitchFamily="49" charset="-128"/>
                <a:ea typeface="ＭＳ ゴシック" pitchFamily="49" charset="-128"/>
              </a:rPr>
              <a:t>地域住民の保健水準向上を図ることを目的に日本医師会が中心と</a:t>
            </a:r>
            <a:endParaRPr lang="en-US" altLang="ja-JP" sz="2000" dirty="0" smtClean="0">
              <a:latin typeface="ＭＳ ゴシック" pitchFamily="49" charset="-128"/>
              <a:ea typeface="ＭＳ ゴシック" pitchFamily="49" charset="-128"/>
            </a:endParaRPr>
          </a:p>
          <a:p>
            <a:pPr>
              <a:spcBef>
                <a:spcPts val="0"/>
              </a:spcBef>
              <a:buFontTx/>
              <a:buNone/>
            </a:pPr>
            <a:r>
              <a:rPr lang="en-US" altLang="ja-JP" sz="2000" dirty="0">
                <a:latin typeface="ＭＳ ゴシック" pitchFamily="49" charset="-128"/>
                <a:ea typeface="ＭＳ ゴシック" pitchFamily="49" charset="-128"/>
              </a:rPr>
              <a:t> </a:t>
            </a:r>
            <a:r>
              <a:rPr lang="en-US" altLang="ja-JP" sz="2000" dirty="0" smtClean="0">
                <a:latin typeface="ＭＳ ゴシック" pitchFamily="49" charset="-128"/>
                <a:ea typeface="ＭＳ ゴシック" pitchFamily="49" charset="-128"/>
              </a:rPr>
              <a:t>    </a:t>
            </a:r>
            <a:r>
              <a:rPr lang="ja-JP" altLang="en-US" sz="2000" dirty="0" smtClean="0">
                <a:latin typeface="ＭＳ ゴシック" pitchFamily="49" charset="-128"/>
                <a:ea typeface="ＭＳ ゴシック" pitchFamily="49" charset="-128"/>
              </a:rPr>
              <a:t>なって設立した組織。</a:t>
            </a:r>
            <a:r>
              <a:rPr lang="en-US" altLang="ja-JP" sz="2000" dirty="0" smtClean="0">
                <a:latin typeface="ＭＳ ゴシック" pitchFamily="49" charset="-128"/>
                <a:ea typeface="ＭＳ ゴシック" pitchFamily="49" charset="-128"/>
              </a:rPr>
              <a:t>18</a:t>
            </a:r>
            <a:r>
              <a:rPr lang="ja-JP" altLang="en-US" sz="2000" dirty="0" smtClean="0">
                <a:latin typeface="ＭＳ ゴシック" pitchFamily="49" charset="-128"/>
                <a:ea typeface="ＭＳ ゴシック" pitchFamily="49" charset="-128"/>
              </a:rPr>
              <a:t>カ国医師会が加盟。</a:t>
            </a:r>
          </a:p>
          <a:p>
            <a:pPr>
              <a:spcBef>
                <a:spcPts val="1200"/>
              </a:spcBef>
              <a:buFontTx/>
              <a:buNone/>
            </a:pPr>
            <a:r>
              <a:rPr lang="ja-JP" altLang="en-US" sz="2800" dirty="0" smtClean="0">
                <a:latin typeface="ＭＳ ゴシック" pitchFamily="49" charset="-128"/>
                <a:ea typeface="ＭＳ ゴシック" pitchFamily="49" charset="-128"/>
              </a:rPr>
              <a:t>③</a:t>
            </a:r>
            <a:r>
              <a:rPr lang="ja-JP" altLang="en-US" sz="2800" dirty="0" smtClean="0">
                <a:solidFill>
                  <a:srgbClr val="0033CC"/>
                </a:solidFill>
                <a:latin typeface="ＭＳ ゴシック" pitchFamily="49" charset="-128"/>
                <a:ea typeface="ＭＳ ゴシック" pitchFamily="49" charset="-128"/>
              </a:rPr>
              <a:t>国際医学生連盟（</a:t>
            </a:r>
            <a:r>
              <a:rPr lang="en-US" altLang="ja-JP" sz="2800" dirty="0" smtClean="0">
                <a:solidFill>
                  <a:srgbClr val="0033CC"/>
                </a:solidFill>
                <a:latin typeface="ＭＳ ゴシック" pitchFamily="49" charset="-128"/>
                <a:ea typeface="ＭＳ ゴシック" pitchFamily="49" charset="-128"/>
              </a:rPr>
              <a:t>IFMSA</a:t>
            </a:r>
            <a:r>
              <a:rPr lang="ja-JP" altLang="en-US" sz="2800" dirty="0" smtClean="0">
                <a:solidFill>
                  <a:srgbClr val="0033CC"/>
                </a:solidFill>
                <a:latin typeface="ＭＳ ゴシック" pitchFamily="49" charset="-128"/>
                <a:ea typeface="ＭＳ ゴシック" pitchFamily="49" charset="-128"/>
              </a:rPr>
              <a:t>）</a:t>
            </a:r>
            <a:r>
              <a:rPr lang="ja-JP" altLang="en-US" sz="2800" dirty="0" smtClean="0">
                <a:latin typeface="ＭＳ ゴシック" pitchFamily="49" charset="-128"/>
                <a:ea typeface="ＭＳ ゴシック" pitchFamily="49" charset="-128"/>
              </a:rPr>
              <a:t> との交流</a:t>
            </a:r>
          </a:p>
          <a:p>
            <a:pPr>
              <a:spcBef>
                <a:spcPts val="800"/>
              </a:spcBef>
              <a:buFontTx/>
              <a:buNone/>
            </a:pPr>
            <a:r>
              <a:rPr lang="ja-JP" altLang="en-US" sz="2000" dirty="0" smtClean="0">
                <a:latin typeface="ＭＳ ゴシック" pitchFamily="49" charset="-128"/>
                <a:ea typeface="ＭＳ ゴシック" pitchFamily="49" charset="-128"/>
              </a:rPr>
              <a:t>　 </a:t>
            </a:r>
            <a:r>
              <a:rPr lang="en-US" altLang="ja-JP" sz="2000" dirty="0" smtClean="0">
                <a:latin typeface="ＭＳ ゴシック" pitchFamily="49" charset="-128"/>
                <a:ea typeface="ＭＳ ゴシック" pitchFamily="49" charset="-128"/>
              </a:rPr>
              <a:t>※IFMSA</a:t>
            </a:r>
            <a:r>
              <a:rPr lang="ja-JP" altLang="en-US" sz="2000" dirty="0" smtClean="0">
                <a:latin typeface="ＭＳ ゴシック" pitchFamily="49" charset="-128"/>
                <a:ea typeface="ＭＳ ゴシック" pitchFamily="49" charset="-128"/>
              </a:rPr>
              <a:t>とは、</a:t>
            </a:r>
            <a:r>
              <a:rPr lang="en-US" altLang="ja-JP" sz="2000" dirty="0" smtClean="0">
                <a:latin typeface="ＭＳ ゴシック" pitchFamily="49" charset="-128"/>
                <a:ea typeface="ＭＳ ゴシック" pitchFamily="49" charset="-128"/>
              </a:rPr>
              <a:t>WHO</a:t>
            </a:r>
            <a:r>
              <a:rPr lang="ja-JP" altLang="en-US" sz="2000" dirty="0" err="1" smtClean="0">
                <a:latin typeface="ＭＳ ゴシック" pitchFamily="49" charset="-128"/>
                <a:ea typeface="ＭＳ ゴシック" pitchFamily="49" charset="-128"/>
              </a:rPr>
              <a:t>、</a:t>
            </a:r>
            <a:r>
              <a:rPr lang="en-US" altLang="ja-JP" sz="2000" dirty="0" smtClean="0">
                <a:latin typeface="ＭＳ ゴシック" pitchFamily="49" charset="-128"/>
                <a:ea typeface="ＭＳ ゴシック" pitchFamily="49" charset="-128"/>
              </a:rPr>
              <a:t>WMA</a:t>
            </a:r>
            <a:r>
              <a:rPr lang="ja-JP" altLang="en-US" sz="2000" dirty="0" smtClean="0">
                <a:latin typeface="ＭＳ ゴシック" pitchFamily="49" charset="-128"/>
                <a:ea typeface="ＭＳ ゴシック" pitchFamily="49" charset="-128"/>
              </a:rPr>
              <a:t>により医学生を代表する国際フォーラムとして</a:t>
            </a:r>
            <a:endParaRPr lang="en-US" altLang="ja-JP" sz="2000" dirty="0" smtClean="0">
              <a:latin typeface="ＭＳ ゴシック" pitchFamily="49" charset="-128"/>
              <a:ea typeface="ＭＳ ゴシック" pitchFamily="49" charset="-128"/>
            </a:endParaRPr>
          </a:p>
          <a:p>
            <a:pPr>
              <a:spcBef>
                <a:spcPts val="0"/>
              </a:spcBef>
              <a:buFontTx/>
              <a:buNone/>
            </a:pPr>
            <a:r>
              <a:rPr lang="en-US" altLang="ja-JP" sz="2000" dirty="0">
                <a:latin typeface="ＭＳ ゴシック" pitchFamily="49" charset="-128"/>
                <a:ea typeface="ＭＳ ゴシック" pitchFamily="49" charset="-128"/>
              </a:rPr>
              <a:t> </a:t>
            </a:r>
            <a:r>
              <a:rPr lang="en-US" altLang="ja-JP" sz="2000" dirty="0" smtClean="0">
                <a:latin typeface="ＭＳ ゴシック" pitchFamily="49" charset="-128"/>
                <a:ea typeface="ＭＳ ゴシック" pitchFamily="49" charset="-128"/>
              </a:rPr>
              <a:t>    </a:t>
            </a:r>
            <a:r>
              <a:rPr lang="ja-JP" altLang="en-US" sz="2000" dirty="0" smtClean="0">
                <a:latin typeface="ＭＳ ゴシック" pitchFamily="49" charset="-128"/>
                <a:ea typeface="ＭＳ ゴシック" pitchFamily="49" charset="-128"/>
              </a:rPr>
              <a:t>公認を受け、現在約</a:t>
            </a:r>
            <a:r>
              <a:rPr lang="en-US" altLang="ja-JP" sz="2000" dirty="0" smtClean="0">
                <a:latin typeface="ＭＳ ゴシック" pitchFamily="49" charset="-128"/>
                <a:ea typeface="ＭＳ ゴシック" pitchFamily="49" charset="-128"/>
              </a:rPr>
              <a:t>100</a:t>
            </a:r>
            <a:r>
              <a:rPr lang="ja-JP" altLang="en-US" sz="2000" dirty="0" smtClean="0">
                <a:latin typeface="ＭＳ ゴシック" pitchFamily="49" charset="-128"/>
                <a:ea typeface="ＭＳ ゴシック" pitchFamily="49" charset="-128"/>
              </a:rPr>
              <a:t>ヶ国が加盟している組織。その日本組織の事</a:t>
            </a:r>
            <a:endParaRPr lang="en-US" altLang="ja-JP" sz="2000" dirty="0" smtClean="0">
              <a:latin typeface="ＭＳ ゴシック" pitchFamily="49" charset="-128"/>
              <a:ea typeface="ＭＳ ゴシック" pitchFamily="49" charset="-128"/>
            </a:endParaRPr>
          </a:p>
          <a:p>
            <a:pPr>
              <a:spcBef>
                <a:spcPts val="0"/>
              </a:spcBef>
              <a:buFontTx/>
              <a:buNone/>
            </a:pPr>
            <a:r>
              <a:rPr lang="en-US" altLang="ja-JP" sz="2000" dirty="0">
                <a:latin typeface="ＭＳ ゴシック" pitchFamily="49" charset="-128"/>
                <a:ea typeface="ＭＳ ゴシック" pitchFamily="49" charset="-128"/>
              </a:rPr>
              <a:t> </a:t>
            </a:r>
            <a:r>
              <a:rPr lang="en-US" altLang="ja-JP" sz="2000" dirty="0" smtClean="0">
                <a:latin typeface="ＭＳ ゴシック" pitchFamily="49" charset="-128"/>
                <a:ea typeface="ＭＳ ゴシック" pitchFamily="49" charset="-128"/>
              </a:rPr>
              <a:t>    </a:t>
            </a:r>
            <a:r>
              <a:rPr lang="ja-JP" altLang="en-US" sz="2000" dirty="0" smtClean="0">
                <a:latin typeface="ＭＳ ゴシック" pitchFamily="49" charset="-128"/>
                <a:ea typeface="ＭＳ ゴシック" pitchFamily="49" charset="-128"/>
              </a:rPr>
              <a:t>務局を日医会館内に置き交流を図っている。</a:t>
            </a:r>
          </a:p>
        </p:txBody>
      </p:sp>
    </p:spTree>
    <p:extLst>
      <p:ext uri="{BB962C8B-B14F-4D97-AF65-F5344CB8AC3E}">
        <p14:creationId xmlns:p14="http://schemas.microsoft.com/office/powerpoint/2010/main" val="41587133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6"/>
          <p:cNvSpPr>
            <a:spLocks noChangeArrowheads="1"/>
          </p:cNvSpPr>
          <p:nvPr/>
        </p:nvSpPr>
        <p:spPr bwMode="auto">
          <a:xfrm>
            <a:off x="285750" y="192634"/>
            <a:ext cx="8572500" cy="5000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ja-JP" altLang="en-US" sz="2800" dirty="0" smtClean="0">
                <a:latin typeface="Calibri" pitchFamily="34" charset="0"/>
              </a:rPr>
              <a:t>日本医師会年金（医師年金）</a:t>
            </a:r>
            <a:endParaRPr lang="ja-JP" altLang="en-US" sz="2800" dirty="0">
              <a:latin typeface="Calibri" pitchFamily="34" charset="0"/>
            </a:endParaRPr>
          </a:p>
        </p:txBody>
      </p:sp>
      <p:sp>
        <p:nvSpPr>
          <p:cNvPr id="5" name="正方形/長方形 4"/>
          <p:cNvSpPr/>
          <p:nvPr/>
        </p:nvSpPr>
        <p:spPr>
          <a:xfrm>
            <a:off x="107504" y="1256851"/>
            <a:ext cx="8928992" cy="923330"/>
          </a:xfrm>
          <a:prstGeom prst="rect">
            <a:avLst/>
          </a:prstGeom>
          <a:pattFill prst="smCheck">
            <a:fgClr>
              <a:schemeClr val="accent5">
                <a:lumMod val="20000"/>
                <a:lumOff val="80000"/>
              </a:schemeClr>
            </a:fgClr>
            <a:bgClr>
              <a:schemeClr val="bg1"/>
            </a:bgClr>
          </a:pattFill>
          <a:ln w="12700">
            <a:solidFill>
              <a:srgbClr val="000000"/>
            </a:solidFill>
          </a:ln>
        </p:spPr>
        <p:txBody>
          <a:bodyPr wrap="square">
            <a:spAutoFit/>
          </a:bodyPr>
          <a:lstStyle/>
          <a:p>
            <a:pPr>
              <a:spcBef>
                <a:spcPts val="0"/>
              </a:spcBef>
              <a:buFontTx/>
              <a:buNone/>
            </a:pPr>
            <a:r>
              <a:rPr lang="en-US" altLang="ja-JP" dirty="0" smtClean="0">
                <a:latin typeface="ＭＳ ゴシック" pitchFamily="49" charset="-128"/>
                <a:ea typeface="ＭＳ ゴシック" pitchFamily="49" charset="-128"/>
              </a:rPr>
              <a:t>①</a:t>
            </a:r>
            <a:r>
              <a:rPr lang="ja-JP" altLang="en-US" dirty="0" smtClean="0">
                <a:latin typeface="ＭＳ ゴシック" pitchFamily="49" charset="-128"/>
                <a:ea typeface="ＭＳ ゴシック" pitchFamily="49" charset="-128"/>
              </a:rPr>
              <a:t>満６４歳６ヶ月</a:t>
            </a:r>
            <a:r>
              <a:rPr lang="ja-JP" altLang="en-US" dirty="0">
                <a:latin typeface="ＭＳ ゴシック" pitchFamily="49" charset="-128"/>
                <a:ea typeface="ＭＳ ゴシック" pitchFamily="49" charset="-128"/>
              </a:rPr>
              <a:t>未満まで加入可能 </a:t>
            </a:r>
            <a:r>
              <a:rPr lang="ja-JP" altLang="en-US" dirty="0" smtClean="0">
                <a:latin typeface="ＭＳ ゴシック" pitchFamily="49" charset="-128"/>
                <a:ea typeface="ＭＳ ゴシック" pitchFamily="49" charset="-128"/>
              </a:rPr>
              <a:t>、②年金</a:t>
            </a:r>
            <a:r>
              <a:rPr lang="ja-JP" altLang="en-US" dirty="0">
                <a:latin typeface="ＭＳ ゴシック" pitchFamily="49" charset="-128"/>
                <a:ea typeface="ＭＳ ゴシック" pitchFamily="49" charset="-128"/>
              </a:rPr>
              <a:t>は一生涯</a:t>
            </a:r>
            <a:r>
              <a:rPr lang="ja-JP" altLang="en-US" dirty="0" smtClean="0">
                <a:latin typeface="ＭＳ ゴシック" pitchFamily="49" charset="-128"/>
                <a:ea typeface="ＭＳ ゴシック" pitchFamily="49" charset="-128"/>
              </a:rPr>
              <a:t>受け取れる、③</a:t>
            </a:r>
            <a:r>
              <a:rPr lang="ja-JP" altLang="en-US" dirty="0">
                <a:latin typeface="ＭＳ ゴシック" pitchFamily="49" charset="-128"/>
                <a:ea typeface="ＭＳ ゴシック" pitchFamily="49" charset="-128"/>
              </a:rPr>
              <a:t>保険料</a:t>
            </a:r>
            <a:r>
              <a:rPr lang="ja-JP" altLang="en-US" dirty="0" smtClean="0">
                <a:latin typeface="ＭＳ ゴシック" pitchFamily="49" charset="-128"/>
                <a:ea typeface="ＭＳ ゴシック" pitchFamily="49" charset="-128"/>
              </a:rPr>
              <a:t>の増減は</a:t>
            </a:r>
            <a:r>
              <a:rPr lang="ja-JP" altLang="en-US" dirty="0">
                <a:latin typeface="ＭＳ ゴシック" pitchFamily="49" charset="-128"/>
                <a:ea typeface="ＭＳ ゴシック" pitchFamily="49" charset="-128"/>
              </a:rPr>
              <a:t>いつでも</a:t>
            </a:r>
            <a:r>
              <a:rPr lang="ja-JP" altLang="en-US" dirty="0" smtClean="0">
                <a:latin typeface="ＭＳ ゴシック" pitchFamily="49" charset="-128"/>
                <a:ea typeface="ＭＳ ゴシック" pitchFamily="49" charset="-128"/>
              </a:rPr>
              <a:t>可能、④年金</a:t>
            </a:r>
            <a:r>
              <a:rPr lang="ja-JP" altLang="en-US" dirty="0">
                <a:latin typeface="ＭＳ ゴシック" pitchFamily="49" charset="-128"/>
                <a:ea typeface="ＭＳ ゴシック" pitchFamily="49" charset="-128"/>
              </a:rPr>
              <a:t>の受取開始を</a:t>
            </a:r>
            <a:r>
              <a:rPr lang="ja-JP" altLang="en-US" dirty="0" smtClean="0">
                <a:latin typeface="ＭＳ ゴシック" pitchFamily="49" charset="-128"/>
                <a:ea typeface="ＭＳ ゴシック" pitchFamily="49" charset="-128"/>
              </a:rPr>
              <a:t>満７５才</a:t>
            </a:r>
            <a:r>
              <a:rPr lang="ja-JP" altLang="en-US" dirty="0">
                <a:latin typeface="ＭＳ ゴシック" pitchFamily="49" charset="-128"/>
                <a:ea typeface="ＭＳ ゴシック" pitchFamily="49" charset="-128"/>
              </a:rPr>
              <a:t>まで延長</a:t>
            </a:r>
            <a:r>
              <a:rPr lang="ja-JP" altLang="en-US" dirty="0" smtClean="0">
                <a:latin typeface="ＭＳ ゴシック" pitchFamily="49" charset="-128"/>
                <a:ea typeface="ＭＳ ゴシック" pitchFamily="49" charset="-128"/>
              </a:rPr>
              <a:t>可能、⑤所属</a:t>
            </a:r>
            <a:r>
              <a:rPr lang="ja-JP" altLang="en-US" dirty="0">
                <a:latin typeface="ＭＳ ゴシック" pitchFamily="49" charset="-128"/>
                <a:ea typeface="ＭＳ ゴシック" pitchFamily="49" charset="-128"/>
              </a:rPr>
              <a:t>医師会・会員種別が変わっても継続可能</a:t>
            </a:r>
          </a:p>
        </p:txBody>
      </p:sp>
      <p:sp>
        <p:nvSpPr>
          <p:cNvPr id="6" name="テキスト ボックス 5"/>
          <p:cNvSpPr txBox="1"/>
          <p:nvPr/>
        </p:nvSpPr>
        <p:spPr>
          <a:xfrm>
            <a:off x="26164" y="764704"/>
            <a:ext cx="8832085" cy="830997"/>
          </a:xfrm>
          <a:prstGeom prst="rect">
            <a:avLst/>
          </a:prstGeom>
          <a:noFill/>
        </p:spPr>
        <p:txBody>
          <a:bodyPr wrap="square" rtlCol="0">
            <a:spAutoFit/>
          </a:bodyPr>
          <a:lstStyle/>
          <a:p>
            <a:r>
              <a:rPr kumimoji="1" lang="ja-JP" altLang="en-US" sz="2400" u="sng" dirty="0" smtClean="0">
                <a:solidFill>
                  <a:srgbClr val="0033CC"/>
                </a:solidFill>
              </a:rPr>
              <a:t>＜５つの特長＞</a:t>
            </a:r>
            <a:r>
              <a:rPr kumimoji="1" lang="ja-JP" altLang="en-US" sz="2400" dirty="0" smtClean="0">
                <a:solidFill>
                  <a:srgbClr val="0033CC"/>
                </a:solidFill>
              </a:rPr>
              <a:t>　</a:t>
            </a:r>
            <a:r>
              <a:rPr lang="en-US" altLang="ja-JP" sz="1050" dirty="0" smtClean="0">
                <a:latin typeface="ＭＳ Ｐゴシック" pitchFamily="50" charset="-128"/>
              </a:rPr>
              <a:t>※</a:t>
            </a:r>
            <a:r>
              <a:rPr lang="ja-JP" altLang="en-US" sz="1050" dirty="0">
                <a:latin typeface="ＭＳ Ｐゴシック" pitchFamily="50" charset="-128"/>
              </a:rPr>
              <a:t>平成</a:t>
            </a:r>
            <a:r>
              <a:rPr lang="en-US" altLang="ja-JP" sz="1050" dirty="0">
                <a:latin typeface="ＭＳ Ｐゴシック" pitchFamily="50" charset="-128"/>
              </a:rPr>
              <a:t>25</a:t>
            </a:r>
            <a:r>
              <a:rPr lang="ja-JP" altLang="en-US" sz="1050" dirty="0">
                <a:latin typeface="ＭＳ Ｐゴシック" pitchFamily="50" charset="-128"/>
              </a:rPr>
              <a:t>年</a:t>
            </a:r>
            <a:r>
              <a:rPr lang="en-US" altLang="ja-JP" sz="1050" dirty="0">
                <a:latin typeface="ＭＳ Ｐゴシック" pitchFamily="50" charset="-128"/>
              </a:rPr>
              <a:t>4</a:t>
            </a:r>
            <a:r>
              <a:rPr lang="ja-JP" altLang="en-US" sz="1050" dirty="0">
                <a:latin typeface="ＭＳ Ｐゴシック" pitchFamily="50" charset="-128"/>
              </a:rPr>
              <a:t>月</a:t>
            </a:r>
            <a:r>
              <a:rPr lang="en-US" altLang="ja-JP" sz="1050" dirty="0">
                <a:latin typeface="ＭＳ Ｐゴシック" pitchFamily="50" charset="-128"/>
              </a:rPr>
              <a:t>1</a:t>
            </a:r>
            <a:r>
              <a:rPr lang="ja-JP" altLang="en-US" sz="1050" dirty="0">
                <a:latin typeface="ＭＳ Ｐゴシック" pitchFamily="50" charset="-128"/>
              </a:rPr>
              <a:t>日から保険業法に基づく「特定保険業」として</a:t>
            </a:r>
            <a:r>
              <a:rPr lang="ja-JP" altLang="en-US" sz="1050" dirty="0" smtClean="0">
                <a:latin typeface="ＭＳ Ｐゴシック" pitchFamily="50" charset="-128"/>
              </a:rPr>
              <a:t>再スタート</a:t>
            </a:r>
            <a:endParaRPr lang="ja-JP" altLang="en-US" sz="2400" dirty="0">
              <a:latin typeface="ＭＳ Ｐゴシック" pitchFamily="50" charset="-128"/>
            </a:endParaRPr>
          </a:p>
          <a:p>
            <a:endParaRPr kumimoji="1" lang="ja-JP" altLang="en-US" sz="2400" u="sng" dirty="0">
              <a:solidFill>
                <a:srgbClr val="0033CC"/>
              </a:solidFill>
            </a:endParaRPr>
          </a:p>
        </p:txBody>
      </p:sp>
      <p:sp>
        <p:nvSpPr>
          <p:cNvPr id="7" name="Rectangle 3"/>
          <p:cNvSpPr txBox="1">
            <a:spLocks noChangeArrowheads="1"/>
          </p:cNvSpPr>
          <p:nvPr/>
        </p:nvSpPr>
        <p:spPr>
          <a:xfrm>
            <a:off x="251520" y="2205534"/>
            <a:ext cx="8784976" cy="1655514"/>
          </a:xfrm>
          <a:prstGeom prst="rect">
            <a:avLst/>
          </a:prstGeom>
        </p:spPr>
        <p:txBody>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Bef>
                <a:spcPct val="10000"/>
              </a:spcBef>
              <a:buFontTx/>
              <a:buNone/>
            </a:pPr>
            <a:r>
              <a:rPr lang="en-US" altLang="ja-JP" sz="2100" dirty="0" smtClean="0">
                <a:latin typeface="ＭＳ Ｐゴシック" pitchFamily="50" charset="-128"/>
              </a:rPr>
              <a:t>■</a:t>
            </a:r>
            <a:r>
              <a:rPr lang="ja-JP" altLang="en-US" sz="2100" dirty="0" smtClean="0">
                <a:latin typeface="ＭＳ Ｐゴシック" pitchFamily="50" charset="-128"/>
              </a:rPr>
              <a:t>会員の福祉に関する事業の一環として、昭和</a:t>
            </a:r>
            <a:r>
              <a:rPr lang="en-US" altLang="ja-JP" sz="2100" dirty="0" smtClean="0">
                <a:latin typeface="ＭＳ Ｐゴシック" pitchFamily="50" charset="-128"/>
              </a:rPr>
              <a:t>43</a:t>
            </a:r>
            <a:r>
              <a:rPr lang="ja-JP" altLang="en-US" sz="2100" dirty="0" smtClean="0">
                <a:latin typeface="ＭＳ Ｐゴシック" pitchFamily="50" charset="-128"/>
              </a:rPr>
              <a:t>年</a:t>
            </a:r>
            <a:r>
              <a:rPr lang="en-US" altLang="ja-JP" sz="2100" dirty="0" smtClean="0">
                <a:latin typeface="ＭＳ Ｐゴシック" pitchFamily="50" charset="-128"/>
              </a:rPr>
              <a:t>10</a:t>
            </a:r>
            <a:r>
              <a:rPr lang="ja-JP" altLang="en-US" sz="2100" dirty="0" smtClean="0">
                <a:latin typeface="ＭＳ Ｐゴシック" pitchFamily="50" charset="-128"/>
              </a:rPr>
              <a:t>月に発足した</a:t>
            </a:r>
            <a:endParaRPr lang="en-US" altLang="ja-JP" sz="2100" dirty="0" smtClean="0">
              <a:latin typeface="ＭＳ Ｐゴシック" pitchFamily="50" charset="-128"/>
            </a:endParaRPr>
          </a:p>
          <a:p>
            <a:pPr>
              <a:spcBef>
                <a:spcPts val="0"/>
              </a:spcBef>
              <a:buFontTx/>
              <a:buNone/>
            </a:pPr>
            <a:r>
              <a:rPr lang="ja-JP" altLang="en-US" sz="2100" dirty="0">
                <a:solidFill>
                  <a:srgbClr val="FF0000"/>
                </a:solidFill>
                <a:latin typeface="ＭＳ Ｐゴシック" pitchFamily="50" charset="-128"/>
              </a:rPr>
              <a:t>　 </a:t>
            </a:r>
            <a:r>
              <a:rPr lang="ja-JP" altLang="en-US" sz="2100" u="sng" dirty="0" smtClean="0">
                <a:solidFill>
                  <a:srgbClr val="FF0000"/>
                </a:solidFill>
                <a:latin typeface="ＭＳ Ｐゴシック" pitchFamily="50" charset="-128"/>
              </a:rPr>
              <a:t>自助努力型の私的年金制度</a:t>
            </a:r>
            <a:r>
              <a:rPr lang="ja-JP" altLang="en-US" sz="2100" dirty="0" smtClean="0">
                <a:latin typeface="ＭＳ Ｐゴシック" pitchFamily="50" charset="-128"/>
              </a:rPr>
              <a:t>。</a:t>
            </a:r>
          </a:p>
          <a:p>
            <a:pPr>
              <a:spcBef>
                <a:spcPts val="1200"/>
              </a:spcBef>
              <a:buFontTx/>
              <a:buNone/>
            </a:pPr>
            <a:r>
              <a:rPr lang="ja-JP" altLang="en-US" sz="2100" dirty="0" smtClean="0">
                <a:latin typeface="ＭＳ Ｐゴシック" pitchFamily="50" charset="-128"/>
              </a:rPr>
              <a:t>■約</a:t>
            </a:r>
            <a:r>
              <a:rPr lang="en-US" altLang="ja-JP" sz="2100" dirty="0" smtClean="0">
                <a:latin typeface="ＭＳ Ｐゴシック" pitchFamily="50" charset="-128"/>
              </a:rPr>
              <a:t>4.3</a:t>
            </a:r>
            <a:r>
              <a:rPr lang="ja-JP" altLang="en-US" sz="2100" dirty="0" smtClean="0">
                <a:latin typeface="ＭＳ Ｐゴシック" pitchFamily="50" charset="-128"/>
              </a:rPr>
              <a:t>万人が加入しており、会員福祉を担う大きな柱となっている。</a:t>
            </a:r>
            <a:endParaRPr lang="en-US" altLang="ja-JP" sz="2100" dirty="0" smtClean="0">
              <a:latin typeface="ＭＳ Ｐゴシック" pitchFamily="50" charset="-128"/>
            </a:endParaRPr>
          </a:p>
        </p:txBody>
      </p:sp>
      <p:sp>
        <p:nvSpPr>
          <p:cNvPr id="27"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17</a:t>
            </a:fld>
            <a:endParaRPr lang="ja-JP" altLang="en-US">
              <a:latin typeface="ＭＳ ゴシック" pitchFamily="49" charset="-128"/>
              <a:ea typeface="ＭＳ ゴシック" pitchFamily="49" charset="-128"/>
            </a:endParaRPr>
          </a:p>
        </p:txBody>
      </p:sp>
      <p:graphicFrame>
        <p:nvGraphicFramePr>
          <p:cNvPr id="2" name="表 1"/>
          <p:cNvGraphicFramePr>
            <a:graphicFrameLocks noGrp="1"/>
          </p:cNvGraphicFramePr>
          <p:nvPr>
            <p:extLst>
              <p:ext uri="{D42A27DB-BD31-4B8C-83A1-F6EECF244321}">
                <p14:modId xmlns:p14="http://schemas.microsoft.com/office/powerpoint/2010/main" val="1135500764"/>
              </p:ext>
            </p:extLst>
          </p:nvPr>
        </p:nvGraphicFramePr>
        <p:xfrm>
          <a:off x="251520" y="4177888"/>
          <a:ext cx="8606732" cy="1483360"/>
        </p:xfrm>
        <a:graphic>
          <a:graphicData uri="http://schemas.openxmlformats.org/drawingml/2006/table">
            <a:tbl>
              <a:tblPr firstRow="1" bandRow="1">
                <a:tableStyleId>{5C22544A-7EE6-4342-B048-85BDC9FD1C3A}</a:tableStyleId>
              </a:tblPr>
              <a:tblGrid>
                <a:gridCol w="2151683"/>
                <a:gridCol w="2151683"/>
                <a:gridCol w="2151683"/>
                <a:gridCol w="2151683"/>
              </a:tblGrid>
              <a:tr h="370840">
                <a:tc>
                  <a:txBody>
                    <a:bodyPr/>
                    <a:lstStyle/>
                    <a:p>
                      <a:pPr algn="ctr"/>
                      <a:r>
                        <a:rPr kumimoji="1" lang="ja-JP" altLang="en-US" b="0" dirty="0" smtClean="0">
                          <a:solidFill>
                            <a:schemeClr val="tx1"/>
                          </a:solidFill>
                        </a:rPr>
                        <a:t>保険料</a:t>
                      </a:r>
                      <a:endParaRPr kumimoji="1" lang="ja-JP" altLang="en-US" b="0" dirty="0">
                        <a:solidFill>
                          <a:schemeClr val="tx1"/>
                        </a:solidFill>
                      </a:endParaRPr>
                    </a:p>
                  </a:txBody>
                  <a:tcPr>
                    <a:solidFill>
                      <a:schemeClr val="accent6">
                        <a:lumMod val="60000"/>
                        <a:lumOff val="40000"/>
                      </a:schemeClr>
                    </a:solidFill>
                  </a:tcPr>
                </a:tc>
                <a:tc>
                  <a:txBody>
                    <a:bodyPr/>
                    <a:lstStyle/>
                    <a:p>
                      <a:pPr algn="ctr"/>
                      <a:r>
                        <a:rPr kumimoji="1" lang="ja-JP" altLang="en-US" b="0" dirty="0" smtClean="0"/>
                        <a:t>満３０歳</a:t>
                      </a:r>
                      <a:endParaRPr kumimoji="1" lang="ja-JP" altLang="en-US" b="0" dirty="0"/>
                    </a:p>
                  </a:txBody>
                  <a:tcPr/>
                </a:tc>
                <a:tc>
                  <a:txBody>
                    <a:bodyPr/>
                    <a:lstStyle/>
                    <a:p>
                      <a:pPr algn="ctr"/>
                      <a:r>
                        <a:rPr kumimoji="1" lang="ja-JP" altLang="en-US" b="0" dirty="0" smtClean="0"/>
                        <a:t>満３５歳</a:t>
                      </a:r>
                      <a:endParaRPr kumimoji="1" lang="ja-JP" altLang="en-US" b="0" dirty="0"/>
                    </a:p>
                  </a:txBody>
                  <a:tcPr/>
                </a:tc>
                <a:tc>
                  <a:txBody>
                    <a:bodyPr/>
                    <a:lstStyle/>
                    <a:p>
                      <a:pPr algn="ctr"/>
                      <a:r>
                        <a:rPr kumimoji="1" lang="ja-JP" altLang="en-US" b="0" dirty="0" smtClean="0"/>
                        <a:t>満４０歳</a:t>
                      </a:r>
                      <a:endParaRPr kumimoji="1" lang="ja-JP" altLang="en-US" b="0" dirty="0"/>
                    </a:p>
                  </a:txBody>
                  <a:tcPr/>
                </a:tc>
              </a:tr>
              <a:tr h="370840">
                <a:tc>
                  <a:txBody>
                    <a:bodyPr/>
                    <a:lstStyle/>
                    <a:p>
                      <a:pPr algn="ctr"/>
                      <a:r>
                        <a:rPr kumimoji="1" lang="ja-JP" altLang="en-US" dirty="0" smtClean="0"/>
                        <a:t>３６，０００円</a:t>
                      </a:r>
                      <a:endParaRPr kumimoji="1" lang="ja-JP" altLang="en-US" dirty="0"/>
                    </a:p>
                  </a:txBody>
                  <a:tcPr>
                    <a:solidFill>
                      <a:schemeClr val="accent6">
                        <a:lumMod val="60000"/>
                        <a:lumOff val="40000"/>
                      </a:schemeClr>
                    </a:solidFill>
                  </a:tcPr>
                </a:tc>
                <a:tc>
                  <a:txBody>
                    <a:bodyPr/>
                    <a:lstStyle/>
                    <a:p>
                      <a:pPr algn="ctr"/>
                      <a:r>
                        <a:rPr kumimoji="1" lang="ja-JP" altLang="en-US" dirty="0" smtClean="0"/>
                        <a:t>８０，１５０円</a:t>
                      </a:r>
                      <a:endParaRPr kumimoji="1" lang="ja-JP" altLang="en-US" dirty="0"/>
                    </a:p>
                  </a:txBody>
                  <a:tcPr/>
                </a:tc>
                <a:tc>
                  <a:txBody>
                    <a:bodyPr/>
                    <a:lstStyle/>
                    <a:p>
                      <a:pPr algn="ctr"/>
                      <a:r>
                        <a:rPr kumimoji="1" lang="ja-JP" altLang="en-US" dirty="0" smtClean="0"/>
                        <a:t>６６，０００円</a:t>
                      </a:r>
                      <a:endParaRPr kumimoji="1" lang="ja-JP" altLang="en-US" dirty="0"/>
                    </a:p>
                  </a:txBody>
                  <a:tcPr/>
                </a:tc>
                <a:tc>
                  <a:txBody>
                    <a:bodyPr/>
                    <a:lstStyle/>
                    <a:p>
                      <a:pPr algn="ctr"/>
                      <a:r>
                        <a:rPr kumimoji="1" lang="ja-JP" altLang="en-US" dirty="0" smtClean="0"/>
                        <a:t>５２，８５０円</a:t>
                      </a:r>
                      <a:endParaRPr kumimoji="1" lang="ja-JP" altLang="en-US" dirty="0"/>
                    </a:p>
                  </a:txBody>
                  <a:tcPr/>
                </a:tc>
              </a:tr>
              <a:tr h="370840">
                <a:tc>
                  <a:txBody>
                    <a:bodyPr/>
                    <a:lstStyle/>
                    <a:p>
                      <a:pPr algn="ctr"/>
                      <a:r>
                        <a:rPr kumimoji="1" lang="ja-JP" altLang="en-US" dirty="0" smtClean="0"/>
                        <a:t>７２，０００円</a:t>
                      </a:r>
                      <a:endParaRPr kumimoji="1" lang="ja-JP" altLang="en-US" dirty="0"/>
                    </a:p>
                  </a:txBody>
                  <a:tcPr>
                    <a:solidFill>
                      <a:schemeClr val="accent6">
                        <a:lumMod val="60000"/>
                        <a:lumOff val="40000"/>
                      </a:schemeClr>
                    </a:solidFill>
                  </a:tcPr>
                </a:tc>
                <a:tc>
                  <a:txBody>
                    <a:bodyPr/>
                    <a:lstStyle/>
                    <a:p>
                      <a:pPr algn="ctr"/>
                      <a:r>
                        <a:rPr kumimoji="1" lang="ja-JP" altLang="en-US" dirty="0" smtClean="0"/>
                        <a:t>１６０，２５０円</a:t>
                      </a:r>
                      <a:endParaRPr kumimoji="1" lang="ja-JP" altLang="en-US" dirty="0"/>
                    </a:p>
                  </a:txBody>
                  <a:tcPr/>
                </a:tc>
                <a:tc>
                  <a:txBody>
                    <a:bodyPr/>
                    <a:lstStyle/>
                    <a:p>
                      <a:pPr algn="ctr"/>
                      <a:r>
                        <a:rPr lang="ja-JP" altLang="en-US" dirty="0" smtClean="0"/>
                        <a:t>１３２，０００円</a:t>
                      </a:r>
                      <a:endParaRPr lang="ja-JP" altLang="en-US" dirty="0"/>
                    </a:p>
                  </a:txBody>
                  <a:tcPr/>
                </a:tc>
                <a:tc>
                  <a:txBody>
                    <a:bodyPr/>
                    <a:lstStyle/>
                    <a:p>
                      <a:pPr algn="ctr"/>
                      <a:r>
                        <a:rPr kumimoji="1" lang="ja-JP" altLang="en-US" dirty="0" smtClean="0"/>
                        <a:t>１０５，６５０円</a:t>
                      </a:r>
                      <a:endParaRPr kumimoji="1" lang="ja-JP" altLang="en-US" dirty="0"/>
                    </a:p>
                  </a:txBody>
                  <a:tcPr/>
                </a:tc>
              </a:tr>
              <a:tr h="370840">
                <a:tc>
                  <a:txBody>
                    <a:bodyPr/>
                    <a:lstStyle/>
                    <a:p>
                      <a:pPr algn="ctr"/>
                      <a:r>
                        <a:rPr kumimoji="1" lang="ja-JP" altLang="en-US" dirty="0" smtClean="0"/>
                        <a:t>１５０，０００円</a:t>
                      </a:r>
                      <a:endParaRPr kumimoji="1" lang="ja-JP" altLang="en-US" dirty="0"/>
                    </a:p>
                  </a:txBody>
                  <a:tcPr>
                    <a:solidFill>
                      <a:schemeClr val="accent6">
                        <a:lumMod val="60000"/>
                        <a:lumOff val="40000"/>
                      </a:schemeClr>
                    </a:solidFill>
                  </a:tcPr>
                </a:tc>
                <a:tc>
                  <a:txBody>
                    <a:bodyPr/>
                    <a:lstStyle/>
                    <a:p>
                      <a:pPr algn="ctr"/>
                      <a:r>
                        <a:rPr kumimoji="1" lang="ja-JP" altLang="en-US" dirty="0" smtClean="0"/>
                        <a:t>３３３，８００円</a:t>
                      </a:r>
                      <a:endParaRPr kumimoji="1" lang="ja-JP" altLang="en-US" dirty="0"/>
                    </a:p>
                  </a:txBody>
                  <a:tcPr/>
                </a:tc>
                <a:tc>
                  <a:txBody>
                    <a:bodyPr/>
                    <a:lstStyle/>
                    <a:p>
                      <a:pPr algn="ctr"/>
                      <a:r>
                        <a:rPr lang="ja-JP" altLang="en-US" dirty="0" smtClean="0"/>
                        <a:t>２７５，０００円</a:t>
                      </a:r>
                      <a:endParaRPr lang="ja-JP" altLang="en-US" dirty="0"/>
                    </a:p>
                  </a:txBody>
                  <a:tcPr/>
                </a:tc>
                <a:tc>
                  <a:txBody>
                    <a:bodyPr/>
                    <a:lstStyle/>
                    <a:p>
                      <a:pPr algn="ctr"/>
                      <a:r>
                        <a:rPr kumimoji="1" lang="ja-JP" altLang="en-US" dirty="0" smtClean="0"/>
                        <a:t>２２０，０５０円</a:t>
                      </a:r>
                      <a:endParaRPr kumimoji="1" lang="ja-JP" altLang="en-US" dirty="0"/>
                    </a:p>
                  </a:txBody>
                  <a:tcPr/>
                </a:tc>
              </a:tr>
            </a:tbl>
          </a:graphicData>
        </a:graphic>
      </p:graphicFrame>
      <p:sp>
        <p:nvSpPr>
          <p:cNvPr id="28" name="テキスト ボックス 27"/>
          <p:cNvSpPr txBox="1"/>
          <p:nvPr/>
        </p:nvSpPr>
        <p:spPr>
          <a:xfrm>
            <a:off x="35496" y="3673017"/>
            <a:ext cx="8832085" cy="830997"/>
          </a:xfrm>
          <a:prstGeom prst="rect">
            <a:avLst/>
          </a:prstGeom>
          <a:noFill/>
        </p:spPr>
        <p:txBody>
          <a:bodyPr wrap="square" rtlCol="0">
            <a:spAutoFit/>
          </a:bodyPr>
          <a:lstStyle/>
          <a:p>
            <a:r>
              <a:rPr kumimoji="1" lang="ja-JP" altLang="en-US" sz="2400" u="sng" dirty="0" smtClean="0">
                <a:solidFill>
                  <a:srgbClr val="0033CC"/>
                </a:solidFill>
              </a:rPr>
              <a:t>＜モデル（例）＞</a:t>
            </a:r>
            <a:r>
              <a:rPr kumimoji="1" lang="ja-JP" altLang="en-US" dirty="0" smtClean="0">
                <a:solidFill>
                  <a:srgbClr val="FF0000"/>
                </a:solidFill>
              </a:rPr>
              <a:t>　</a:t>
            </a:r>
            <a:r>
              <a:rPr kumimoji="1" lang="en-US" altLang="ja-JP" dirty="0" smtClean="0">
                <a:solidFill>
                  <a:srgbClr val="FF0000"/>
                </a:solidFill>
              </a:rPr>
              <a:t>15</a:t>
            </a:r>
            <a:r>
              <a:rPr kumimoji="1" lang="ja-JP" altLang="en-US" dirty="0" smtClean="0">
                <a:solidFill>
                  <a:srgbClr val="FF0000"/>
                </a:solidFill>
              </a:rPr>
              <a:t>年保証期間付終身コース</a:t>
            </a:r>
            <a:r>
              <a:rPr kumimoji="1" lang="ja-JP" altLang="en-US" sz="2400" dirty="0" smtClean="0">
                <a:solidFill>
                  <a:srgbClr val="0033CC"/>
                </a:solidFill>
              </a:rPr>
              <a:t>　</a:t>
            </a:r>
            <a:endParaRPr lang="ja-JP" altLang="en-US" sz="2400" dirty="0">
              <a:latin typeface="ＭＳ Ｐゴシック" pitchFamily="50" charset="-128"/>
            </a:endParaRPr>
          </a:p>
          <a:p>
            <a:endParaRPr kumimoji="1" lang="ja-JP" altLang="en-US" sz="2400" u="sng" dirty="0">
              <a:solidFill>
                <a:srgbClr val="0033CC"/>
              </a:solidFill>
            </a:endParaRPr>
          </a:p>
        </p:txBody>
      </p:sp>
    </p:spTree>
    <p:extLst>
      <p:ext uri="{BB962C8B-B14F-4D97-AF65-F5344CB8AC3E}">
        <p14:creationId xmlns:p14="http://schemas.microsoft.com/office/powerpoint/2010/main" val="17429721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6"/>
          <p:cNvSpPr>
            <a:spLocks noChangeArrowheads="1"/>
          </p:cNvSpPr>
          <p:nvPr/>
        </p:nvSpPr>
        <p:spPr bwMode="auto">
          <a:xfrm>
            <a:off x="285750" y="129957"/>
            <a:ext cx="8572500" cy="5000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ja-JP" altLang="en-US" sz="2800" dirty="0" smtClean="0">
                <a:latin typeface="Calibri" pitchFamily="34" charset="0"/>
              </a:rPr>
              <a:t>日本医師会医師賠償責任保険</a:t>
            </a:r>
            <a:endParaRPr lang="ja-JP" altLang="en-US" sz="2800" dirty="0">
              <a:latin typeface="Calibri" pitchFamily="34" charset="0"/>
            </a:endParaRPr>
          </a:p>
        </p:txBody>
      </p:sp>
      <p:graphicFrame>
        <p:nvGraphicFramePr>
          <p:cNvPr id="5" name="表 4"/>
          <p:cNvGraphicFramePr>
            <a:graphicFrameLocks noGrp="1"/>
          </p:cNvGraphicFramePr>
          <p:nvPr>
            <p:extLst>
              <p:ext uri="{D42A27DB-BD31-4B8C-83A1-F6EECF244321}">
                <p14:modId xmlns:p14="http://schemas.microsoft.com/office/powerpoint/2010/main" val="1190378800"/>
              </p:ext>
            </p:extLst>
          </p:nvPr>
        </p:nvGraphicFramePr>
        <p:xfrm>
          <a:off x="285751" y="2523528"/>
          <a:ext cx="8572499" cy="4032450"/>
        </p:xfrm>
        <a:graphic>
          <a:graphicData uri="http://schemas.openxmlformats.org/drawingml/2006/table">
            <a:tbl>
              <a:tblPr>
                <a:tableStyleId>{22838BEF-8BB2-4498-84A7-C5851F593DF1}</a:tableStyleId>
              </a:tblPr>
              <a:tblGrid>
                <a:gridCol w="1687003"/>
                <a:gridCol w="3225328"/>
                <a:gridCol w="3660168"/>
              </a:tblGrid>
              <a:tr h="550810">
                <a:tc>
                  <a:txBody>
                    <a:bodyPr/>
                    <a:lstStyle/>
                    <a:p>
                      <a:pPr algn="l"/>
                      <a:r>
                        <a:rPr lang="ja-JP" altLang="en-US" sz="1050" dirty="0">
                          <a:latin typeface="ＭＳ ゴシック" pitchFamily="49" charset="-128"/>
                          <a:ea typeface="ＭＳ ゴシック" pitchFamily="49" charset="-128"/>
                        </a:rPr>
                        <a:t>　</a:t>
                      </a:r>
                    </a:p>
                  </a:txBody>
                  <a:tcPr marL="108000" marR="108000" marT="108000" marB="108000" anchor="ctr"/>
                </a:tc>
                <a:tc>
                  <a:txBody>
                    <a:bodyPr/>
                    <a:lstStyle/>
                    <a:p>
                      <a:pPr algn="ctr"/>
                      <a:r>
                        <a:rPr lang="ja-JP" altLang="en-US" sz="1200" b="1" dirty="0">
                          <a:solidFill>
                            <a:srgbClr val="0033CC"/>
                          </a:solidFill>
                          <a:latin typeface="ＭＳ ゴシック" pitchFamily="49" charset="-128"/>
                          <a:ea typeface="ＭＳ ゴシック" pitchFamily="49" charset="-128"/>
                        </a:rPr>
                        <a:t>日本医師会医賠責</a:t>
                      </a:r>
                    </a:p>
                  </a:txBody>
                  <a:tcPr marL="108000" marR="108000" marT="108000" marB="108000" anchor="ctr"/>
                </a:tc>
                <a:tc>
                  <a:txBody>
                    <a:bodyPr/>
                    <a:lstStyle/>
                    <a:p>
                      <a:pPr algn="ctr"/>
                      <a:r>
                        <a:rPr lang="ja-JP" altLang="en-US" sz="1200" b="1" dirty="0" smtClean="0">
                          <a:solidFill>
                            <a:srgbClr val="0033CC"/>
                          </a:solidFill>
                          <a:latin typeface="ＭＳ ゴシック" pitchFamily="49" charset="-128"/>
                          <a:ea typeface="ＭＳ ゴシック" pitchFamily="49" charset="-128"/>
                        </a:rPr>
                        <a:t>民 間 保 険</a:t>
                      </a:r>
                      <a:endParaRPr lang="ja-JP" altLang="en-US" sz="1200" b="1" dirty="0">
                        <a:solidFill>
                          <a:srgbClr val="0033CC"/>
                        </a:solidFill>
                        <a:latin typeface="ＭＳ ゴシック" pitchFamily="49" charset="-128"/>
                        <a:ea typeface="ＭＳ ゴシック" pitchFamily="49" charset="-128"/>
                      </a:endParaRPr>
                    </a:p>
                  </a:txBody>
                  <a:tcPr marL="108000" marR="108000" marT="108000" marB="108000" anchor="ctr">
                    <a:solidFill>
                      <a:schemeClr val="accent6">
                        <a:lumMod val="20000"/>
                        <a:lumOff val="80000"/>
                      </a:schemeClr>
                    </a:solidFill>
                  </a:tcPr>
                </a:tc>
              </a:tr>
              <a:tr h="771780">
                <a:tc>
                  <a:txBody>
                    <a:bodyPr/>
                    <a:lstStyle/>
                    <a:p>
                      <a:pPr algn="ctr"/>
                      <a:r>
                        <a:rPr lang="ja-JP" altLang="en-US" sz="1200" b="1" dirty="0">
                          <a:solidFill>
                            <a:srgbClr val="0033CC"/>
                          </a:solidFill>
                          <a:latin typeface="ＭＳ ゴシック" pitchFamily="49" charset="-128"/>
                          <a:ea typeface="ＭＳ ゴシック" pitchFamily="49" charset="-128"/>
                        </a:rPr>
                        <a:t>医療紛争の検証</a:t>
                      </a:r>
                    </a:p>
                  </a:txBody>
                  <a:tcPr marL="54000" marR="54000" marT="54000" marB="54000" anchor="ctr"/>
                </a:tc>
                <a:tc>
                  <a:txBody>
                    <a:bodyPr/>
                    <a:lstStyle/>
                    <a:p>
                      <a:pPr algn="l"/>
                      <a:r>
                        <a:rPr lang="ja-JP" altLang="en-US" sz="1600" dirty="0" smtClean="0">
                          <a:solidFill>
                            <a:srgbClr val="FF0000"/>
                          </a:solidFill>
                          <a:latin typeface="ＤＦ特太ゴシック体" panose="020B0509000000000000" pitchFamily="49" charset="-128"/>
                          <a:ea typeface="ＤＦ特太ゴシック体" panose="020B0509000000000000" pitchFamily="49" charset="-128"/>
                        </a:rPr>
                        <a:t>各科専門の医師</a:t>
                      </a:r>
                      <a:r>
                        <a:rPr lang="ja-JP" altLang="en-US" sz="1200" dirty="0" smtClean="0">
                          <a:latin typeface="ＭＳ ゴシック" pitchFamily="49" charset="-128"/>
                          <a:ea typeface="ＭＳ ゴシック" pitchFamily="49" charset="-128"/>
                        </a:rPr>
                        <a:t>、医療知識を持った弁護士等で組織する</a:t>
                      </a:r>
                      <a:r>
                        <a:rPr lang="ja-JP" altLang="en-US" sz="1200" u="sng" dirty="0" smtClean="0">
                          <a:solidFill>
                            <a:srgbClr val="FF0000"/>
                          </a:solidFill>
                          <a:latin typeface="ＭＳ ゴシック" pitchFamily="49" charset="-128"/>
                          <a:ea typeface="ＭＳ ゴシック" pitchFamily="49" charset="-128"/>
                        </a:rPr>
                        <a:t>審査会</a:t>
                      </a:r>
                      <a:r>
                        <a:rPr lang="ja-JP" altLang="en-US" sz="1200" dirty="0">
                          <a:latin typeface="ＭＳ ゴシック" pitchFamily="49" charset="-128"/>
                          <a:ea typeface="ＭＳ ゴシック" pitchFamily="49" charset="-128"/>
                        </a:rPr>
                        <a:t>が判断</a:t>
                      </a:r>
                    </a:p>
                  </a:txBody>
                  <a:tcPr marL="108000" marR="108000" marT="108000" marB="108000" anchor="ctr"/>
                </a:tc>
                <a:tc>
                  <a:txBody>
                    <a:bodyPr/>
                    <a:lstStyle/>
                    <a:p>
                      <a:pPr algn="l"/>
                      <a:r>
                        <a:rPr lang="ja-JP" altLang="en-US" sz="1200" dirty="0">
                          <a:latin typeface="ＭＳ ゴシック" pitchFamily="49" charset="-128"/>
                          <a:ea typeface="ＭＳ ゴシック" pitchFamily="49" charset="-128"/>
                        </a:rPr>
                        <a:t>保険会社が判断</a:t>
                      </a:r>
                    </a:p>
                  </a:txBody>
                  <a:tcPr marL="108000" marR="108000" marT="108000" marB="108000" anchor="ctr">
                    <a:solidFill>
                      <a:schemeClr val="accent6">
                        <a:lumMod val="20000"/>
                        <a:lumOff val="80000"/>
                      </a:schemeClr>
                    </a:solidFill>
                  </a:tcPr>
                </a:tc>
              </a:tr>
              <a:tr h="740981">
                <a:tc>
                  <a:txBody>
                    <a:bodyPr/>
                    <a:lstStyle/>
                    <a:p>
                      <a:pPr algn="ctr"/>
                      <a:r>
                        <a:rPr lang="ja-JP" altLang="en-US" sz="1200" b="1" dirty="0">
                          <a:solidFill>
                            <a:srgbClr val="0033CC"/>
                          </a:solidFill>
                          <a:latin typeface="ＭＳ ゴシック" pitchFamily="49" charset="-128"/>
                          <a:ea typeface="ＭＳ ゴシック" pitchFamily="49" charset="-128"/>
                        </a:rPr>
                        <a:t>紛争処理の方法</a:t>
                      </a:r>
                    </a:p>
                  </a:txBody>
                  <a:tcPr marL="54000" marR="54000" marT="54000" marB="54000" anchor="ctr"/>
                </a:tc>
                <a:tc>
                  <a:txBody>
                    <a:bodyPr/>
                    <a:lstStyle/>
                    <a:p>
                      <a:pPr algn="l"/>
                      <a:r>
                        <a:rPr lang="ja-JP" altLang="en-US" sz="1600" dirty="0">
                          <a:solidFill>
                            <a:srgbClr val="FF0000"/>
                          </a:solidFill>
                          <a:latin typeface="ＤＦ特太ゴシック体" panose="020B0509000000000000" pitchFamily="49" charset="-128"/>
                          <a:ea typeface="ＤＦ特太ゴシック体" panose="020B0509000000000000" pitchFamily="49" charset="-128"/>
                        </a:rPr>
                        <a:t>医師会が弁護士の手配を代行</a:t>
                      </a:r>
                    </a:p>
                  </a:txBody>
                  <a:tcPr marL="108000" marR="108000" marT="108000" marB="108000" anchor="ctr"/>
                </a:tc>
                <a:tc>
                  <a:txBody>
                    <a:bodyPr/>
                    <a:lstStyle/>
                    <a:p>
                      <a:pPr algn="l"/>
                      <a:r>
                        <a:rPr lang="ja-JP" altLang="en-US" sz="1200" dirty="0">
                          <a:latin typeface="ＭＳ ゴシック" pitchFamily="49" charset="-128"/>
                          <a:ea typeface="ＭＳ ゴシック" pitchFamily="49" charset="-128"/>
                        </a:rPr>
                        <a:t>医師本人が対応、もしくは保険会社が弁護士を手配</a:t>
                      </a:r>
                    </a:p>
                  </a:txBody>
                  <a:tcPr marL="108000" marR="108000" marT="108000" marB="108000" anchor="ctr">
                    <a:solidFill>
                      <a:schemeClr val="accent6">
                        <a:lumMod val="20000"/>
                        <a:lumOff val="80000"/>
                      </a:schemeClr>
                    </a:solidFill>
                  </a:tcPr>
                </a:tc>
              </a:tr>
              <a:tr h="961183">
                <a:tc>
                  <a:txBody>
                    <a:bodyPr/>
                    <a:lstStyle/>
                    <a:p>
                      <a:pPr algn="ctr"/>
                      <a:r>
                        <a:rPr lang="ja-JP" altLang="en-US" sz="1200" b="1" dirty="0">
                          <a:solidFill>
                            <a:srgbClr val="0033CC"/>
                          </a:solidFill>
                          <a:latin typeface="ＭＳ ゴシック" pitchFamily="49" charset="-128"/>
                          <a:ea typeface="ＭＳ ゴシック" pitchFamily="49" charset="-128"/>
                        </a:rPr>
                        <a:t>会員の退会</a:t>
                      </a:r>
                      <a:r>
                        <a:rPr lang="ja-JP" altLang="en-US" sz="1200" b="1" dirty="0" smtClean="0">
                          <a:solidFill>
                            <a:srgbClr val="0033CC"/>
                          </a:solidFill>
                          <a:latin typeface="ＭＳ ゴシック" pitchFamily="49" charset="-128"/>
                          <a:ea typeface="ＭＳ ゴシック" pitchFamily="49" charset="-128"/>
                        </a:rPr>
                        <a:t>及び</a:t>
                      </a:r>
                      <a:endParaRPr lang="en-US" altLang="ja-JP" sz="1200" b="1" dirty="0" smtClean="0">
                        <a:solidFill>
                          <a:srgbClr val="0033CC"/>
                        </a:solidFill>
                        <a:latin typeface="ＭＳ ゴシック" pitchFamily="49" charset="-128"/>
                        <a:ea typeface="ＭＳ ゴシック" pitchFamily="49" charset="-128"/>
                      </a:endParaRPr>
                    </a:p>
                    <a:p>
                      <a:pPr algn="ctr"/>
                      <a:r>
                        <a:rPr lang="ja-JP" altLang="en-US" sz="1200" b="1" dirty="0" smtClean="0">
                          <a:solidFill>
                            <a:srgbClr val="0033CC"/>
                          </a:solidFill>
                          <a:latin typeface="ＭＳ ゴシック" pitchFamily="49" charset="-128"/>
                          <a:ea typeface="ＭＳ ゴシック" pitchFamily="49" charset="-128"/>
                        </a:rPr>
                        <a:t>死亡後</a:t>
                      </a:r>
                      <a:r>
                        <a:rPr lang="ja-JP" altLang="en-US" sz="1200" b="1" dirty="0">
                          <a:solidFill>
                            <a:srgbClr val="0033CC"/>
                          </a:solidFill>
                          <a:latin typeface="ＭＳ ゴシック" pitchFamily="49" charset="-128"/>
                          <a:ea typeface="ＭＳ ゴシック" pitchFamily="49" charset="-128"/>
                        </a:rPr>
                        <a:t>の特例措置</a:t>
                      </a:r>
                    </a:p>
                  </a:txBody>
                  <a:tcPr marL="54000" marR="54000" marT="54000" marB="54000" anchor="ctr"/>
                </a:tc>
                <a:tc>
                  <a:txBody>
                    <a:bodyPr/>
                    <a:lstStyle/>
                    <a:p>
                      <a:pPr marL="171450" indent="-171450" algn="l">
                        <a:buFont typeface="Arial" panose="020B0604020202020204" pitchFamily="34" charset="0"/>
                        <a:buChar char="•"/>
                      </a:pPr>
                      <a:r>
                        <a:rPr lang="ja-JP" altLang="en-US" sz="1200" dirty="0" smtClean="0">
                          <a:latin typeface="ＭＳ ゴシック" pitchFamily="49" charset="-128"/>
                          <a:ea typeface="ＭＳ ゴシック" pitchFamily="49" charset="-128"/>
                        </a:rPr>
                        <a:t>医師会</a:t>
                      </a:r>
                      <a:r>
                        <a:rPr lang="ja-JP" altLang="en-US" sz="1200" dirty="0">
                          <a:latin typeface="ＭＳ ゴシック" pitchFamily="49" charset="-128"/>
                          <a:ea typeface="ＭＳ ゴシック" pitchFamily="49" charset="-128"/>
                        </a:rPr>
                        <a:t>を退会後、あるいは死亡後</a:t>
                      </a:r>
                      <a:r>
                        <a:rPr lang="ja-JP" altLang="en-US" sz="1200" dirty="0" smtClean="0">
                          <a:latin typeface="ＭＳ ゴシック" pitchFamily="49" charset="-128"/>
                          <a:ea typeface="ＭＳ ゴシック" pitchFamily="49" charset="-128"/>
                        </a:rPr>
                        <a:t>でもサポートが受けられる</a:t>
                      </a:r>
                      <a:endParaRPr lang="en-US" altLang="ja-JP" sz="1200" dirty="0" smtClean="0">
                        <a:latin typeface="ＭＳ ゴシック" pitchFamily="49" charset="-128"/>
                        <a:ea typeface="ＭＳ ゴシック" pitchFamily="49" charset="-128"/>
                      </a:endParaRPr>
                    </a:p>
                    <a:p>
                      <a:pPr marL="171450" indent="-171450" algn="l">
                        <a:buFont typeface="Arial" panose="020B0604020202020204" pitchFamily="34" charset="0"/>
                        <a:buChar char="•"/>
                      </a:pPr>
                      <a:r>
                        <a:rPr lang="ja-JP" altLang="en-US" sz="1200" dirty="0" smtClean="0">
                          <a:latin typeface="ＭＳ ゴシック" pitchFamily="49" charset="-128"/>
                          <a:ea typeface="ＭＳ ゴシック" pitchFamily="49" charset="-128"/>
                        </a:rPr>
                        <a:t>適用</a:t>
                      </a:r>
                      <a:r>
                        <a:rPr lang="ja-JP" altLang="en-US" sz="1200" dirty="0">
                          <a:latin typeface="ＭＳ ゴシック" pitchFamily="49" charset="-128"/>
                          <a:ea typeface="ＭＳ ゴシック" pitchFamily="49" charset="-128"/>
                        </a:rPr>
                        <a:t>期間は</a:t>
                      </a:r>
                      <a:r>
                        <a:rPr lang="en-US" altLang="ja-JP" sz="1200" dirty="0">
                          <a:latin typeface="ＭＳ ゴシック" pitchFamily="49" charset="-128"/>
                          <a:ea typeface="ＭＳ ゴシック" pitchFamily="49" charset="-128"/>
                        </a:rPr>
                        <a:t>10</a:t>
                      </a:r>
                      <a:r>
                        <a:rPr lang="ja-JP" altLang="en-US" sz="1200" dirty="0">
                          <a:latin typeface="ＭＳ ゴシック" pitchFamily="49" charset="-128"/>
                          <a:ea typeface="ＭＳ ゴシック" pitchFamily="49" charset="-128"/>
                        </a:rPr>
                        <a:t>年間</a:t>
                      </a:r>
                    </a:p>
                  </a:txBody>
                  <a:tcPr marL="108000" marR="108000" marT="108000" marB="108000" anchor="ctr"/>
                </a:tc>
                <a:tc>
                  <a:txBody>
                    <a:bodyPr/>
                    <a:lstStyle/>
                    <a:p>
                      <a:pPr marL="171450" indent="-171450" algn="l">
                        <a:buFont typeface="Arial" panose="020B0604020202020204" pitchFamily="34" charset="0"/>
                        <a:buChar char="•"/>
                      </a:pPr>
                      <a:r>
                        <a:rPr lang="ja-JP" altLang="en-US" sz="1200" dirty="0" smtClean="0">
                          <a:latin typeface="ＭＳ ゴシック" pitchFamily="49" charset="-128"/>
                          <a:ea typeface="ＭＳ ゴシック" pitchFamily="49" charset="-128"/>
                        </a:rPr>
                        <a:t>左記</a:t>
                      </a:r>
                      <a:r>
                        <a:rPr lang="ja-JP" altLang="en-US" sz="1200" dirty="0">
                          <a:latin typeface="ＭＳ ゴシック" pitchFamily="49" charset="-128"/>
                          <a:ea typeface="ＭＳ ゴシック" pitchFamily="49" charset="-128"/>
                        </a:rPr>
                        <a:t>のよう</a:t>
                      </a:r>
                      <a:r>
                        <a:rPr lang="ja-JP" altLang="en-US" sz="1200" dirty="0" smtClean="0">
                          <a:latin typeface="ＭＳ ゴシック" pitchFamily="49" charset="-128"/>
                          <a:ea typeface="ＭＳ ゴシック" pitchFamily="49" charset="-128"/>
                        </a:rPr>
                        <a:t>なサポートの</a:t>
                      </a:r>
                      <a:r>
                        <a:rPr lang="ja-JP" altLang="en-US" sz="1200" dirty="0">
                          <a:latin typeface="ＭＳ ゴシック" pitchFamily="49" charset="-128"/>
                          <a:ea typeface="ＭＳ ゴシック" pitchFamily="49" charset="-128"/>
                        </a:rPr>
                        <a:t>ためには別途保険契約を結ぶ必要が</a:t>
                      </a:r>
                      <a:r>
                        <a:rPr lang="ja-JP" altLang="en-US" sz="1200" dirty="0" smtClean="0">
                          <a:latin typeface="ＭＳ ゴシック" pitchFamily="49" charset="-128"/>
                          <a:ea typeface="ＭＳ ゴシック" pitchFamily="49" charset="-128"/>
                        </a:rPr>
                        <a:t>ある</a:t>
                      </a:r>
                      <a:r>
                        <a:rPr lang="en-US" altLang="ja-JP" sz="1200" dirty="0" smtClean="0">
                          <a:latin typeface="ＭＳ ゴシック" pitchFamily="49" charset="-128"/>
                          <a:ea typeface="ＭＳ ゴシック" pitchFamily="49" charset="-128"/>
                        </a:rPr>
                        <a:t>(</a:t>
                      </a:r>
                      <a:r>
                        <a:rPr lang="ja-JP" altLang="en-US" sz="1200" dirty="0" smtClean="0">
                          <a:latin typeface="ＭＳ ゴシック" pitchFamily="49" charset="-128"/>
                          <a:ea typeface="ＭＳ ゴシック" pitchFamily="49" charset="-128"/>
                        </a:rPr>
                        <a:t>年</a:t>
                      </a:r>
                      <a:r>
                        <a:rPr lang="en-US" altLang="ja-JP" sz="1200" dirty="0">
                          <a:latin typeface="ＭＳ ゴシック" pitchFamily="49" charset="-128"/>
                          <a:ea typeface="ＭＳ ゴシック" pitchFamily="49" charset="-128"/>
                        </a:rPr>
                        <a:t>17,000</a:t>
                      </a:r>
                      <a:r>
                        <a:rPr lang="ja-JP" altLang="en-US" sz="1200" dirty="0">
                          <a:latin typeface="ＭＳ ゴシック" pitchFamily="49" charset="-128"/>
                          <a:ea typeface="ＭＳ ゴシック" pitchFamily="49" charset="-128"/>
                        </a:rPr>
                        <a:t>円</a:t>
                      </a:r>
                      <a:r>
                        <a:rPr lang="ja-JP" altLang="en-US" sz="1200" dirty="0" smtClean="0">
                          <a:latin typeface="ＭＳ ゴシック" pitchFamily="49" charset="-128"/>
                          <a:ea typeface="ＭＳ ゴシック" pitchFamily="49" charset="-128"/>
                        </a:rPr>
                        <a:t>程度）</a:t>
                      </a:r>
                      <a:endParaRPr lang="en-US" altLang="ja-JP" sz="1200" dirty="0" smtClean="0">
                        <a:latin typeface="ＭＳ ゴシック" pitchFamily="49" charset="-128"/>
                        <a:ea typeface="ＭＳ ゴシック" pitchFamily="49" charset="-128"/>
                      </a:endParaRPr>
                    </a:p>
                    <a:p>
                      <a:pPr marL="171450" indent="-171450" algn="l">
                        <a:buFont typeface="Arial" panose="020B0604020202020204" pitchFamily="34" charset="0"/>
                        <a:buChar char="•"/>
                      </a:pPr>
                      <a:r>
                        <a:rPr lang="ja-JP" altLang="en-US" sz="1200" dirty="0" smtClean="0">
                          <a:latin typeface="ＭＳ ゴシック" pitchFamily="49" charset="-128"/>
                          <a:ea typeface="ＭＳ ゴシック" pitchFamily="49" charset="-128"/>
                        </a:rPr>
                        <a:t>適用</a:t>
                      </a:r>
                      <a:r>
                        <a:rPr lang="ja-JP" altLang="en-US" sz="1200" dirty="0">
                          <a:latin typeface="ＭＳ ゴシック" pitchFamily="49" charset="-128"/>
                          <a:ea typeface="ＭＳ ゴシック" pitchFamily="49" charset="-128"/>
                        </a:rPr>
                        <a:t>期間は５年間</a:t>
                      </a:r>
                    </a:p>
                  </a:txBody>
                  <a:tcPr marL="108000" marR="108000" marT="108000" marB="108000" anchor="ctr">
                    <a:solidFill>
                      <a:schemeClr val="accent6">
                        <a:lumMod val="20000"/>
                        <a:lumOff val="80000"/>
                      </a:schemeClr>
                    </a:solidFill>
                  </a:tcPr>
                </a:tc>
              </a:tr>
              <a:tr h="1007696">
                <a:tc>
                  <a:txBody>
                    <a:bodyPr/>
                    <a:lstStyle/>
                    <a:p>
                      <a:pPr algn="ctr"/>
                      <a:r>
                        <a:rPr lang="ja-JP" altLang="en-US" sz="1200" b="1" dirty="0">
                          <a:solidFill>
                            <a:srgbClr val="0033CC"/>
                          </a:solidFill>
                          <a:latin typeface="ＭＳ ゴシック" pitchFamily="49" charset="-128"/>
                          <a:ea typeface="ＭＳ ゴシック" pitchFamily="49" charset="-128"/>
                        </a:rPr>
                        <a:t>保険料</a:t>
                      </a:r>
                    </a:p>
                  </a:txBody>
                  <a:tcPr marL="54000" marR="54000" marT="54000" marB="54000" anchor="ctr"/>
                </a:tc>
                <a:tc>
                  <a:txBody>
                    <a:bodyPr/>
                    <a:lstStyle/>
                    <a:p>
                      <a:pPr algn="l"/>
                      <a:r>
                        <a:rPr lang="ja-JP" altLang="en-US" sz="1200" dirty="0">
                          <a:latin typeface="ＭＳ ゴシック" pitchFamily="49" charset="-128"/>
                          <a:ea typeface="ＭＳ ゴシック" pitchFamily="49" charset="-128"/>
                        </a:rPr>
                        <a:t>会費に含まれる保険料相当</a:t>
                      </a:r>
                      <a:r>
                        <a:rPr lang="ja-JP" altLang="en-US" sz="1200" dirty="0" smtClean="0">
                          <a:latin typeface="ＭＳ ゴシック" pitchFamily="49" charset="-128"/>
                          <a:ea typeface="ＭＳ ゴシック" pitchFamily="49" charset="-128"/>
                        </a:rPr>
                        <a:t>額</a:t>
                      </a:r>
                      <a:r>
                        <a:rPr lang="en-US" altLang="ja-JP" sz="1200" dirty="0" smtClean="0">
                          <a:latin typeface="ＭＳ ゴシック" pitchFamily="49" charset="-128"/>
                          <a:ea typeface="ＭＳ ゴシック" pitchFamily="49" charset="-128"/>
                        </a:rPr>
                        <a:t>(</a:t>
                      </a:r>
                      <a:r>
                        <a:rPr lang="ja-JP" altLang="en-US" sz="1200" dirty="0" smtClean="0">
                          <a:latin typeface="ＭＳ ゴシック" pitchFamily="49" charset="-128"/>
                          <a:ea typeface="ＭＳ ゴシック" pitchFamily="49" charset="-128"/>
                        </a:rPr>
                        <a:t>年間</a:t>
                      </a:r>
                      <a:r>
                        <a:rPr lang="en-US" altLang="ja-JP" sz="1200" dirty="0" smtClean="0">
                          <a:latin typeface="ＭＳ ゴシック" pitchFamily="49" charset="-128"/>
                          <a:ea typeface="ＭＳ ゴシック" pitchFamily="49" charset="-128"/>
                        </a:rPr>
                        <a:t>)</a:t>
                      </a:r>
                      <a:r>
                        <a:rPr lang="ja-JP" altLang="en-US" sz="1200" dirty="0">
                          <a:latin typeface="ＭＳ ゴシック" pitchFamily="49" charset="-128"/>
                          <a:ea typeface="ＭＳ ゴシック" pitchFamily="49" charset="-128"/>
                        </a:rPr>
                        <a:t/>
                      </a:r>
                      <a:br>
                        <a:rPr lang="ja-JP" altLang="en-US" sz="1200" dirty="0">
                          <a:latin typeface="ＭＳ ゴシック" pitchFamily="49" charset="-128"/>
                          <a:ea typeface="ＭＳ ゴシック" pitchFamily="49" charset="-128"/>
                        </a:rPr>
                      </a:br>
                      <a:r>
                        <a:rPr lang="en-US" altLang="ja-JP" sz="1200" dirty="0" smtClean="0">
                          <a:latin typeface="ＭＳ ゴシック" pitchFamily="49" charset="-128"/>
                          <a:ea typeface="ＭＳ ゴシック" pitchFamily="49" charset="-128"/>
                        </a:rPr>
                        <a:t>33,000</a:t>
                      </a:r>
                      <a:r>
                        <a:rPr lang="ja-JP" altLang="en-US" sz="1200" dirty="0">
                          <a:latin typeface="ＭＳ ゴシック" pitchFamily="49" charset="-128"/>
                          <a:ea typeface="ＭＳ ゴシック" pitchFamily="49" charset="-128"/>
                        </a:rPr>
                        <a:t>円（研修医）～</a:t>
                      </a:r>
                      <a:r>
                        <a:rPr lang="en-US" altLang="ja-JP" sz="1200" dirty="0">
                          <a:latin typeface="ＭＳ ゴシック" pitchFamily="49" charset="-128"/>
                          <a:ea typeface="ＭＳ ゴシック" pitchFamily="49" charset="-128"/>
                        </a:rPr>
                        <a:t>66,000</a:t>
                      </a:r>
                      <a:r>
                        <a:rPr lang="ja-JP" altLang="en-US" sz="1200" dirty="0">
                          <a:latin typeface="ＭＳ ゴシック" pitchFamily="49" charset="-128"/>
                          <a:ea typeface="ＭＳ ゴシック" pitchFamily="49" charset="-128"/>
                        </a:rPr>
                        <a:t>円（開業医）</a:t>
                      </a:r>
                    </a:p>
                  </a:txBody>
                  <a:tcPr marL="108000" marR="108000" marT="108000" marB="108000" anchor="ctr"/>
                </a:tc>
                <a:tc>
                  <a:txBody>
                    <a:bodyPr/>
                    <a:lstStyle/>
                    <a:p>
                      <a:pPr algn="l"/>
                      <a:r>
                        <a:rPr lang="ja-JP" altLang="en-US" sz="1200" dirty="0">
                          <a:latin typeface="ＭＳ ゴシック" pitchFamily="49" charset="-128"/>
                          <a:ea typeface="ＭＳ ゴシック" pitchFamily="49" charset="-128"/>
                        </a:rPr>
                        <a:t>基本保険料（団体割引・年間）</a:t>
                      </a:r>
                      <a:br>
                        <a:rPr lang="ja-JP" altLang="en-US" sz="1200" dirty="0">
                          <a:latin typeface="ＭＳ ゴシック" pitchFamily="49" charset="-128"/>
                          <a:ea typeface="ＭＳ ゴシック" pitchFamily="49" charset="-128"/>
                        </a:rPr>
                      </a:br>
                      <a:r>
                        <a:rPr lang="en-US" altLang="ja-JP" sz="1200" dirty="0">
                          <a:latin typeface="ＭＳ ゴシック" pitchFamily="49" charset="-128"/>
                          <a:ea typeface="ＭＳ ゴシック" pitchFamily="49" charset="-128"/>
                        </a:rPr>
                        <a:t>40,664</a:t>
                      </a:r>
                      <a:r>
                        <a:rPr lang="ja-JP" altLang="en-US" sz="1200" dirty="0">
                          <a:latin typeface="ＭＳ ゴシック" pitchFamily="49" charset="-128"/>
                          <a:ea typeface="ＭＳ ゴシック" pitchFamily="49" charset="-128"/>
                        </a:rPr>
                        <a:t>円程度（研修医）～</a:t>
                      </a:r>
                      <a:r>
                        <a:rPr lang="en-US" altLang="ja-JP" sz="1200" dirty="0">
                          <a:latin typeface="ＭＳ ゴシック" pitchFamily="49" charset="-128"/>
                          <a:ea typeface="ＭＳ ゴシック" pitchFamily="49" charset="-128"/>
                        </a:rPr>
                        <a:t>91,488</a:t>
                      </a:r>
                      <a:r>
                        <a:rPr lang="ja-JP" altLang="en-US" sz="1200" dirty="0">
                          <a:latin typeface="ＭＳ ゴシック" pitchFamily="49" charset="-128"/>
                          <a:ea typeface="ＭＳ ゴシック" pitchFamily="49" charset="-128"/>
                        </a:rPr>
                        <a:t>円程度（有床診療所院長）</a:t>
                      </a:r>
                    </a:p>
                  </a:txBody>
                  <a:tcPr marL="108000" marR="108000" marT="108000" marB="108000" anchor="ctr">
                    <a:solidFill>
                      <a:schemeClr val="accent6">
                        <a:lumMod val="20000"/>
                        <a:lumOff val="80000"/>
                      </a:schemeClr>
                    </a:solidFill>
                  </a:tcPr>
                </a:tc>
              </a:tr>
            </a:tbl>
          </a:graphicData>
        </a:graphic>
      </p:graphicFrame>
      <p:sp>
        <p:nvSpPr>
          <p:cNvPr id="11" name="正方形/長方形 10"/>
          <p:cNvSpPr/>
          <p:nvPr/>
        </p:nvSpPr>
        <p:spPr>
          <a:xfrm>
            <a:off x="256442" y="667343"/>
            <a:ext cx="8568103" cy="1836400"/>
          </a:xfrm>
          <a:prstGeom prst="rect">
            <a:avLst/>
          </a:prstGeom>
        </p:spPr>
        <p:txBody>
          <a:bodyPr wrap="square">
            <a:spAutoFit/>
          </a:bodyPr>
          <a:lstStyle/>
          <a:p>
            <a:pPr marL="285750" indent="-285750">
              <a:lnSpc>
                <a:spcPts val="2000"/>
              </a:lnSpc>
              <a:buFont typeface="Wingdings" pitchFamily="2" charset="2"/>
              <a:buChar char="Ø"/>
            </a:pPr>
            <a:r>
              <a:rPr lang="ja-JP" altLang="en-US" dirty="0" smtClean="0">
                <a:latin typeface="ＭＳ ゴシック" pitchFamily="49" charset="-128"/>
                <a:ea typeface="ＭＳ ゴシック" pitchFamily="49" charset="-128"/>
                <a:cs typeface="メイリオ" pitchFamily="50" charset="-128"/>
              </a:rPr>
              <a:t>医師個人を対象とした保険である。</a:t>
            </a:r>
            <a:r>
              <a:rPr lang="en-US" altLang="ja-JP" dirty="0" smtClean="0">
                <a:latin typeface="ＭＳ ゴシック" pitchFamily="49" charset="-128"/>
                <a:ea typeface="ＭＳ ゴシック" pitchFamily="49" charset="-128"/>
                <a:cs typeface="メイリオ" pitchFamily="50" charset="-128"/>
              </a:rPr>
              <a:t>(</a:t>
            </a:r>
            <a:r>
              <a:rPr lang="ja-JP" altLang="en-US" dirty="0" smtClean="0">
                <a:latin typeface="ＭＳ ゴシック" pitchFamily="49" charset="-128"/>
                <a:ea typeface="ＭＳ ゴシック" pitchFamily="49" charset="-128"/>
                <a:cs typeface="メイリオ" pitchFamily="50" charset="-128"/>
              </a:rPr>
              <a:t>Ａ会員になれば自動的に被保険者となり、１事故につき１億円まで補償</a:t>
            </a:r>
            <a:r>
              <a:rPr lang="en-US" altLang="ja-JP" dirty="0" smtClean="0">
                <a:latin typeface="ＭＳ ゴシック" pitchFamily="49" charset="-128"/>
                <a:ea typeface="ＭＳ ゴシック" pitchFamily="49" charset="-128"/>
                <a:cs typeface="メイリオ" pitchFamily="50" charset="-128"/>
              </a:rPr>
              <a:t>)</a:t>
            </a:r>
            <a:endParaRPr lang="en-US" altLang="ja-JP" dirty="0" smtClean="0">
              <a:latin typeface="ＭＳ ゴシック" pitchFamily="49" charset="-128"/>
              <a:ea typeface="ＭＳ ゴシック" pitchFamily="49" charset="-128"/>
            </a:endParaRPr>
          </a:p>
          <a:p>
            <a:pPr marL="285750" indent="-285750">
              <a:lnSpc>
                <a:spcPts val="2000"/>
              </a:lnSpc>
              <a:spcBef>
                <a:spcPts val="800"/>
              </a:spcBef>
              <a:buFont typeface="Wingdings" pitchFamily="2" charset="2"/>
              <a:buChar char="Ø"/>
            </a:pPr>
            <a:r>
              <a:rPr lang="ja-JP" altLang="en-US" dirty="0" smtClean="0">
                <a:solidFill>
                  <a:srgbClr val="FF0000"/>
                </a:solidFill>
                <a:latin typeface="ＤＦ特太ゴシック体" panose="020B0509000000000000" pitchFamily="49" charset="-128"/>
                <a:ea typeface="ＤＦ特太ゴシック体" panose="020B0509000000000000" pitchFamily="49" charset="-128"/>
              </a:rPr>
              <a:t>各科の専門の医師</a:t>
            </a:r>
            <a:r>
              <a:rPr lang="ja-JP" altLang="en-US" dirty="0" smtClean="0">
                <a:latin typeface="ＭＳ ゴシック" pitchFamily="49" charset="-128"/>
                <a:ea typeface="ＭＳ ゴシック" pitchFamily="49" charset="-128"/>
              </a:rPr>
              <a:t>をはじめ、医療の知識を持った弁護士、保険者などで構成された</a:t>
            </a:r>
            <a:r>
              <a:rPr lang="ja-JP" altLang="en-US" dirty="0" smtClean="0">
                <a:solidFill>
                  <a:srgbClr val="FF0000"/>
                </a:solidFill>
                <a:latin typeface="ＭＳ ゴシック" pitchFamily="49" charset="-128"/>
                <a:ea typeface="ＭＳ ゴシック" pitchFamily="49" charset="-128"/>
              </a:rPr>
              <a:t>専門の調査・審査機関がある</a:t>
            </a:r>
            <a:r>
              <a:rPr lang="ja-JP" altLang="en-US" dirty="0" smtClean="0">
                <a:latin typeface="ＭＳ ゴシック" pitchFamily="49" charset="-128"/>
                <a:ea typeface="ＭＳ ゴシック" pitchFamily="49" charset="-128"/>
              </a:rPr>
              <a:t>。</a:t>
            </a:r>
            <a:endParaRPr lang="en-US" altLang="ja-JP" dirty="0" smtClean="0">
              <a:latin typeface="ＭＳ ゴシック" pitchFamily="49" charset="-128"/>
              <a:ea typeface="ＭＳ ゴシック" pitchFamily="49" charset="-128"/>
            </a:endParaRPr>
          </a:p>
          <a:p>
            <a:pPr marL="285750" indent="-285750">
              <a:lnSpc>
                <a:spcPts val="2000"/>
              </a:lnSpc>
              <a:spcBef>
                <a:spcPts val="800"/>
              </a:spcBef>
              <a:buFont typeface="Wingdings" pitchFamily="2" charset="2"/>
              <a:buChar char="Ø"/>
            </a:pPr>
            <a:r>
              <a:rPr lang="ja-JP" altLang="en-US" dirty="0" smtClean="0">
                <a:latin typeface="ＭＳ ゴシック" pitchFamily="49" charset="-128"/>
                <a:ea typeface="ＭＳ ゴシック" pitchFamily="49" charset="-128"/>
              </a:rPr>
              <a:t>医師ができるだけ矢面に立つことなく紛争を解決できるよう、</a:t>
            </a:r>
            <a:r>
              <a:rPr lang="ja-JP" altLang="en-US" dirty="0" smtClean="0">
                <a:solidFill>
                  <a:srgbClr val="FF0000"/>
                </a:solidFill>
                <a:latin typeface="ＭＳ ゴシック" pitchFamily="49" charset="-128"/>
                <a:ea typeface="ＭＳ ゴシック" pitchFamily="49" charset="-128"/>
              </a:rPr>
              <a:t>訴訟や示談などの交渉を代行する仕組みが整っている</a:t>
            </a:r>
            <a:r>
              <a:rPr lang="ja-JP" altLang="en-US" dirty="0" smtClean="0">
                <a:latin typeface="ＭＳ ゴシック" pitchFamily="49" charset="-128"/>
                <a:ea typeface="ＭＳ ゴシック" pitchFamily="49" charset="-128"/>
              </a:rPr>
              <a:t>。</a:t>
            </a:r>
            <a:endParaRPr lang="ja-JP" altLang="en-US" dirty="0">
              <a:latin typeface="ＭＳ ゴシック" pitchFamily="49" charset="-128"/>
              <a:ea typeface="ＭＳ ゴシック" pitchFamily="49" charset="-128"/>
            </a:endParaRPr>
          </a:p>
        </p:txBody>
      </p:sp>
      <p:sp>
        <p:nvSpPr>
          <p:cNvPr id="4" name="Text Box 7"/>
          <p:cNvSpPr txBox="1">
            <a:spLocks noChangeArrowheads="1"/>
          </p:cNvSpPr>
          <p:nvPr/>
        </p:nvSpPr>
        <p:spPr bwMode="auto">
          <a:xfrm>
            <a:off x="70453" y="6559460"/>
            <a:ext cx="4501547" cy="253916"/>
          </a:xfrm>
          <a:prstGeom prst="rect">
            <a:avLst/>
          </a:prstGeom>
          <a:noFill/>
          <a:ln w="9525">
            <a:noFill/>
            <a:miter lim="800000"/>
            <a:headEnd/>
            <a:tailEnd/>
          </a:ln>
        </p:spPr>
        <p:txBody>
          <a:bodyPr wrap="square">
            <a:spAutoFit/>
          </a:bodyPr>
          <a:lstStyle/>
          <a:p>
            <a:pPr>
              <a:spcBef>
                <a:spcPct val="50000"/>
              </a:spcBef>
            </a:pPr>
            <a:r>
              <a:rPr lang="ja-JP" altLang="en-US" sz="1050" dirty="0" smtClean="0"/>
              <a:t>出典：ドクタラーゼ</a:t>
            </a:r>
            <a:r>
              <a:rPr lang="en-US" altLang="ja-JP" sz="1050" dirty="0" smtClean="0"/>
              <a:t>No.3</a:t>
            </a:r>
            <a:r>
              <a:rPr lang="ja-JP" altLang="en-US" sz="1050" dirty="0" smtClean="0"/>
              <a:t>（日本医師会）を基に作成</a:t>
            </a:r>
            <a:endParaRPr lang="ja-JP" altLang="en-US" sz="1050" dirty="0"/>
          </a:p>
        </p:txBody>
      </p:sp>
      <p:sp>
        <p:nvSpPr>
          <p:cNvPr id="9"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18</a:t>
            </a:fld>
            <a:endParaRPr lang="ja-JP" altLang="en-US" dirty="0">
              <a:latin typeface="ＭＳ ゴシック" pitchFamily="49" charset="-128"/>
              <a:ea typeface="ＭＳ ゴシック" pitchFamily="49" charset="-128"/>
            </a:endParaRPr>
          </a:p>
        </p:txBody>
      </p:sp>
    </p:spTree>
    <p:extLst>
      <p:ext uri="{BB962C8B-B14F-4D97-AF65-F5344CB8AC3E}">
        <p14:creationId xmlns:p14="http://schemas.microsoft.com/office/powerpoint/2010/main" val="22858344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04412" y="780726"/>
            <a:ext cx="6237157" cy="2931572"/>
          </a:xfrm>
          <a:prstGeom prst="rect">
            <a:avLst/>
          </a:prstGeom>
          <a:noFill/>
        </p:spPr>
        <p:txBody>
          <a:bodyPr wrap="square" rtlCol="0">
            <a:spAutoFit/>
          </a:bodyPr>
          <a:lstStyle/>
          <a:p>
            <a:r>
              <a:rPr kumimoji="1" lang="ja-JP" altLang="en-US" sz="2050" dirty="0" smtClean="0">
                <a:latin typeface="ＭＳ ゴシック" panose="020B0609070205080204" pitchFamily="49" charset="-128"/>
                <a:ea typeface="ＭＳ ゴシック" panose="020B0609070205080204" pitchFamily="49" charset="-128"/>
              </a:rPr>
              <a:t>　医師会の使命とその活動の本質は</a:t>
            </a:r>
            <a:r>
              <a:rPr lang="ja-JP" altLang="ja-JP" sz="2050" dirty="0" smtClean="0">
                <a:latin typeface="ＭＳ ゴシック" panose="020B0609070205080204" pitchFamily="49" charset="-128"/>
                <a:ea typeface="ＭＳ ゴシック" panose="020B0609070205080204" pitchFamily="49" charset="-128"/>
              </a:rPr>
              <a:t>「</a:t>
            </a:r>
            <a:r>
              <a:rPr lang="ja-JP" altLang="ja-JP" sz="2050" dirty="0">
                <a:latin typeface="ＭＳ ゴシック" panose="020B0609070205080204" pitchFamily="49" charset="-128"/>
                <a:ea typeface="ＭＳ ゴシック" panose="020B0609070205080204" pitchFamily="49" charset="-128"/>
              </a:rPr>
              <a:t>国民の</a:t>
            </a:r>
            <a:r>
              <a:rPr lang="ja-JP" altLang="ja-JP" sz="2050" dirty="0" smtClean="0">
                <a:latin typeface="ＭＳ ゴシック" panose="020B0609070205080204" pitchFamily="49" charset="-128"/>
                <a:ea typeface="ＭＳ ゴシック" panose="020B0609070205080204" pitchFamily="49" charset="-128"/>
              </a:rPr>
              <a:t>健康と生命</a:t>
            </a:r>
            <a:r>
              <a:rPr lang="ja-JP" altLang="ja-JP" sz="2050" dirty="0">
                <a:latin typeface="ＭＳ ゴシック" panose="020B0609070205080204" pitchFamily="49" charset="-128"/>
                <a:ea typeface="ＭＳ ゴシック" panose="020B0609070205080204" pitchFamily="49" charset="-128"/>
              </a:rPr>
              <a:t>を守ること</a:t>
            </a:r>
            <a:r>
              <a:rPr lang="ja-JP" altLang="ja-JP" sz="2050" dirty="0" smtClean="0">
                <a:latin typeface="ＭＳ ゴシック" panose="020B0609070205080204" pitchFamily="49" charset="-128"/>
                <a:ea typeface="ＭＳ ゴシック" panose="020B0609070205080204" pitchFamily="49" charset="-128"/>
              </a:rPr>
              <a:t>」</a:t>
            </a:r>
            <a:r>
              <a:rPr lang="ja-JP" altLang="en-US" sz="2050" dirty="0" smtClean="0">
                <a:latin typeface="ＭＳ ゴシック" panose="020B0609070205080204" pitchFamily="49" charset="-128"/>
                <a:ea typeface="ＭＳ ゴシック" panose="020B0609070205080204" pitchFamily="49" charset="-128"/>
              </a:rPr>
              <a:t>です。これを理念として具体的に掲げたものが、平成</a:t>
            </a:r>
            <a:r>
              <a:rPr lang="en-US" altLang="ja-JP" sz="2050" dirty="0" smtClean="0">
                <a:latin typeface="ＭＳ ゴシック" panose="020B0609070205080204" pitchFamily="49" charset="-128"/>
                <a:ea typeface="ＭＳ ゴシック" panose="020B0609070205080204" pitchFamily="49" charset="-128"/>
              </a:rPr>
              <a:t>25</a:t>
            </a:r>
            <a:r>
              <a:rPr lang="ja-JP" altLang="en-US" sz="2050" dirty="0" smtClean="0">
                <a:latin typeface="ＭＳ ゴシック" panose="020B0609070205080204" pitchFamily="49" charset="-128"/>
                <a:ea typeface="ＭＳ ゴシック" panose="020B0609070205080204" pitchFamily="49" charset="-128"/>
              </a:rPr>
              <a:t>年６月に策定した</a:t>
            </a:r>
            <a:r>
              <a:rPr lang="ja-JP" altLang="ja-JP" sz="2050" dirty="0" smtClean="0">
                <a:latin typeface="ＭＳ ゴシック" panose="020B0609070205080204" pitchFamily="49" charset="-128"/>
                <a:ea typeface="ＭＳ ゴシック" panose="020B0609070205080204" pitchFamily="49" charset="-128"/>
              </a:rPr>
              <a:t>「</a:t>
            </a:r>
            <a:r>
              <a:rPr lang="ja-JP" altLang="ja-JP" sz="2050" dirty="0">
                <a:latin typeface="ＭＳ ゴシック" panose="020B0609070205080204" pitchFamily="49" charset="-128"/>
                <a:ea typeface="ＭＳ ゴシック" panose="020B0609070205080204" pitchFamily="49" charset="-128"/>
              </a:rPr>
              <a:t>日本</a:t>
            </a:r>
            <a:r>
              <a:rPr lang="ja-JP" altLang="ja-JP" sz="2050" dirty="0" smtClean="0">
                <a:latin typeface="ＭＳ ゴシック" panose="020B0609070205080204" pitchFamily="49" charset="-128"/>
                <a:ea typeface="ＭＳ ゴシック" panose="020B0609070205080204" pitchFamily="49" charset="-128"/>
              </a:rPr>
              <a:t>医師会</a:t>
            </a:r>
            <a:r>
              <a:rPr lang="ja-JP" altLang="ja-JP" sz="2050" dirty="0">
                <a:latin typeface="ＭＳ ゴシック" panose="020B0609070205080204" pitchFamily="49" charset="-128"/>
                <a:ea typeface="ＭＳ ゴシック" panose="020B0609070205080204" pitchFamily="49" charset="-128"/>
              </a:rPr>
              <a:t>綱領</a:t>
            </a:r>
            <a:r>
              <a:rPr lang="ja-JP" altLang="ja-JP" sz="2050" dirty="0" smtClean="0">
                <a:latin typeface="ＭＳ ゴシック" panose="020B0609070205080204" pitchFamily="49" charset="-128"/>
                <a:ea typeface="ＭＳ ゴシック" panose="020B0609070205080204" pitchFamily="49" charset="-128"/>
              </a:rPr>
              <a:t>」</a:t>
            </a:r>
            <a:r>
              <a:rPr lang="ja-JP" altLang="en-US" sz="2050" dirty="0" smtClean="0">
                <a:latin typeface="ＭＳ ゴシック" panose="020B0609070205080204" pitchFamily="49" charset="-128"/>
                <a:ea typeface="ＭＳ ゴシック" panose="020B0609070205080204" pitchFamily="49" charset="-128"/>
              </a:rPr>
              <a:t>であり、</a:t>
            </a:r>
            <a:r>
              <a:rPr lang="ja-JP" altLang="ja-JP" sz="2050" dirty="0" smtClean="0">
                <a:latin typeface="ＭＳ ゴシック" panose="020B0609070205080204" pitchFamily="49" charset="-128"/>
                <a:ea typeface="ＭＳ ゴシック" panose="020B0609070205080204" pitchFamily="49" charset="-128"/>
              </a:rPr>
              <a:t>その</a:t>
            </a:r>
            <a:r>
              <a:rPr lang="ja-JP" altLang="ja-JP" sz="2050" dirty="0">
                <a:latin typeface="ＭＳ ゴシック" panose="020B0609070205080204" pitchFamily="49" charset="-128"/>
                <a:ea typeface="ＭＳ ゴシック" panose="020B0609070205080204" pitchFamily="49" charset="-128"/>
              </a:rPr>
              <a:t>内容は、医師</a:t>
            </a:r>
            <a:r>
              <a:rPr lang="ja-JP" altLang="ja-JP" sz="2050" dirty="0" smtClean="0">
                <a:latin typeface="ＭＳ ゴシック" panose="020B0609070205080204" pitchFamily="49" charset="-128"/>
                <a:ea typeface="ＭＳ ゴシック" panose="020B0609070205080204" pitchFamily="49" charset="-128"/>
              </a:rPr>
              <a:t>会員のみならずすべて</a:t>
            </a:r>
            <a:r>
              <a:rPr lang="ja-JP" altLang="ja-JP" sz="2050" dirty="0">
                <a:latin typeface="ＭＳ ゴシック" panose="020B0609070205080204" pitchFamily="49" charset="-128"/>
                <a:ea typeface="ＭＳ ゴシック" panose="020B0609070205080204" pitchFamily="49" charset="-128"/>
              </a:rPr>
              <a:t>の医師が共有するものと</a:t>
            </a:r>
            <a:r>
              <a:rPr lang="ja-JP" altLang="ja-JP" sz="2050" dirty="0" smtClean="0">
                <a:latin typeface="ＭＳ ゴシック" panose="020B0609070205080204" pitchFamily="49" charset="-128"/>
                <a:ea typeface="ＭＳ ゴシック" panose="020B0609070205080204" pitchFamily="49" charset="-128"/>
              </a:rPr>
              <a:t>考えています</a:t>
            </a:r>
            <a:r>
              <a:rPr lang="ja-JP" altLang="ja-JP" sz="2050" dirty="0">
                <a:latin typeface="ＭＳ ゴシック" panose="020B0609070205080204" pitchFamily="49" charset="-128"/>
                <a:ea typeface="ＭＳ ゴシック" panose="020B0609070205080204" pitchFamily="49" charset="-128"/>
              </a:rPr>
              <a:t>。そして、その理念の実現には、より多く</a:t>
            </a:r>
            <a:r>
              <a:rPr lang="ja-JP" altLang="ja-JP" sz="2050" dirty="0" smtClean="0">
                <a:latin typeface="ＭＳ ゴシック" panose="020B0609070205080204" pitchFamily="49" charset="-128"/>
                <a:ea typeface="ＭＳ ゴシック" panose="020B0609070205080204" pitchFamily="49" charset="-128"/>
              </a:rPr>
              <a:t>の勤務医</a:t>
            </a:r>
            <a:r>
              <a:rPr lang="ja-JP" altLang="ja-JP" sz="2050" dirty="0">
                <a:latin typeface="ＭＳ ゴシック" panose="020B0609070205080204" pitchFamily="49" charset="-128"/>
                <a:ea typeface="ＭＳ ゴシック" panose="020B0609070205080204" pitchFamily="49" charset="-128"/>
              </a:rPr>
              <a:t>が医師会活動に参画し、医師会がこれまで以上に「真にすべての医師を代表する</a:t>
            </a:r>
            <a:r>
              <a:rPr lang="ja-JP" altLang="ja-JP" sz="2050" dirty="0" smtClean="0">
                <a:latin typeface="ＭＳ ゴシック" panose="020B0609070205080204" pitchFamily="49" charset="-128"/>
                <a:ea typeface="ＭＳ ゴシック" panose="020B0609070205080204" pitchFamily="49" charset="-128"/>
              </a:rPr>
              <a:t>団体</a:t>
            </a:r>
            <a:r>
              <a:rPr lang="ja-JP" altLang="en-US" sz="2050" dirty="0" smtClean="0">
                <a:latin typeface="ＭＳ ゴシック" panose="020B0609070205080204" pitchFamily="49" charset="-128"/>
                <a:ea typeface="ＭＳ ゴシック" panose="020B0609070205080204" pitchFamily="49" charset="-128"/>
              </a:rPr>
              <a:t>」</a:t>
            </a:r>
            <a:r>
              <a:rPr lang="ja-JP" altLang="ja-JP" sz="2050" dirty="0" smtClean="0">
                <a:latin typeface="ＭＳ ゴシック" panose="020B0609070205080204" pitchFamily="49" charset="-128"/>
                <a:ea typeface="ＭＳ ゴシック" panose="020B0609070205080204" pitchFamily="49" charset="-128"/>
              </a:rPr>
              <a:t>であると</a:t>
            </a:r>
            <a:r>
              <a:rPr lang="ja-JP" altLang="ja-JP" sz="2050" dirty="0">
                <a:latin typeface="ＭＳ ゴシック" panose="020B0609070205080204" pitchFamily="49" charset="-128"/>
                <a:ea typeface="ＭＳ ゴシック" panose="020B0609070205080204" pitchFamily="49" charset="-128"/>
              </a:rPr>
              <a:t>認められる組織になることが不可欠です</a:t>
            </a:r>
            <a:r>
              <a:rPr lang="ja-JP" altLang="ja-JP" sz="2050" dirty="0" smtClean="0">
                <a:latin typeface="ＭＳ ゴシック" panose="020B0609070205080204" pitchFamily="49" charset="-128"/>
                <a:ea typeface="ＭＳ ゴシック" panose="020B0609070205080204" pitchFamily="49" charset="-128"/>
              </a:rPr>
              <a:t>。</a:t>
            </a:r>
            <a:endParaRPr lang="ja-JP" altLang="ja-JP" sz="2050" dirty="0">
              <a:latin typeface="ＭＳ ゴシック" panose="020B0609070205080204" pitchFamily="49" charset="-128"/>
              <a:ea typeface="ＭＳ ゴシック" panose="020B0609070205080204" pitchFamily="49" charset="-128"/>
            </a:endParaRPr>
          </a:p>
        </p:txBody>
      </p:sp>
      <p:sp>
        <p:nvSpPr>
          <p:cNvPr id="4"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1</a:t>
            </a:fld>
            <a:endParaRPr lang="ja-JP" altLang="en-US" dirty="0">
              <a:latin typeface="ＭＳ ゴシック" pitchFamily="49" charset="-128"/>
              <a:ea typeface="ＭＳ ゴシック" pitchFamily="49" charset="-128"/>
            </a:endParaRPr>
          </a:p>
        </p:txBody>
      </p:sp>
      <p:sp>
        <p:nvSpPr>
          <p:cNvPr id="5" name="正方形/長方形 4"/>
          <p:cNvSpPr>
            <a:spLocks noChangeArrowheads="1"/>
          </p:cNvSpPr>
          <p:nvPr/>
        </p:nvSpPr>
        <p:spPr bwMode="auto">
          <a:xfrm>
            <a:off x="285750" y="201965"/>
            <a:ext cx="8572500" cy="537386"/>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ja-JP" altLang="en-US" sz="2400" dirty="0" smtClean="0">
                <a:latin typeface="Calibri" pitchFamily="34" charset="0"/>
              </a:rPr>
              <a:t>横倉義武日</a:t>
            </a:r>
            <a:r>
              <a:rPr lang="ja-JP" altLang="en-US" sz="2400" dirty="0">
                <a:latin typeface="Calibri" pitchFamily="34" charset="0"/>
              </a:rPr>
              <a:t>本医師</a:t>
            </a:r>
            <a:r>
              <a:rPr lang="ja-JP" altLang="en-US" sz="2400" dirty="0" smtClean="0">
                <a:latin typeface="Calibri" pitchFamily="34" charset="0"/>
              </a:rPr>
              <a:t>会長からのメッセージ</a:t>
            </a:r>
            <a:endParaRPr lang="en-US" altLang="ja-JP" sz="2400" dirty="0" smtClean="0">
              <a:latin typeface="Calibri" pitchFamily="34" charset="0"/>
            </a:endParaRPr>
          </a:p>
        </p:txBody>
      </p:sp>
      <p:sp>
        <p:nvSpPr>
          <p:cNvPr id="6" name="正方形/長方形 5"/>
          <p:cNvSpPr/>
          <p:nvPr/>
        </p:nvSpPr>
        <p:spPr>
          <a:xfrm>
            <a:off x="330218" y="3626362"/>
            <a:ext cx="8528031" cy="2931572"/>
          </a:xfrm>
          <a:prstGeom prst="rect">
            <a:avLst/>
          </a:prstGeom>
        </p:spPr>
        <p:txBody>
          <a:bodyPr wrap="square">
            <a:spAutoFit/>
          </a:bodyPr>
          <a:lstStyle/>
          <a:p>
            <a:r>
              <a:rPr lang="ja-JP" altLang="en-US" sz="2050" dirty="0" smtClean="0">
                <a:latin typeface="ＭＳ ゴシック" panose="020B0609070205080204" pitchFamily="49" charset="-128"/>
                <a:ea typeface="ＭＳ ゴシック" panose="020B0609070205080204" pitchFamily="49" charset="-128"/>
              </a:rPr>
              <a:t>　</a:t>
            </a:r>
            <a:r>
              <a:rPr lang="ja-JP" altLang="ja-JP" sz="2050" dirty="0" smtClean="0">
                <a:latin typeface="ＭＳ ゴシック" panose="020B0609070205080204" pitchFamily="49" charset="-128"/>
                <a:ea typeface="ＭＳ ゴシック" panose="020B0609070205080204" pitchFamily="49" charset="-128"/>
              </a:rPr>
              <a:t>勤務医</a:t>
            </a:r>
            <a:r>
              <a:rPr lang="ja-JP" altLang="ja-JP" sz="2050" dirty="0">
                <a:latin typeface="ＭＳ ゴシック" panose="020B0609070205080204" pitchFamily="49" charset="-128"/>
                <a:ea typeface="ＭＳ ゴシック" panose="020B0609070205080204" pitchFamily="49" charset="-128"/>
              </a:rPr>
              <a:t>と開業医は地域完結型の医療を構築するパートナーであり、そのどちらが欠けても地域医療は成り立ちません。同様に、医師会の政策立案においても、医療の最前線を担い、</a:t>
            </a:r>
            <a:r>
              <a:rPr lang="ja-JP" altLang="en-US" sz="2050" dirty="0">
                <a:latin typeface="ＭＳ ゴシック" panose="020B0609070205080204" pitchFamily="49" charset="-128"/>
                <a:ea typeface="ＭＳ ゴシック" panose="020B0609070205080204" pitchFamily="49" charset="-128"/>
              </a:rPr>
              <a:t>現場を熟知する</a:t>
            </a:r>
            <a:r>
              <a:rPr lang="ja-JP" altLang="ja-JP" sz="2050" dirty="0">
                <a:latin typeface="ＭＳ ゴシック" panose="020B0609070205080204" pitchFamily="49" charset="-128"/>
                <a:ea typeface="ＭＳ ゴシック" panose="020B0609070205080204" pitchFamily="49" charset="-128"/>
              </a:rPr>
              <a:t>勤務医の意見・提言は欠</a:t>
            </a:r>
            <a:r>
              <a:rPr lang="ja-JP" altLang="en-US" sz="2050" dirty="0">
                <a:latin typeface="ＭＳ ゴシック" panose="020B0609070205080204" pitchFamily="49" charset="-128"/>
                <a:ea typeface="ＭＳ ゴシック" panose="020B0609070205080204" pitchFamily="49" charset="-128"/>
              </a:rPr>
              <a:t>かす</a:t>
            </a:r>
            <a:r>
              <a:rPr lang="ja-JP" altLang="ja-JP" sz="2050" dirty="0">
                <a:latin typeface="ＭＳ ゴシック" panose="020B0609070205080204" pitchFamily="49" charset="-128"/>
                <a:ea typeface="ＭＳ ゴシック" panose="020B0609070205080204" pitchFamily="49" charset="-128"/>
              </a:rPr>
              <a:t>ことができません。そして、勤務医の</a:t>
            </a:r>
            <a:r>
              <a:rPr lang="ja-JP" altLang="en-US" sz="2050" dirty="0">
                <a:latin typeface="ＭＳ ゴシック" panose="020B0609070205080204" pitchFamily="49" charset="-128"/>
                <a:ea typeface="ＭＳ ゴシック" panose="020B0609070205080204" pitchFamily="49" charset="-128"/>
              </a:rPr>
              <a:t>説得力を伴った</a:t>
            </a:r>
            <a:r>
              <a:rPr lang="ja-JP" altLang="ja-JP" sz="2050" dirty="0">
                <a:latin typeface="ＭＳ ゴシック" panose="020B0609070205080204" pitchFamily="49" charset="-128"/>
                <a:ea typeface="ＭＳ ゴシック" panose="020B0609070205080204" pitchFamily="49" charset="-128"/>
              </a:rPr>
              <a:t>力強い後押しが</a:t>
            </a:r>
            <a:r>
              <a:rPr lang="ja-JP" altLang="ja-JP" sz="2050" dirty="0" smtClean="0">
                <a:latin typeface="ＭＳ ゴシック" panose="020B0609070205080204" pitchFamily="49" charset="-128"/>
                <a:ea typeface="ＭＳ ゴシック" panose="020B0609070205080204" pitchFamily="49" charset="-128"/>
              </a:rPr>
              <a:t>、医師会</a:t>
            </a:r>
            <a:r>
              <a:rPr lang="ja-JP" altLang="ja-JP" sz="2050" dirty="0">
                <a:latin typeface="ＭＳ ゴシック" panose="020B0609070205080204" pitchFamily="49" charset="-128"/>
                <a:ea typeface="ＭＳ ゴシック" panose="020B0609070205080204" pitchFamily="49" charset="-128"/>
              </a:rPr>
              <a:t>の政策に発言力と実現力を増進させ、国民にとっても、医師にとってもより良い医療環境の実現につながることとなります。</a:t>
            </a:r>
          </a:p>
          <a:p>
            <a:r>
              <a:rPr lang="ja-JP" altLang="en-US" sz="2050" dirty="0">
                <a:latin typeface="ＭＳ ゴシック" panose="020B0609070205080204" pitchFamily="49" charset="-128"/>
                <a:ea typeface="ＭＳ ゴシック" panose="020B0609070205080204" pitchFamily="49" charset="-128"/>
              </a:rPr>
              <a:t>　</a:t>
            </a:r>
            <a:r>
              <a:rPr lang="ja-JP" altLang="ja-JP" sz="2050" dirty="0">
                <a:latin typeface="ＭＳ ゴシック" panose="020B0609070205080204" pitchFamily="49" charset="-128"/>
                <a:ea typeface="ＭＳ ゴシック" panose="020B0609070205080204" pitchFamily="49" charset="-128"/>
              </a:rPr>
              <a:t>医師会は勤務医の皆様方の参画を心より歓迎します</a:t>
            </a:r>
            <a:r>
              <a:rPr lang="ja-JP" altLang="ja-JP" sz="2050" dirty="0" smtClean="0">
                <a:latin typeface="ＭＳ ゴシック" panose="020B0609070205080204" pitchFamily="49" charset="-128"/>
                <a:ea typeface="ＭＳ ゴシック" panose="020B0609070205080204" pitchFamily="49" charset="-128"/>
              </a:rPr>
              <a:t>。とも</a:t>
            </a:r>
            <a:r>
              <a:rPr lang="ja-JP" altLang="ja-JP" sz="2050" dirty="0">
                <a:latin typeface="ＭＳ ゴシック" panose="020B0609070205080204" pitchFamily="49" charset="-128"/>
                <a:ea typeface="ＭＳ ゴシック" panose="020B0609070205080204" pitchFamily="49" charset="-128"/>
              </a:rPr>
              <a:t>に心と力を合わせ、より良い明日の医療を実現しましょう。</a:t>
            </a:r>
          </a:p>
        </p:txBody>
      </p:sp>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7851" y="810402"/>
            <a:ext cx="2331283" cy="2537260"/>
          </a:xfrm>
          <a:prstGeom prst="rect">
            <a:avLst/>
          </a:prstGeom>
        </p:spPr>
      </p:pic>
    </p:spTree>
    <p:extLst>
      <p:ext uri="{BB962C8B-B14F-4D97-AF65-F5344CB8AC3E}">
        <p14:creationId xmlns:p14="http://schemas.microsoft.com/office/powerpoint/2010/main" val="4862129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3"/>
          <p:cNvSpPr>
            <a:spLocks noGrp="1" noChangeArrowheads="1"/>
          </p:cNvSpPr>
          <p:nvPr>
            <p:ph idx="4294967295"/>
          </p:nvPr>
        </p:nvSpPr>
        <p:spPr>
          <a:xfrm>
            <a:off x="180280" y="767829"/>
            <a:ext cx="8712200" cy="1081087"/>
          </a:xfrm>
        </p:spPr>
        <p:txBody>
          <a:bodyPr/>
          <a:lstStyle/>
          <a:p>
            <a:pPr marL="319088" indent="-319088" eaLnBrk="1" hangingPunct="1">
              <a:lnSpc>
                <a:spcPct val="90000"/>
              </a:lnSpc>
              <a:buFontTx/>
              <a:buNone/>
            </a:pPr>
            <a:r>
              <a:rPr lang="ja-JP" altLang="en-US" sz="2400" dirty="0" smtClean="0">
                <a:latin typeface="ＭＳ ゴシック" pitchFamily="49" charset="-128"/>
                <a:ea typeface="ＭＳ ゴシック" pitchFamily="49" charset="-128"/>
              </a:rPr>
              <a:t>　国民に質の高い医療を提供するため、進歩する医学知識や医療技術を生涯にわたって研鑽する生涯教育は、医師に課せられた責務の一つ。　</a:t>
            </a:r>
          </a:p>
        </p:txBody>
      </p:sp>
      <p:sp>
        <p:nvSpPr>
          <p:cNvPr id="26630" name="Rectangle 3"/>
          <p:cNvSpPr txBox="1">
            <a:spLocks noChangeArrowheads="1"/>
          </p:cNvSpPr>
          <p:nvPr/>
        </p:nvSpPr>
        <p:spPr bwMode="auto">
          <a:xfrm>
            <a:off x="1350277" y="4797970"/>
            <a:ext cx="64087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eaLnBrk="0" hangingPunct="0">
              <a:defRPr kumimoji="1" sz="4800">
                <a:solidFill>
                  <a:schemeClr val="tx1"/>
                </a:solidFill>
                <a:latin typeface="Arial" pitchFamily="34" charset="0"/>
                <a:ea typeface="ＭＳ Ｐゴシック" pitchFamily="50" charset="-128"/>
              </a:defRPr>
            </a:lvl1pPr>
            <a:lvl2pPr marL="742950" indent="-285750" eaLnBrk="0" hangingPunct="0">
              <a:defRPr kumimoji="1" sz="4800">
                <a:solidFill>
                  <a:schemeClr val="tx1"/>
                </a:solidFill>
                <a:latin typeface="Arial" pitchFamily="34" charset="0"/>
                <a:ea typeface="ＭＳ Ｐゴシック" pitchFamily="50" charset="-128"/>
              </a:defRPr>
            </a:lvl2pPr>
            <a:lvl3pPr marL="1143000" indent="-228600" eaLnBrk="0" hangingPunct="0">
              <a:defRPr kumimoji="1" sz="4800">
                <a:solidFill>
                  <a:schemeClr val="tx1"/>
                </a:solidFill>
                <a:latin typeface="Arial" pitchFamily="34" charset="0"/>
                <a:ea typeface="ＭＳ Ｐゴシック" pitchFamily="50" charset="-128"/>
              </a:defRPr>
            </a:lvl3pPr>
            <a:lvl4pPr marL="1600200" indent="-228600" eaLnBrk="0" hangingPunct="0">
              <a:defRPr kumimoji="1" sz="4800">
                <a:solidFill>
                  <a:schemeClr val="tx1"/>
                </a:solidFill>
                <a:latin typeface="Arial" pitchFamily="34" charset="0"/>
                <a:ea typeface="ＭＳ Ｐゴシック" pitchFamily="50" charset="-128"/>
              </a:defRPr>
            </a:lvl4pPr>
            <a:lvl5pPr marL="2057400" indent="-228600" eaLnBrk="0" hangingPunct="0">
              <a:defRPr kumimoji="1" sz="48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9pPr>
          </a:lstStyle>
          <a:p>
            <a:pPr algn="ctr" eaLnBrk="1" hangingPunct="1">
              <a:lnSpc>
                <a:spcPct val="90000"/>
              </a:lnSpc>
              <a:spcBef>
                <a:spcPct val="20000"/>
              </a:spcBef>
              <a:buClr>
                <a:schemeClr val="accent1"/>
              </a:buClr>
              <a:buSzPct val="70000"/>
            </a:pPr>
            <a:r>
              <a:rPr lang="ja-JP" altLang="en-US" sz="2000" b="1" u="sng" dirty="0">
                <a:solidFill>
                  <a:srgbClr val="FF0000"/>
                </a:solidFill>
                <a:latin typeface="Corbel" pitchFamily="34" charset="0"/>
                <a:ea typeface="HGｺﾞｼｯｸM" pitchFamily="49" charset="-128"/>
              </a:rPr>
              <a:t>生涯教育</a:t>
            </a:r>
            <a:r>
              <a:rPr lang="en-US" altLang="ja-JP" sz="2000" b="1" u="sng" dirty="0">
                <a:solidFill>
                  <a:srgbClr val="FF0000"/>
                </a:solidFill>
                <a:latin typeface="Corbel" pitchFamily="34" charset="0"/>
                <a:ea typeface="HGｺﾞｼｯｸM" pitchFamily="49" charset="-128"/>
              </a:rPr>
              <a:t>on-line</a:t>
            </a:r>
            <a:r>
              <a:rPr lang="ja-JP" altLang="en-US" sz="2000" b="1" u="sng" dirty="0">
                <a:solidFill>
                  <a:srgbClr val="FF0000"/>
                </a:solidFill>
                <a:latin typeface="Corbel" pitchFamily="34" charset="0"/>
                <a:ea typeface="HGｺﾞｼｯｸM" pitchFamily="49" charset="-128"/>
              </a:rPr>
              <a:t>　</a:t>
            </a:r>
            <a:r>
              <a:rPr lang="en-US" altLang="ja-JP" sz="2000" b="1" u="sng" dirty="0">
                <a:solidFill>
                  <a:srgbClr val="FF0000"/>
                </a:solidFill>
                <a:latin typeface="Corbel" pitchFamily="34" charset="0"/>
                <a:ea typeface="HGｺﾞｼｯｸM" pitchFamily="49" charset="-128"/>
              </a:rPr>
              <a:t>http://www.med.or.jp/cme/</a:t>
            </a:r>
          </a:p>
        </p:txBody>
      </p:sp>
      <p:sp>
        <p:nvSpPr>
          <p:cNvPr id="26632" name="Text Box 8"/>
          <p:cNvSpPr txBox="1">
            <a:spLocks noChangeArrowheads="1"/>
          </p:cNvSpPr>
          <p:nvPr/>
        </p:nvSpPr>
        <p:spPr bwMode="auto">
          <a:xfrm>
            <a:off x="323850" y="1914677"/>
            <a:ext cx="8424863" cy="2877711"/>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4800">
                <a:solidFill>
                  <a:schemeClr val="tx1"/>
                </a:solidFill>
                <a:latin typeface="Arial" pitchFamily="34" charset="0"/>
                <a:ea typeface="ＭＳ Ｐゴシック" pitchFamily="50" charset="-128"/>
              </a:defRPr>
            </a:lvl1pPr>
            <a:lvl2pPr marL="742950" indent="-285750" eaLnBrk="0" hangingPunct="0">
              <a:defRPr kumimoji="1" sz="4800">
                <a:solidFill>
                  <a:schemeClr val="tx1"/>
                </a:solidFill>
                <a:latin typeface="Arial" pitchFamily="34" charset="0"/>
                <a:ea typeface="ＭＳ Ｐゴシック" pitchFamily="50" charset="-128"/>
              </a:defRPr>
            </a:lvl2pPr>
            <a:lvl3pPr marL="1143000" indent="-228600" eaLnBrk="0" hangingPunct="0">
              <a:defRPr kumimoji="1" sz="4800">
                <a:solidFill>
                  <a:schemeClr val="tx1"/>
                </a:solidFill>
                <a:latin typeface="Arial" pitchFamily="34" charset="0"/>
                <a:ea typeface="ＭＳ Ｐゴシック" pitchFamily="50" charset="-128"/>
              </a:defRPr>
            </a:lvl3pPr>
            <a:lvl4pPr marL="1600200" indent="-228600" eaLnBrk="0" hangingPunct="0">
              <a:defRPr kumimoji="1" sz="4800">
                <a:solidFill>
                  <a:schemeClr val="tx1"/>
                </a:solidFill>
                <a:latin typeface="Arial" pitchFamily="34" charset="0"/>
                <a:ea typeface="ＭＳ Ｐゴシック" pitchFamily="50" charset="-128"/>
              </a:defRPr>
            </a:lvl4pPr>
            <a:lvl5pPr marL="2057400" indent="-228600" eaLnBrk="0" hangingPunct="0">
              <a:defRPr kumimoji="1" sz="48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9pPr>
          </a:lstStyle>
          <a:p>
            <a:pPr algn="ctr" eaLnBrk="1" hangingPunct="1"/>
            <a:endParaRPr lang="en-US" altLang="ja-JP" sz="900" dirty="0">
              <a:solidFill>
                <a:srgbClr val="0033CC"/>
              </a:solidFill>
            </a:endParaRPr>
          </a:p>
          <a:p>
            <a:pPr algn="ctr" eaLnBrk="1" hangingPunct="1"/>
            <a:r>
              <a:rPr lang="en-US" altLang="ja-JP" sz="2800" dirty="0">
                <a:solidFill>
                  <a:srgbClr val="0033CC"/>
                </a:solidFill>
              </a:rPr>
              <a:t> </a:t>
            </a:r>
            <a:r>
              <a:rPr lang="ja-JP" altLang="en-US" sz="2800" dirty="0">
                <a:solidFill>
                  <a:srgbClr val="0033CC"/>
                </a:solidFill>
              </a:rPr>
              <a:t>日本医師会生涯教育</a:t>
            </a:r>
            <a:r>
              <a:rPr lang="ja-JP" altLang="en-US" sz="2800" dirty="0" smtClean="0">
                <a:solidFill>
                  <a:srgbClr val="0033CC"/>
                </a:solidFill>
              </a:rPr>
              <a:t>制度</a:t>
            </a:r>
            <a:r>
              <a:rPr lang="ja-JP" altLang="en-US" sz="1100" dirty="0" smtClean="0"/>
              <a:t>   </a:t>
            </a:r>
            <a:r>
              <a:rPr lang="ja-JP" altLang="en-US" sz="1200" dirty="0"/>
              <a:t>　 </a:t>
            </a:r>
            <a:endParaRPr lang="ja-JP" altLang="en-US" sz="1200" dirty="0" smtClean="0"/>
          </a:p>
          <a:p>
            <a:pPr marL="342900" indent="-342900" eaLnBrk="1" hangingPunct="1">
              <a:buFont typeface="Wingdings" panose="05000000000000000000" pitchFamily="2" charset="2"/>
              <a:buChar char="n"/>
            </a:pPr>
            <a:r>
              <a:rPr lang="ja-JP" altLang="en-US" sz="2400" dirty="0" smtClean="0"/>
              <a:t>昭和６２年に発足　</a:t>
            </a:r>
          </a:p>
          <a:p>
            <a:pPr eaLnBrk="1" hangingPunct="1"/>
            <a:r>
              <a:rPr lang="ja-JP" altLang="en-US" sz="2400" dirty="0"/>
              <a:t>　　</a:t>
            </a:r>
            <a:r>
              <a:rPr lang="ja-JP" altLang="en-US" sz="2400" dirty="0" smtClean="0"/>
              <a:t>講習会</a:t>
            </a:r>
            <a:r>
              <a:rPr lang="ja-JP" altLang="en-US" sz="2400" dirty="0"/>
              <a:t>への参加、</a:t>
            </a:r>
            <a:r>
              <a:rPr lang="en-US" altLang="ja-JP" sz="2400" dirty="0" smtClean="0"/>
              <a:t>e</a:t>
            </a:r>
            <a:r>
              <a:rPr lang="ja-JP" altLang="en-US" sz="2400" dirty="0" smtClean="0"/>
              <a:t>－ラーニング</a:t>
            </a:r>
            <a:r>
              <a:rPr lang="ja-JP" altLang="en-US" sz="2400" dirty="0"/>
              <a:t>、学会発表、</a:t>
            </a:r>
          </a:p>
          <a:p>
            <a:pPr marL="342900" indent="-342900" eaLnBrk="1" hangingPunct="1">
              <a:buFont typeface="Wingdings" panose="05000000000000000000" pitchFamily="2" charset="2"/>
              <a:buChar char="n"/>
            </a:pPr>
            <a:r>
              <a:rPr lang="ja-JP" altLang="en-US" sz="2400" dirty="0" smtClean="0"/>
              <a:t>論文</a:t>
            </a:r>
            <a:r>
              <a:rPr lang="ja-JP" altLang="en-US" sz="2400" dirty="0"/>
              <a:t>執筆、地域住民に対する教育講演などを</a:t>
            </a:r>
            <a:r>
              <a:rPr lang="ja-JP" altLang="en-US" sz="2400" dirty="0" smtClean="0"/>
              <a:t>、単位制で</a:t>
            </a:r>
            <a:endParaRPr lang="en-US" altLang="ja-JP" sz="2400" dirty="0" smtClean="0"/>
          </a:p>
          <a:p>
            <a:pPr eaLnBrk="1" hangingPunct="1"/>
            <a:r>
              <a:rPr lang="en-US" altLang="ja-JP" sz="2400" dirty="0"/>
              <a:t> </a:t>
            </a:r>
            <a:r>
              <a:rPr lang="en-US" altLang="ja-JP" sz="2400" dirty="0" smtClean="0"/>
              <a:t>   </a:t>
            </a:r>
            <a:r>
              <a:rPr lang="ja-JP" altLang="en-US" sz="2400" dirty="0" smtClean="0"/>
              <a:t>評価</a:t>
            </a:r>
            <a:r>
              <a:rPr lang="ja-JP" altLang="en-US" sz="2400" dirty="0"/>
              <a:t>。</a:t>
            </a:r>
          </a:p>
          <a:p>
            <a:pPr marL="342900" indent="-342900" eaLnBrk="1" hangingPunct="1">
              <a:buFont typeface="Wingdings" panose="05000000000000000000" pitchFamily="2" charset="2"/>
              <a:buChar char="n"/>
            </a:pPr>
            <a:r>
              <a:rPr lang="ja-JP" altLang="en-US" sz="2400" dirty="0" smtClean="0"/>
              <a:t>日本</a:t>
            </a:r>
            <a:r>
              <a:rPr lang="ja-JP" altLang="en-US" sz="2400" dirty="0"/>
              <a:t>医師会生涯教育制度と、各学会</a:t>
            </a:r>
            <a:r>
              <a:rPr lang="ja-JP" altLang="en-US" sz="2400" dirty="0" smtClean="0"/>
              <a:t>が認定する</a:t>
            </a:r>
            <a:r>
              <a:rPr lang="ja-JP" altLang="en-US" sz="2400" dirty="0"/>
              <a:t>専門医制についても単位の互換がある。</a:t>
            </a:r>
            <a:endParaRPr lang="ja-JP" altLang="en-US" sz="2000" dirty="0"/>
          </a:p>
        </p:txBody>
      </p:sp>
      <p:sp>
        <p:nvSpPr>
          <p:cNvPr id="10" name="正方形/長方形 6"/>
          <p:cNvSpPr>
            <a:spLocks noChangeArrowheads="1"/>
          </p:cNvSpPr>
          <p:nvPr/>
        </p:nvSpPr>
        <p:spPr bwMode="auto">
          <a:xfrm>
            <a:off x="285750" y="188640"/>
            <a:ext cx="8572500" cy="5000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ja-JP" altLang="en-US" sz="2800" dirty="0" smtClean="0">
                <a:latin typeface="Calibri" pitchFamily="34" charset="0"/>
              </a:rPr>
              <a:t>日本医師会生涯教育制度</a:t>
            </a:r>
            <a:endParaRPr lang="ja-JP" altLang="en-US" sz="2800" dirty="0">
              <a:latin typeface="Calibri" pitchFamily="34" charset="0"/>
            </a:endParaRPr>
          </a:p>
        </p:txBody>
      </p:sp>
      <p:sp>
        <p:nvSpPr>
          <p:cNvPr id="26633" name="AutoShape 9"/>
          <p:cNvSpPr>
            <a:spLocks noChangeArrowheads="1"/>
          </p:cNvSpPr>
          <p:nvPr/>
        </p:nvSpPr>
        <p:spPr bwMode="auto">
          <a:xfrm>
            <a:off x="3779912" y="1556792"/>
            <a:ext cx="1008112" cy="504056"/>
          </a:xfrm>
          <a:prstGeom prst="downArrow">
            <a:avLst>
              <a:gd name="adj1" fmla="val 49778"/>
              <a:gd name="adj2" fmla="val 50278"/>
            </a:avLst>
          </a:prstGeom>
          <a:pattFill prst="smCheck">
            <a:fgClr>
              <a:schemeClr val="accent4">
                <a:lumMod val="40000"/>
                <a:lumOff val="60000"/>
              </a:schemeClr>
            </a:fgClr>
            <a:bgClr>
              <a:schemeClr val="bg1"/>
            </a:bgClr>
          </a:pattFill>
          <a:ln w="9525">
            <a:solidFill>
              <a:schemeClr val="tx1"/>
            </a:solidFill>
            <a:miter lim="800000"/>
            <a:headEnd/>
            <a:tailEnd/>
          </a:ln>
          <a:effectLst/>
        </p:spPr>
        <p:txBody>
          <a:bodyPr vert="eaVert" wrap="none" anchor="ctr"/>
          <a:lstStyle/>
          <a:p>
            <a:endParaRPr lang="ja-JP" altLang="en-US" dirty="0"/>
          </a:p>
        </p:txBody>
      </p:sp>
      <p:sp>
        <p:nvSpPr>
          <p:cNvPr id="13" name="テキスト ボックス 12"/>
          <p:cNvSpPr txBox="1"/>
          <p:nvPr/>
        </p:nvSpPr>
        <p:spPr>
          <a:xfrm>
            <a:off x="107504" y="6551766"/>
            <a:ext cx="3744416" cy="261610"/>
          </a:xfrm>
          <a:prstGeom prst="rect">
            <a:avLst/>
          </a:prstGeom>
          <a:noFill/>
        </p:spPr>
        <p:txBody>
          <a:bodyPr wrap="square" rtlCol="0">
            <a:spAutoFit/>
          </a:bodyPr>
          <a:lstStyle/>
          <a:p>
            <a:r>
              <a:rPr kumimoji="1" lang="ja-JP" altLang="en-US" sz="1050" dirty="0" smtClean="0"/>
              <a:t>出典：日本医師会作成資料</a:t>
            </a:r>
            <a:endParaRPr kumimoji="1" lang="ja-JP" altLang="en-US" sz="1050" dirty="0"/>
          </a:p>
        </p:txBody>
      </p:sp>
      <p:sp>
        <p:nvSpPr>
          <p:cNvPr id="9"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19</a:t>
            </a:fld>
            <a:endParaRPr lang="ja-JP" altLang="en-US" dirty="0">
              <a:latin typeface="ＭＳ ゴシック" pitchFamily="49" charset="-128"/>
              <a:ea typeface="ＭＳ ゴシック" pitchFamily="49" charset="-128"/>
            </a:endParaRPr>
          </a:p>
        </p:txBody>
      </p:sp>
      <p:sp>
        <p:nvSpPr>
          <p:cNvPr id="11" name="Text Box 7"/>
          <p:cNvSpPr txBox="1">
            <a:spLocks noChangeArrowheads="1"/>
          </p:cNvSpPr>
          <p:nvPr/>
        </p:nvSpPr>
        <p:spPr bwMode="auto">
          <a:xfrm>
            <a:off x="323156" y="5627836"/>
            <a:ext cx="8425558" cy="825500"/>
          </a:xfrm>
          <a:prstGeom prst="rect">
            <a:avLst/>
          </a:prstGeom>
          <a:solidFill>
            <a:schemeClr val="accent6">
              <a:lumMod val="20000"/>
              <a:lumOff val="80000"/>
            </a:schemeClr>
          </a:solidFill>
          <a:ln w="19050">
            <a:solidFill>
              <a:srgbClr val="0000FF"/>
            </a:solidFill>
          </a:ln>
          <a:extLst/>
        </p:spPr>
        <p:txBody>
          <a:bodyPr wrap="square">
            <a:spAutoFit/>
          </a:bodyPr>
          <a:lstStyle>
            <a:lvl1pPr eaLnBrk="0" hangingPunct="0">
              <a:defRPr kumimoji="1" sz="4800">
                <a:solidFill>
                  <a:schemeClr val="tx1"/>
                </a:solidFill>
                <a:latin typeface="Arial" pitchFamily="34" charset="0"/>
                <a:ea typeface="ＭＳ Ｐゴシック" pitchFamily="50" charset="-128"/>
              </a:defRPr>
            </a:lvl1pPr>
            <a:lvl2pPr marL="742950" indent="-285750" eaLnBrk="0" hangingPunct="0">
              <a:defRPr kumimoji="1" sz="4800">
                <a:solidFill>
                  <a:schemeClr val="tx1"/>
                </a:solidFill>
                <a:latin typeface="Arial" pitchFamily="34" charset="0"/>
                <a:ea typeface="ＭＳ Ｐゴシック" pitchFamily="50" charset="-128"/>
              </a:defRPr>
            </a:lvl2pPr>
            <a:lvl3pPr marL="1143000" indent="-228600" eaLnBrk="0" hangingPunct="0">
              <a:defRPr kumimoji="1" sz="4800">
                <a:solidFill>
                  <a:schemeClr val="tx1"/>
                </a:solidFill>
                <a:latin typeface="Arial" pitchFamily="34" charset="0"/>
                <a:ea typeface="ＭＳ Ｐゴシック" pitchFamily="50" charset="-128"/>
              </a:defRPr>
            </a:lvl3pPr>
            <a:lvl4pPr marL="1600200" indent="-228600" eaLnBrk="0" hangingPunct="0">
              <a:defRPr kumimoji="1" sz="4800">
                <a:solidFill>
                  <a:schemeClr val="tx1"/>
                </a:solidFill>
                <a:latin typeface="Arial" pitchFamily="34" charset="0"/>
                <a:ea typeface="ＭＳ Ｐゴシック" pitchFamily="50" charset="-128"/>
              </a:defRPr>
            </a:lvl4pPr>
            <a:lvl5pPr marL="2057400" indent="-228600" eaLnBrk="0" hangingPunct="0">
              <a:defRPr kumimoji="1" sz="48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9pPr>
          </a:lstStyle>
          <a:p>
            <a:pPr eaLnBrk="1" hangingPunct="1"/>
            <a:r>
              <a:rPr lang="ja-JP" altLang="en-US" sz="1600" b="1" dirty="0" smtClean="0">
                <a:solidFill>
                  <a:srgbClr val="FF0000"/>
                </a:solidFill>
              </a:rPr>
              <a:t>約</a:t>
            </a:r>
            <a:r>
              <a:rPr lang="en-US" altLang="ja-JP" sz="1600" b="1" dirty="0">
                <a:solidFill>
                  <a:srgbClr val="FF0000"/>
                </a:solidFill>
              </a:rPr>
              <a:t>1,500</a:t>
            </a:r>
            <a:r>
              <a:rPr lang="ja-JP" altLang="en-US" sz="1600" b="1" dirty="0">
                <a:solidFill>
                  <a:srgbClr val="FF0000"/>
                </a:solidFill>
              </a:rPr>
              <a:t>タイトル</a:t>
            </a:r>
            <a:r>
              <a:rPr lang="ja-JP" altLang="en-US" sz="1600" dirty="0"/>
              <a:t>の雑誌を含め、</a:t>
            </a:r>
            <a:r>
              <a:rPr lang="ja-JP" altLang="en-US" sz="1600" b="1" dirty="0">
                <a:solidFill>
                  <a:srgbClr val="FF0000"/>
                </a:solidFill>
              </a:rPr>
              <a:t>約</a:t>
            </a:r>
            <a:r>
              <a:rPr lang="en-US" altLang="ja-JP" sz="1600" b="1" dirty="0">
                <a:solidFill>
                  <a:srgbClr val="FF0000"/>
                </a:solidFill>
              </a:rPr>
              <a:t>89,000</a:t>
            </a:r>
            <a:r>
              <a:rPr lang="ja-JP" altLang="en-US" sz="1600" b="1" dirty="0">
                <a:solidFill>
                  <a:srgbClr val="FF0000"/>
                </a:solidFill>
              </a:rPr>
              <a:t>点</a:t>
            </a:r>
            <a:r>
              <a:rPr lang="ja-JP" altLang="en-US" sz="1600" dirty="0"/>
              <a:t>の雑誌・単行本を揃えているほか、全国の医学図書館や大学附属図書館、国立国会図書館、海外の図書館とも連携してサービスの充実を図っており、多くの会員の利用に応えています。</a:t>
            </a:r>
          </a:p>
        </p:txBody>
      </p:sp>
      <p:sp>
        <p:nvSpPr>
          <p:cNvPr id="12" name="正方形/長方形 6"/>
          <p:cNvSpPr>
            <a:spLocks noChangeArrowheads="1"/>
          </p:cNvSpPr>
          <p:nvPr/>
        </p:nvSpPr>
        <p:spPr bwMode="auto">
          <a:xfrm>
            <a:off x="313743" y="5160632"/>
            <a:ext cx="5438378" cy="50006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miter lim="800000"/>
            <a:headEnd/>
            <a:tailEnd/>
          </a:ln>
          <a:extLst/>
        </p:spPr>
        <p:txBody>
          <a:bodyPr wrap="none" anchor="ctr"/>
          <a:lstStyle/>
          <a:p>
            <a:pPr algn="ctr"/>
            <a:r>
              <a:rPr lang="ja-JP" altLang="en-US" sz="2000" dirty="0" smtClean="0">
                <a:latin typeface="Calibri" pitchFamily="34" charset="0"/>
              </a:rPr>
              <a:t>日本医師会医学図書館</a:t>
            </a:r>
            <a:r>
              <a:rPr lang="ja-JP" altLang="en-US" sz="1600" dirty="0" smtClean="0">
                <a:latin typeface="Calibri" pitchFamily="34" charset="0"/>
              </a:rPr>
              <a:t>（日医会館地下一階）</a:t>
            </a:r>
            <a:endParaRPr lang="ja-JP" altLang="en-US" sz="1600" dirty="0">
              <a:latin typeface="Calibri" pitchFamily="34" charset="0"/>
            </a:endParaRPr>
          </a:p>
        </p:txBody>
      </p:sp>
    </p:spTree>
    <p:extLst>
      <p:ext uri="{BB962C8B-B14F-4D97-AF65-F5344CB8AC3E}">
        <p14:creationId xmlns:p14="http://schemas.microsoft.com/office/powerpoint/2010/main" val="2474176347"/>
      </p:ext>
    </p:extLst>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額縁 2"/>
          <p:cNvSpPr/>
          <p:nvPr/>
        </p:nvSpPr>
        <p:spPr>
          <a:xfrm>
            <a:off x="285750" y="836712"/>
            <a:ext cx="8572500" cy="1512168"/>
          </a:xfrm>
          <a:prstGeom prst="bevel">
            <a:avLst/>
          </a:prstGeom>
          <a:pattFill prst="smCheck">
            <a:fgClr>
              <a:schemeClr val="accent4">
                <a:lumMod val="40000"/>
                <a:lumOff val="6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675" name="Rectangle 3"/>
          <p:cNvSpPr>
            <a:spLocks noGrp="1" noChangeArrowheads="1"/>
          </p:cNvSpPr>
          <p:nvPr>
            <p:ph type="body" idx="1"/>
          </p:nvPr>
        </p:nvSpPr>
        <p:spPr>
          <a:xfrm>
            <a:off x="215106" y="1052736"/>
            <a:ext cx="8713787" cy="5256212"/>
          </a:xfrm>
        </p:spPr>
        <p:txBody>
          <a:bodyPr>
            <a:normAutofit/>
          </a:bodyPr>
          <a:lstStyle/>
          <a:p>
            <a:pPr eaLnBrk="1" hangingPunct="1">
              <a:buFontTx/>
              <a:buNone/>
            </a:pPr>
            <a:r>
              <a:rPr lang="ja-JP" altLang="en-US" dirty="0" smtClean="0">
                <a:solidFill>
                  <a:srgbClr val="0033CC"/>
                </a:solidFill>
                <a:latin typeface="ＭＳ ゴシック" pitchFamily="49" charset="-128"/>
                <a:ea typeface="ＭＳ ゴシック" pitchFamily="49" charset="-128"/>
              </a:rPr>
              <a:t>　　医師であれば、専門等に関わらず</a:t>
            </a:r>
            <a:endParaRPr lang="en-US" altLang="ja-JP" dirty="0" smtClean="0">
              <a:solidFill>
                <a:srgbClr val="0033CC"/>
              </a:solidFill>
              <a:latin typeface="ＭＳ ゴシック" pitchFamily="49" charset="-128"/>
              <a:ea typeface="ＭＳ ゴシック" pitchFamily="49" charset="-128"/>
            </a:endParaRPr>
          </a:p>
          <a:p>
            <a:pPr eaLnBrk="1" hangingPunct="1">
              <a:spcBef>
                <a:spcPts val="0"/>
              </a:spcBef>
              <a:buFontTx/>
              <a:buNone/>
            </a:pPr>
            <a:r>
              <a:rPr lang="ja-JP" altLang="en-US" dirty="0">
                <a:solidFill>
                  <a:srgbClr val="0033CC"/>
                </a:solidFill>
                <a:latin typeface="ＭＳ ゴシック" pitchFamily="49" charset="-128"/>
                <a:ea typeface="ＭＳ ゴシック" pitchFamily="49" charset="-128"/>
              </a:rPr>
              <a:t>　</a:t>
            </a:r>
            <a:r>
              <a:rPr lang="ja-JP" altLang="en-US" dirty="0" smtClean="0">
                <a:solidFill>
                  <a:srgbClr val="0033CC"/>
                </a:solidFill>
                <a:latin typeface="ＭＳ ゴシック" pitchFamily="49" charset="-128"/>
                <a:ea typeface="ＭＳ ゴシック" pitchFamily="49" charset="-128"/>
              </a:rPr>
              <a:t>　誰でも入会することができます。</a:t>
            </a:r>
          </a:p>
          <a:p>
            <a:pPr eaLnBrk="1" hangingPunct="1">
              <a:buFontTx/>
              <a:buNone/>
            </a:pPr>
            <a:endParaRPr lang="ja-JP" altLang="en-US" sz="2000" dirty="0" smtClean="0">
              <a:latin typeface="ＭＳ ゴシック" pitchFamily="49" charset="-128"/>
              <a:ea typeface="ＭＳ ゴシック" pitchFamily="49" charset="-128"/>
            </a:endParaRPr>
          </a:p>
          <a:p>
            <a:pPr eaLnBrk="1" hangingPunct="1">
              <a:spcBef>
                <a:spcPts val="1200"/>
              </a:spcBef>
              <a:buFont typeface="Wingdings" pitchFamily="2" charset="2"/>
              <a:buChar char="p"/>
            </a:pPr>
            <a:r>
              <a:rPr lang="ja-JP" altLang="en-US" sz="2800" dirty="0" smtClean="0">
                <a:latin typeface="ＭＳ ゴシック" pitchFamily="49" charset="-128"/>
                <a:ea typeface="ＭＳ ゴシック" pitchFamily="49" charset="-128"/>
              </a:rPr>
              <a:t>日本医師会にご入会いただくためには、まず、地元 の郡市区等医師会並びに都道府県医師会にご入会していただき、その上で、日本医師会への入会の手続きを行っていただきます。</a:t>
            </a:r>
            <a:endParaRPr lang="en-US" altLang="ja-JP" sz="2800" dirty="0" smtClean="0">
              <a:latin typeface="ＭＳ ゴシック" pitchFamily="49" charset="-128"/>
              <a:ea typeface="ＭＳ ゴシック" pitchFamily="49" charset="-128"/>
            </a:endParaRPr>
          </a:p>
          <a:p>
            <a:pPr eaLnBrk="1" hangingPunct="1">
              <a:spcBef>
                <a:spcPts val="1200"/>
              </a:spcBef>
              <a:buFont typeface="Wingdings" pitchFamily="2" charset="2"/>
              <a:buChar char="p"/>
            </a:pPr>
            <a:endParaRPr lang="ja-JP" altLang="en-US" sz="2800" dirty="0" smtClean="0">
              <a:latin typeface="ＭＳ ゴシック" pitchFamily="49" charset="-128"/>
              <a:ea typeface="ＭＳ ゴシック" pitchFamily="49" charset="-128"/>
            </a:endParaRPr>
          </a:p>
          <a:p>
            <a:pPr eaLnBrk="1" hangingPunct="1">
              <a:spcBef>
                <a:spcPts val="0"/>
              </a:spcBef>
              <a:buFontTx/>
              <a:buNone/>
            </a:pPr>
            <a:endParaRPr lang="ja-JP" altLang="en-US" sz="1400" dirty="0" smtClean="0">
              <a:latin typeface="ＭＳ ゴシック" pitchFamily="49" charset="-128"/>
              <a:ea typeface="ＭＳ ゴシック" pitchFamily="49" charset="-128"/>
            </a:endParaRPr>
          </a:p>
          <a:p>
            <a:pPr>
              <a:spcBef>
                <a:spcPts val="0"/>
              </a:spcBef>
              <a:buFont typeface="Wingdings" pitchFamily="2" charset="2"/>
              <a:buChar char="p"/>
            </a:pPr>
            <a:r>
              <a:rPr lang="ja-JP" altLang="en-US" sz="2800" dirty="0" smtClean="0">
                <a:latin typeface="ＭＳ ゴシック" pitchFamily="49" charset="-128"/>
                <a:ea typeface="ＭＳ ゴシック" pitchFamily="49" charset="-128"/>
              </a:rPr>
              <a:t>詳しくは、皆さんの地元の医師会にお問い合わせください。 </a:t>
            </a:r>
          </a:p>
        </p:txBody>
      </p:sp>
      <p:sp>
        <p:nvSpPr>
          <p:cNvPr id="28677" name="Rectangle 5"/>
          <p:cNvSpPr>
            <a:spLocks noChangeArrowheads="1"/>
          </p:cNvSpPr>
          <p:nvPr/>
        </p:nvSpPr>
        <p:spPr bwMode="auto">
          <a:xfrm>
            <a:off x="251520" y="2564904"/>
            <a:ext cx="8642350" cy="3456384"/>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latin typeface="ＭＳ ゴシック" pitchFamily="49" charset="-128"/>
              <a:ea typeface="ＭＳ ゴシック" pitchFamily="49" charset="-128"/>
            </a:endParaRPr>
          </a:p>
        </p:txBody>
      </p:sp>
      <p:sp>
        <p:nvSpPr>
          <p:cNvPr id="7" name="正方形/長方形 6"/>
          <p:cNvSpPr>
            <a:spLocks noChangeArrowheads="1"/>
          </p:cNvSpPr>
          <p:nvPr/>
        </p:nvSpPr>
        <p:spPr bwMode="auto">
          <a:xfrm>
            <a:off x="285750" y="192634"/>
            <a:ext cx="8572500" cy="5000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ja-JP" altLang="en-US" sz="2800" dirty="0" smtClean="0">
                <a:latin typeface="Calibri" pitchFamily="34" charset="0"/>
              </a:rPr>
              <a:t>日本医師会への入会方法</a:t>
            </a:r>
            <a:endParaRPr lang="ja-JP" altLang="en-US" sz="2000" dirty="0">
              <a:latin typeface="Calibri" pitchFamily="34" charset="0"/>
            </a:endParaRPr>
          </a:p>
        </p:txBody>
      </p:sp>
      <p:sp>
        <p:nvSpPr>
          <p:cNvPr id="9" name="テキスト ボックス 8"/>
          <p:cNvSpPr txBox="1"/>
          <p:nvPr/>
        </p:nvSpPr>
        <p:spPr>
          <a:xfrm>
            <a:off x="107504" y="6551766"/>
            <a:ext cx="3744416" cy="261610"/>
          </a:xfrm>
          <a:prstGeom prst="rect">
            <a:avLst/>
          </a:prstGeom>
          <a:noFill/>
        </p:spPr>
        <p:txBody>
          <a:bodyPr wrap="square" rtlCol="0">
            <a:spAutoFit/>
          </a:bodyPr>
          <a:lstStyle/>
          <a:p>
            <a:r>
              <a:rPr kumimoji="1" lang="ja-JP" altLang="en-US" sz="1050" dirty="0" smtClean="0"/>
              <a:t>出典：日本医師会作成資料</a:t>
            </a:r>
            <a:endParaRPr kumimoji="1" lang="ja-JP" altLang="en-US" sz="1050" dirty="0"/>
          </a:p>
        </p:txBody>
      </p:sp>
      <p:sp>
        <p:nvSpPr>
          <p:cNvPr id="12" name="AutoShape 16"/>
          <p:cNvSpPr>
            <a:spLocks noChangeArrowheads="1"/>
          </p:cNvSpPr>
          <p:nvPr/>
        </p:nvSpPr>
        <p:spPr bwMode="auto">
          <a:xfrm>
            <a:off x="1979712" y="4365104"/>
            <a:ext cx="6840760" cy="662955"/>
          </a:xfrm>
          <a:prstGeom prst="roundRect">
            <a:avLst>
              <a:gd name="adj" fmla="val 16667"/>
            </a:avLst>
          </a:prstGeom>
          <a:solidFill>
            <a:srgbClr val="CCFFFF"/>
          </a:solidFill>
          <a:ln w="19050" algn="ctr">
            <a:solidFill>
              <a:srgbClr val="0000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marL="342900" indent="-342900" algn="ctr">
              <a:lnSpc>
                <a:spcPct val="120000"/>
              </a:lnSpc>
              <a:buFont typeface="Wingdings" pitchFamily="2" charset="2"/>
              <a:buNone/>
            </a:pPr>
            <a:r>
              <a:rPr lang="en-US" altLang="ja-JP" b="1" dirty="0">
                <a:latin typeface="メイリオ" pitchFamily="50" charset="-128"/>
                <a:ea typeface="メイリオ" pitchFamily="50" charset="-128"/>
                <a:cs typeface="メイリオ" pitchFamily="50" charset="-128"/>
              </a:rPr>
              <a:t>http://www.med.or.jp/doctor/other/000227.html</a:t>
            </a:r>
            <a:endParaRPr lang="ja-JP" altLang="en-US" dirty="0">
              <a:latin typeface="メイリオ" pitchFamily="50" charset="-128"/>
              <a:ea typeface="メイリオ" pitchFamily="50" charset="-128"/>
              <a:cs typeface="メイリオ" pitchFamily="50" charset="-128"/>
            </a:endParaRPr>
          </a:p>
        </p:txBody>
      </p:sp>
      <p:sp>
        <p:nvSpPr>
          <p:cNvPr id="13" name="AutoShape 16"/>
          <p:cNvSpPr>
            <a:spLocks noChangeArrowheads="1"/>
          </p:cNvSpPr>
          <p:nvPr/>
        </p:nvSpPr>
        <p:spPr bwMode="auto">
          <a:xfrm>
            <a:off x="3131840" y="5661248"/>
            <a:ext cx="5688632" cy="662955"/>
          </a:xfrm>
          <a:prstGeom prst="roundRect">
            <a:avLst>
              <a:gd name="adj" fmla="val 16667"/>
            </a:avLst>
          </a:prstGeom>
          <a:solidFill>
            <a:srgbClr val="CCFFFF"/>
          </a:solidFill>
          <a:ln w="19050" algn="ctr">
            <a:solidFill>
              <a:srgbClr val="0000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marL="342900" indent="-342900" algn="ctr">
              <a:lnSpc>
                <a:spcPct val="120000"/>
              </a:lnSpc>
              <a:buFont typeface="Wingdings" pitchFamily="2" charset="2"/>
              <a:buNone/>
            </a:pPr>
            <a:r>
              <a:rPr lang="en-US" altLang="ja-JP" b="1" dirty="0">
                <a:latin typeface="メイリオ" pitchFamily="50" charset="-128"/>
                <a:ea typeface="メイリオ" pitchFamily="50" charset="-128"/>
                <a:cs typeface="メイリオ" pitchFamily="50" charset="-128"/>
              </a:rPr>
              <a:t>http://www.med.or.jp/link/search.html</a:t>
            </a:r>
            <a:endParaRPr lang="ja-JP" altLang="en-US" dirty="0">
              <a:latin typeface="メイリオ" pitchFamily="50" charset="-128"/>
              <a:ea typeface="メイリオ" pitchFamily="50" charset="-128"/>
              <a:cs typeface="メイリオ" pitchFamily="50" charset="-128"/>
            </a:endParaRPr>
          </a:p>
        </p:txBody>
      </p:sp>
      <p:sp>
        <p:nvSpPr>
          <p:cNvPr id="10"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20</a:t>
            </a:fld>
            <a:endParaRPr lang="ja-JP" altLang="en-US" dirty="0">
              <a:latin typeface="ＭＳ ゴシック" pitchFamily="49" charset="-128"/>
              <a:ea typeface="ＭＳ ゴシック" pitchFamily="49" charset="-128"/>
            </a:endParaRPr>
          </a:p>
        </p:txBody>
      </p:sp>
    </p:spTree>
    <p:extLst>
      <p:ext uri="{BB962C8B-B14F-4D97-AF65-F5344CB8AC3E}">
        <p14:creationId xmlns:p14="http://schemas.microsoft.com/office/powerpoint/2010/main" val="15765878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0" y="2710383"/>
            <a:ext cx="9144000" cy="1150665"/>
          </a:xfrm>
          <a:prstGeom prst="rect">
            <a:avLst/>
          </a:prstGeom>
          <a:no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Tx/>
              <a:buNone/>
            </a:pPr>
            <a:r>
              <a:rPr lang="en-US" altLang="ja-JP" sz="3400" dirty="0">
                <a:latin typeface="ＭＳ ゴシック" pitchFamily="49" charset="-128"/>
                <a:ea typeface="ＭＳ ゴシック" pitchFamily="49" charset="-128"/>
              </a:rPr>
              <a:t>Ⅱ</a:t>
            </a:r>
            <a:r>
              <a:rPr lang="ja-JP" altLang="en-US" sz="3400" dirty="0" err="1" smtClean="0">
                <a:latin typeface="ＭＳ ゴシック" pitchFamily="49" charset="-128"/>
                <a:ea typeface="ＭＳ ゴシック" pitchFamily="49" charset="-128"/>
              </a:rPr>
              <a:t>．</a:t>
            </a:r>
            <a:r>
              <a:rPr lang="ja-JP" altLang="en-US" sz="3400" dirty="0" smtClean="0">
                <a:latin typeface="ＭＳ ゴシック" pitchFamily="49" charset="-128"/>
                <a:ea typeface="ＭＳ ゴシック" pitchFamily="49" charset="-128"/>
              </a:rPr>
              <a:t>日本医師会の主な対外的活動について</a:t>
            </a:r>
            <a:endParaRPr lang="en-US" altLang="ja-JP" sz="3400" dirty="0" smtClean="0">
              <a:latin typeface="ＭＳ ゴシック" pitchFamily="49" charset="-128"/>
              <a:ea typeface="ＭＳ ゴシック" pitchFamily="49" charset="-128"/>
            </a:endParaRPr>
          </a:p>
          <a:p>
            <a:pPr algn="ctr">
              <a:spcBef>
                <a:spcPts val="1200"/>
              </a:spcBef>
              <a:buFontTx/>
              <a:buNone/>
            </a:pPr>
            <a:endParaRPr lang="ja-JP" altLang="en-US" sz="2400" dirty="0" smtClean="0">
              <a:latin typeface="ＭＳ ゴシック" pitchFamily="49" charset="-128"/>
              <a:ea typeface="ＭＳ ゴシック" pitchFamily="49" charset="-128"/>
            </a:endParaRPr>
          </a:p>
        </p:txBody>
      </p:sp>
      <p:sp>
        <p:nvSpPr>
          <p:cNvPr id="3"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21</a:t>
            </a:fld>
            <a:endParaRPr lang="ja-JP" altLang="en-US" dirty="0">
              <a:latin typeface="ＭＳ ゴシック" pitchFamily="49" charset="-128"/>
              <a:ea typeface="ＭＳ ゴシック" pitchFamily="49" charset="-128"/>
            </a:endParaRPr>
          </a:p>
        </p:txBody>
      </p:sp>
    </p:spTree>
    <p:extLst>
      <p:ext uri="{BB962C8B-B14F-4D97-AF65-F5344CB8AC3E}">
        <p14:creationId xmlns:p14="http://schemas.microsoft.com/office/powerpoint/2010/main" val="29321290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6"/>
          <p:cNvSpPr>
            <a:spLocks noChangeArrowheads="1"/>
          </p:cNvSpPr>
          <p:nvPr/>
        </p:nvSpPr>
        <p:spPr bwMode="auto">
          <a:xfrm>
            <a:off x="285750" y="192634"/>
            <a:ext cx="8572500" cy="5000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ja-JP" altLang="en-US" sz="2800" dirty="0" smtClean="0">
                <a:latin typeface="Calibri" pitchFamily="34" charset="0"/>
              </a:rPr>
              <a:t>医師会が地域連携に果たすべき役割（概観）</a:t>
            </a:r>
            <a:endParaRPr lang="ja-JP" altLang="en-US" sz="2800" dirty="0">
              <a:latin typeface="Calibri" pitchFamily="34" charset="0"/>
            </a:endParaRPr>
          </a:p>
        </p:txBody>
      </p:sp>
      <p:sp>
        <p:nvSpPr>
          <p:cNvPr id="6" name="円/楕円 5"/>
          <p:cNvSpPr/>
          <p:nvPr/>
        </p:nvSpPr>
        <p:spPr>
          <a:xfrm>
            <a:off x="1287674" y="908720"/>
            <a:ext cx="6264696" cy="1368152"/>
          </a:xfrm>
          <a:prstGeom prst="ellipse">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ja-JP" altLang="en-US" sz="3200" dirty="0" smtClean="0">
                <a:solidFill>
                  <a:schemeClr val="tx1"/>
                </a:solidFill>
              </a:rPr>
              <a:t>行　政</a:t>
            </a:r>
            <a:endParaRPr kumimoji="1" lang="en-US" altLang="ja-JP" sz="3200" dirty="0" smtClean="0">
              <a:solidFill>
                <a:schemeClr val="tx1"/>
              </a:solidFill>
            </a:endParaRPr>
          </a:p>
          <a:p>
            <a:pPr algn="ctr">
              <a:spcBef>
                <a:spcPts val="500"/>
              </a:spcBef>
            </a:pPr>
            <a:r>
              <a:rPr kumimoji="1" lang="ja-JP" altLang="en-US" sz="2400" dirty="0" smtClean="0">
                <a:solidFill>
                  <a:schemeClr val="tx1"/>
                </a:solidFill>
              </a:rPr>
              <a:t>国・都道府県・市区町村</a:t>
            </a:r>
            <a:endParaRPr kumimoji="1" lang="ja-JP" altLang="en-US" sz="2400" dirty="0">
              <a:solidFill>
                <a:schemeClr val="tx1"/>
              </a:solidFill>
            </a:endParaRPr>
          </a:p>
        </p:txBody>
      </p:sp>
      <p:sp>
        <p:nvSpPr>
          <p:cNvPr id="7" name="角丸四角形 6"/>
          <p:cNvSpPr/>
          <p:nvPr/>
        </p:nvSpPr>
        <p:spPr>
          <a:xfrm>
            <a:off x="1287674" y="2780928"/>
            <a:ext cx="6264696" cy="1368152"/>
          </a:xfrm>
          <a:prstGeom prst="roundRect">
            <a:avLst/>
          </a:prstGeom>
          <a:solidFill>
            <a:schemeClr val="accent1">
              <a:lumMod val="20000"/>
              <a:lumOff val="80000"/>
            </a:schemeClr>
          </a:solidFill>
          <a:ln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smtClean="0">
                <a:solidFill>
                  <a:schemeClr val="tx1"/>
                </a:solidFill>
              </a:rPr>
              <a:t>日本医師会</a:t>
            </a:r>
            <a:endParaRPr kumimoji="1" lang="en-US" altLang="ja-JP" sz="3200" dirty="0" smtClean="0">
              <a:solidFill>
                <a:schemeClr val="tx1"/>
              </a:solidFill>
            </a:endParaRPr>
          </a:p>
          <a:p>
            <a:pPr algn="ctr">
              <a:spcBef>
                <a:spcPts val="500"/>
              </a:spcBef>
            </a:pPr>
            <a:r>
              <a:rPr lang="ja-JP" altLang="en-US" sz="3200" dirty="0">
                <a:solidFill>
                  <a:schemeClr val="tx1"/>
                </a:solidFill>
              </a:rPr>
              <a:t>地域医師会</a:t>
            </a:r>
            <a:endParaRPr kumimoji="1" lang="ja-JP" altLang="en-US" sz="3200" dirty="0">
              <a:solidFill>
                <a:schemeClr val="tx1"/>
              </a:solidFill>
            </a:endParaRPr>
          </a:p>
        </p:txBody>
      </p:sp>
      <p:sp>
        <p:nvSpPr>
          <p:cNvPr id="8" name="円/楕円 7"/>
          <p:cNvSpPr/>
          <p:nvPr/>
        </p:nvSpPr>
        <p:spPr>
          <a:xfrm>
            <a:off x="3159882" y="4725144"/>
            <a:ext cx="5760640" cy="1728192"/>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251520" y="4725144"/>
            <a:ext cx="5760640" cy="1728192"/>
          </a:xfrm>
          <a:prstGeom prst="ellipse">
            <a:avLst/>
          </a:prstGeom>
          <a:solidFill>
            <a:srgbClr val="FFCCFF">
              <a:alpha val="40000"/>
            </a:srgbClr>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矢印コネクタ 10"/>
          <p:cNvCxnSpPr>
            <a:endCxn id="7" idx="0"/>
          </p:cNvCxnSpPr>
          <p:nvPr/>
        </p:nvCxnSpPr>
        <p:spPr>
          <a:xfrm>
            <a:off x="4420022" y="2060848"/>
            <a:ext cx="0" cy="720080"/>
          </a:xfrm>
          <a:prstGeom prst="straightConnector1">
            <a:avLst/>
          </a:prstGeom>
          <a:ln w="38100">
            <a:solidFill>
              <a:srgbClr val="0033CC"/>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flipH="1">
            <a:off x="2583818" y="3789040"/>
            <a:ext cx="548022" cy="1080120"/>
          </a:xfrm>
          <a:prstGeom prst="straightConnector1">
            <a:avLst/>
          </a:prstGeom>
          <a:ln w="38100">
            <a:solidFill>
              <a:srgbClr val="0033CC"/>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a:off x="5680162" y="3789040"/>
            <a:ext cx="720080" cy="1080120"/>
          </a:xfrm>
          <a:prstGeom prst="straightConnector1">
            <a:avLst/>
          </a:prstGeom>
          <a:ln w="38100">
            <a:solidFill>
              <a:srgbClr val="0033CC"/>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5392130" y="1988840"/>
            <a:ext cx="3528392" cy="923330"/>
          </a:xfrm>
          <a:prstGeom prst="rect">
            <a:avLst/>
          </a:prstGeom>
          <a:noFill/>
        </p:spPr>
        <p:txBody>
          <a:bodyPr wrap="square" rtlCol="0">
            <a:spAutoFit/>
          </a:bodyPr>
          <a:lstStyle/>
          <a:p>
            <a:r>
              <a:rPr kumimoji="1" lang="ja-JP" altLang="en-US" dirty="0" smtClean="0"/>
              <a:t>カウンターパートナー</a:t>
            </a:r>
            <a:endParaRPr kumimoji="1" lang="en-US" altLang="ja-JP" dirty="0" smtClean="0"/>
          </a:p>
          <a:p>
            <a:r>
              <a:rPr lang="ja-JP" altLang="en-US" dirty="0"/>
              <a:t>　</a:t>
            </a:r>
            <a:r>
              <a:rPr lang="ja-JP" altLang="en-US" dirty="0" smtClean="0"/>
              <a:t>・医療提供者の代表として意見</a:t>
            </a:r>
            <a:endParaRPr lang="en-US" altLang="ja-JP" dirty="0" smtClean="0"/>
          </a:p>
          <a:p>
            <a:r>
              <a:rPr kumimoji="1" lang="ja-JP" altLang="en-US" dirty="0"/>
              <a:t>　</a:t>
            </a:r>
            <a:r>
              <a:rPr kumimoji="1" lang="ja-JP" altLang="en-US" dirty="0" smtClean="0"/>
              <a:t>・医療提供体制づくりへの参画</a:t>
            </a:r>
            <a:endParaRPr kumimoji="1" lang="ja-JP" altLang="en-US" dirty="0"/>
          </a:p>
        </p:txBody>
      </p:sp>
      <p:sp>
        <p:nvSpPr>
          <p:cNvPr id="22" name="テキスト ボックス 21"/>
          <p:cNvSpPr txBox="1"/>
          <p:nvPr/>
        </p:nvSpPr>
        <p:spPr>
          <a:xfrm>
            <a:off x="251520" y="4283804"/>
            <a:ext cx="3528392" cy="369332"/>
          </a:xfrm>
          <a:prstGeom prst="rect">
            <a:avLst/>
          </a:prstGeom>
          <a:noFill/>
        </p:spPr>
        <p:txBody>
          <a:bodyPr wrap="square" rtlCol="0">
            <a:spAutoFit/>
          </a:bodyPr>
          <a:lstStyle/>
          <a:p>
            <a:r>
              <a:rPr kumimoji="1" lang="ja-JP" altLang="en-US" dirty="0" smtClean="0"/>
              <a:t>多用な関係者、職種との協力</a:t>
            </a:r>
            <a:endParaRPr kumimoji="1" lang="ja-JP" altLang="en-US" dirty="0"/>
          </a:p>
        </p:txBody>
      </p:sp>
      <p:sp>
        <p:nvSpPr>
          <p:cNvPr id="23" name="テキスト ボックス 22"/>
          <p:cNvSpPr txBox="1"/>
          <p:nvPr/>
        </p:nvSpPr>
        <p:spPr>
          <a:xfrm>
            <a:off x="6376582" y="4132159"/>
            <a:ext cx="2437702" cy="646331"/>
          </a:xfrm>
          <a:prstGeom prst="rect">
            <a:avLst/>
          </a:prstGeom>
          <a:noFill/>
        </p:spPr>
        <p:txBody>
          <a:bodyPr wrap="square" rtlCol="0">
            <a:spAutoFit/>
          </a:bodyPr>
          <a:lstStyle/>
          <a:p>
            <a:r>
              <a:rPr lang="ja-JP" altLang="en-US" dirty="0" smtClean="0"/>
              <a:t>啓発・生涯教育</a:t>
            </a:r>
            <a:endParaRPr lang="en-US" altLang="ja-JP" dirty="0" smtClean="0"/>
          </a:p>
          <a:p>
            <a:r>
              <a:rPr kumimoji="1" lang="ja-JP" altLang="en-US" dirty="0"/>
              <a:t>医療現場</a:t>
            </a:r>
            <a:r>
              <a:rPr kumimoji="1" lang="ja-JP" altLang="en-US" dirty="0" smtClean="0"/>
              <a:t>の意見反映</a:t>
            </a:r>
            <a:endParaRPr kumimoji="1" lang="en-US" altLang="ja-JP" dirty="0" smtClean="0"/>
          </a:p>
        </p:txBody>
      </p:sp>
      <p:sp>
        <p:nvSpPr>
          <p:cNvPr id="24" name="テキスト ボックス 23"/>
          <p:cNvSpPr txBox="1"/>
          <p:nvPr/>
        </p:nvSpPr>
        <p:spPr>
          <a:xfrm>
            <a:off x="6185121" y="5013176"/>
            <a:ext cx="1987279" cy="1018227"/>
          </a:xfrm>
          <a:prstGeom prst="rect">
            <a:avLst/>
          </a:prstGeom>
          <a:noFill/>
        </p:spPr>
        <p:txBody>
          <a:bodyPr wrap="square" rtlCol="0">
            <a:spAutoFit/>
          </a:bodyPr>
          <a:lstStyle/>
          <a:p>
            <a:r>
              <a:rPr kumimoji="1" lang="ja-JP" altLang="en-US" sz="2800" dirty="0" smtClean="0"/>
              <a:t>医師、</a:t>
            </a:r>
            <a:endParaRPr kumimoji="1" lang="en-US" altLang="ja-JP" sz="2800" dirty="0" smtClean="0"/>
          </a:p>
          <a:p>
            <a:pPr>
              <a:spcBef>
                <a:spcPts val="500"/>
              </a:spcBef>
            </a:pPr>
            <a:r>
              <a:rPr lang="ja-JP" altLang="en-US" sz="2800" dirty="0"/>
              <a:t>医療機関</a:t>
            </a:r>
            <a:endParaRPr kumimoji="1" lang="ja-JP" altLang="en-US" sz="2800" dirty="0"/>
          </a:p>
        </p:txBody>
      </p:sp>
      <p:sp>
        <p:nvSpPr>
          <p:cNvPr id="26" name="テキスト ボックス 25"/>
          <p:cNvSpPr txBox="1"/>
          <p:nvPr/>
        </p:nvSpPr>
        <p:spPr>
          <a:xfrm>
            <a:off x="3533304" y="5155607"/>
            <a:ext cx="2232248" cy="830997"/>
          </a:xfrm>
          <a:prstGeom prst="rect">
            <a:avLst/>
          </a:prstGeom>
          <a:noFill/>
        </p:spPr>
        <p:txBody>
          <a:bodyPr wrap="square" rtlCol="0">
            <a:spAutoFit/>
          </a:bodyPr>
          <a:lstStyle/>
          <a:p>
            <a:r>
              <a:rPr kumimoji="1" lang="ja-JP" altLang="en-US" sz="2400" dirty="0" smtClean="0"/>
              <a:t>医会、学会、</a:t>
            </a:r>
            <a:endParaRPr kumimoji="1" lang="en-US" altLang="ja-JP" sz="2400" dirty="0" smtClean="0"/>
          </a:p>
          <a:p>
            <a:r>
              <a:rPr kumimoji="1" lang="ja-JP" altLang="en-US" sz="2400" dirty="0" smtClean="0"/>
              <a:t>病院団体、大学</a:t>
            </a:r>
            <a:endParaRPr kumimoji="1" lang="ja-JP" altLang="en-US" sz="2400" dirty="0"/>
          </a:p>
        </p:txBody>
      </p:sp>
      <p:sp>
        <p:nvSpPr>
          <p:cNvPr id="27" name="テキスト ボックス 26"/>
          <p:cNvSpPr txBox="1"/>
          <p:nvPr/>
        </p:nvSpPr>
        <p:spPr>
          <a:xfrm>
            <a:off x="860916" y="4941324"/>
            <a:ext cx="2437702" cy="1323439"/>
          </a:xfrm>
          <a:prstGeom prst="rect">
            <a:avLst/>
          </a:prstGeom>
          <a:noFill/>
        </p:spPr>
        <p:txBody>
          <a:bodyPr wrap="square" rtlCol="0">
            <a:spAutoFit/>
          </a:bodyPr>
          <a:lstStyle/>
          <a:p>
            <a:r>
              <a:rPr lang="ja-JP" altLang="en-US" sz="1600" b="1" dirty="0" smtClean="0"/>
              <a:t>歯科医師、薬剤師、</a:t>
            </a:r>
            <a:endParaRPr lang="en-US" altLang="ja-JP" sz="1600" b="1" dirty="0" smtClean="0"/>
          </a:p>
          <a:p>
            <a:r>
              <a:rPr kumimoji="1" lang="ja-JP" altLang="en-US" sz="1600" b="1" dirty="0"/>
              <a:t>看護</a:t>
            </a:r>
            <a:r>
              <a:rPr kumimoji="1" lang="ja-JP" altLang="en-US" sz="1600" b="1" dirty="0" smtClean="0"/>
              <a:t>職員その他の医療</a:t>
            </a:r>
            <a:endParaRPr kumimoji="1" lang="en-US" altLang="ja-JP" sz="1600" b="1" dirty="0" smtClean="0"/>
          </a:p>
          <a:p>
            <a:r>
              <a:rPr kumimoji="1" lang="ja-JP" altLang="en-US" sz="1600" b="1" dirty="0" smtClean="0"/>
              <a:t>従事者、</a:t>
            </a:r>
            <a:r>
              <a:rPr lang="ja-JP" altLang="en-US" sz="1600" b="1" dirty="0" smtClean="0"/>
              <a:t>栄養士、</a:t>
            </a:r>
            <a:endParaRPr lang="en-US" altLang="ja-JP" sz="1600" b="1" dirty="0" smtClean="0"/>
          </a:p>
          <a:p>
            <a:r>
              <a:rPr kumimoji="1" lang="ja-JP" altLang="en-US" sz="1600" b="1" dirty="0" smtClean="0"/>
              <a:t>福祉・介護関係者</a:t>
            </a:r>
            <a:endParaRPr kumimoji="1" lang="en-US" altLang="ja-JP" sz="1600" b="1" dirty="0" smtClean="0"/>
          </a:p>
          <a:p>
            <a:r>
              <a:rPr lang="ja-JP" altLang="en-US" sz="1600" b="1" dirty="0"/>
              <a:t>市民</a:t>
            </a:r>
            <a:r>
              <a:rPr lang="ja-JP" altLang="en-US" sz="1600" b="1" dirty="0" smtClean="0"/>
              <a:t>団体、患者団体</a:t>
            </a:r>
            <a:endParaRPr kumimoji="1" lang="en-US" altLang="ja-JP" sz="1600" b="1" dirty="0" smtClean="0"/>
          </a:p>
        </p:txBody>
      </p:sp>
      <p:sp>
        <p:nvSpPr>
          <p:cNvPr id="18" name="テキスト ボックス 17"/>
          <p:cNvSpPr txBox="1"/>
          <p:nvPr/>
        </p:nvSpPr>
        <p:spPr>
          <a:xfrm>
            <a:off x="107504" y="6551766"/>
            <a:ext cx="3744416" cy="261610"/>
          </a:xfrm>
          <a:prstGeom prst="rect">
            <a:avLst/>
          </a:prstGeom>
          <a:noFill/>
        </p:spPr>
        <p:txBody>
          <a:bodyPr wrap="square" rtlCol="0">
            <a:spAutoFit/>
          </a:bodyPr>
          <a:lstStyle/>
          <a:p>
            <a:r>
              <a:rPr kumimoji="1" lang="ja-JP" altLang="en-US" sz="1050" dirty="0" smtClean="0"/>
              <a:t>出典：日本医師会作成資料</a:t>
            </a:r>
            <a:endParaRPr kumimoji="1" lang="ja-JP" altLang="en-US" sz="1050" dirty="0"/>
          </a:p>
        </p:txBody>
      </p:sp>
      <p:sp>
        <p:nvSpPr>
          <p:cNvPr id="19"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22</a:t>
            </a:fld>
            <a:endParaRPr lang="ja-JP" altLang="en-US">
              <a:latin typeface="ＭＳ ゴシック" pitchFamily="49" charset="-128"/>
              <a:ea typeface="ＭＳ ゴシック" pitchFamily="49" charset="-128"/>
            </a:endParaRPr>
          </a:p>
        </p:txBody>
      </p:sp>
    </p:spTree>
    <p:extLst>
      <p:ext uri="{BB962C8B-B14F-4D97-AF65-F5344CB8AC3E}">
        <p14:creationId xmlns:p14="http://schemas.microsoft.com/office/powerpoint/2010/main" val="31547147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a:spLocks noChangeArrowheads="1"/>
          </p:cNvSpPr>
          <p:nvPr/>
        </p:nvSpPr>
        <p:spPr bwMode="auto">
          <a:xfrm>
            <a:off x="285750" y="188640"/>
            <a:ext cx="8572500" cy="60939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ja-JP" altLang="en-US" sz="2800" dirty="0" smtClean="0">
                <a:latin typeface="+mj-ea"/>
                <a:ea typeface="+mj-ea"/>
              </a:rPr>
              <a:t>参画している主な外部審議会　厚労省関係</a:t>
            </a:r>
            <a:r>
              <a:rPr lang="ja-JP" altLang="en-US" sz="2800" dirty="0" smtClean="0">
                <a:latin typeface="+mj-ea"/>
              </a:rPr>
              <a:t>－</a:t>
            </a:r>
            <a:r>
              <a:rPr lang="ja-JP" altLang="en-US" sz="2800" dirty="0">
                <a:latin typeface="+mj-ea"/>
              </a:rPr>
              <a:t>１</a:t>
            </a:r>
            <a:endParaRPr lang="en-US" altLang="ja-JP" sz="2800" dirty="0" smtClean="0">
              <a:latin typeface="+mj-ea"/>
            </a:endParaRPr>
          </a:p>
        </p:txBody>
      </p:sp>
      <p:sp>
        <p:nvSpPr>
          <p:cNvPr id="7" name="テキスト ボックス 6"/>
          <p:cNvSpPr txBox="1"/>
          <p:nvPr/>
        </p:nvSpPr>
        <p:spPr>
          <a:xfrm>
            <a:off x="107504" y="6551766"/>
            <a:ext cx="3744416" cy="261610"/>
          </a:xfrm>
          <a:prstGeom prst="rect">
            <a:avLst/>
          </a:prstGeom>
          <a:noFill/>
        </p:spPr>
        <p:txBody>
          <a:bodyPr wrap="square" rtlCol="0">
            <a:spAutoFit/>
          </a:bodyPr>
          <a:lstStyle/>
          <a:p>
            <a:r>
              <a:rPr kumimoji="1" lang="ja-JP" altLang="en-US" sz="1050" dirty="0" smtClean="0"/>
              <a:t>出典：日本医師会資料</a:t>
            </a:r>
            <a:endParaRPr kumimoji="1" lang="ja-JP" altLang="en-US" sz="1050" dirty="0"/>
          </a:p>
        </p:txBody>
      </p:sp>
      <p:sp>
        <p:nvSpPr>
          <p:cNvPr id="9"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23</a:t>
            </a:fld>
            <a:endParaRPr lang="ja-JP" altLang="en-US">
              <a:latin typeface="ＭＳ ゴシック" pitchFamily="49" charset="-128"/>
              <a:ea typeface="ＭＳ ゴシック" pitchFamily="49" charset="-128"/>
            </a:endParaRPr>
          </a:p>
        </p:txBody>
      </p:sp>
      <p:graphicFrame>
        <p:nvGraphicFramePr>
          <p:cNvPr id="8" name="Group 17"/>
          <p:cNvGraphicFramePr>
            <a:graphicFrameLocks/>
          </p:cNvGraphicFramePr>
          <p:nvPr>
            <p:extLst>
              <p:ext uri="{D42A27DB-BD31-4B8C-83A1-F6EECF244321}">
                <p14:modId xmlns:p14="http://schemas.microsoft.com/office/powerpoint/2010/main" val="3725448679"/>
              </p:ext>
            </p:extLst>
          </p:nvPr>
        </p:nvGraphicFramePr>
        <p:xfrm>
          <a:off x="285750" y="910560"/>
          <a:ext cx="8572500" cy="5547360"/>
        </p:xfrm>
        <a:graphic>
          <a:graphicData uri="http://schemas.openxmlformats.org/drawingml/2006/table">
            <a:tbl>
              <a:tblPr/>
              <a:tblGrid>
                <a:gridCol w="2260037"/>
                <a:gridCol w="6312463"/>
              </a:tblGrid>
              <a:tr h="30257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600" b="0" i="0" u="none" strike="noStrike" cap="none" normalizeH="0" baseline="0" dirty="0" smtClean="0">
                          <a:ln>
                            <a:noFill/>
                          </a:ln>
                          <a:solidFill>
                            <a:srgbClr val="0033CC"/>
                          </a:solidFill>
                          <a:effectLst/>
                          <a:latin typeface="Arial" pitchFamily="34" charset="0"/>
                          <a:ea typeface="ＭＳ Ｐゴシック" pitchFamily="50" charset="-128"/>
                        </a:rPr>
                        <a:t>　厚生労働省</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600" b="0" i="0" u="none" strike="noStrike" cap="none" normalizeH="0" baseline="0" dirty="0" smtClean="0">
                          <a:ln>
                            <a:noFill/>
                          </a:ln>
                          <a:solidFill>
                            <a:schemeClr val="tx1"/>
                          </a:solidFill>
                          <a:effectLst/>
                          <a:latin typeface="Arial" pitchFamily="34" charset="0"/>
                          <a:ea typeface="ＭＳ Ｐゴシック" pitchFamily="50" charset="-128"/>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p"/>
                        <a:tabLst/>
                      </a:pPr>
                      <a:r>
                        <a:rPr kumimoji="1" lang="ja-JP" altLang="en-US" sz="2600" b="0" i="0" u="none" strike="noStrike" cap="none" normalizeH="0" baseline="0" dirty="0" smtClean="0">
                          <a:ln>
                            <a:noFill/>
                          </a:ln>
                          <a:solidFill>
                            <a:schemeClr val="tx1"/>
                          </a:solidFill>
                          <a:effectLst/>
                          <a:latin typeface="ＭＳ ゴシック" pitchFamily="49" charset="-128"/>
                          <a:ea typeface="ＭＳ ゴシック" pitchFamily="49" charset="-128"/>
                        </a:rPr>
                        <a:t>医道審議会</a:t>
                      </a:r>
                      <a:r>
                        <a:rPr kumimoji="1" lang="en-US" altLang="ja-JP" sz="2600" b="0" i="0" u="none" strike="noStrike" cap="none" normalizeH="0" baseline="0" dirty="0" smtClean="0">
                          <a:ln>
                            <a:noFill/>
                          </a:ln>
                          <a:solidFill>
                            <a:schemeClr val="tx1"/>
                          </a:solidFill>
                          <a:effectLst/>
                          <a:latin typeface="ＭＳ ゴシック" pitchFamily="49" charset="-128"/>
                          <a:ea typeface="ＭＳ ゴシック" pitchFamily="49" charset="-128"/>
                        </a:rPr>
                        <a:t>(</a:t>
                      </a:r>
                      <a:r>
                        <a:rPr kumimoji="1" lang="ja-JP" altLang="en-US" sz="2600" b="0" i="0" u="none" strike="noStrike" cap="none" normalizeH="0" baseline="0" dirty="0" smtClean="0">
                          <a:ln>
                            <a:noFill/>
                          </a:ln>
                          <a:solidFill>
                            <a:schemeClr val="tx1"/>
                          </a:solidFill>
                          <a:effectLst/>
                          <a:latin typeface="ＭＳ ゴシック" pitchFamily="49" charset="-128"/>
                          <a:ea typeface="ＭＳ ゴシック" pitchFamily="49" charset="-128"/>
                        </a:rPr>
                        <a:t>医道分科会、死体解剖資格審査分科会、保健師助産師看護師分科会ほか</a:t>
                      </a:r>
                      <a:r>
                        <a:rPr kumimoji="1" lang="en-US" altLang="ja-JP" sz="2600" b="0" i="0" u="none" strike="noStrike" cap="none" normalizeH="0" baseline="0" dirty="0" smtClean="0">
                          <a:ln>
                            <a:noFill/>
                          </a:ln>
                          <a:solidFill>
                            <a:schemeClr val="tx1"/>
                          </a:solidFill>
                          <a:effectLst/>
                          <a:latin typeface="ＭＳ ゴシック" pitchFamily="49" charset="-128"/>
                          <a:ea typeface="ＭＳ ゴシック" pitchFamily="49" charset="-128"/>
                        </a:rPr>
                        <a:t>)</a:t>
                      </a:r>
                    </a:p>
                    <a:p>
                      <a:pPr marL="457200" marR="0" lvl="0" indent="-457200" algn="l" defTabSz="914400" rtl="0" eaLnBrk="1" fontAlgn="base" latinLnBrk="0" hangingPunct="1">
                        <a:lnSpc>
                          <a:spcPct val="100000"/>
                        </a:lnSpc>
                        <a:spcBef>
                          <a:spcPts val="600"/>
                        </a:spcBef>
                        <a:spcAft>
                          <a:spcPct val="0"/>
                        </a:spcAft>
                        <a:buClrTx/>
                        <a:buSzTx/>
                        <a:buFont typeface="Wingdings" panose="05000000000000000000" pitchFamily="2" charset="2"/>
                        <a:buChar char="p"/>
                        <a:tabLst/>
                      </a:pPr>
                      <a:r>
                        <a:rPr kumimoji="1" lang="ja-JP" altLang="en-US" sz="2600" b="0" i="0" u="none" strike="noStrike" cap="none" normalizeH="0" baseline="0" dirty="0" smtClean="0">
                          <a:ln>
                            <a:noFill/>
                          </a:ln>
                          <a:solidFill>
                            <a:schemeClr val="tx1"/>
                          </a:solidFill>
                          <a:effectLst/>
                          <a:latin typeface="ＭＳ ゴシック" pitchFamily="49" charset="-128"/>
                          <a:ea typeface="ＭＳ ゴシック" pitchFamily="49" charset="-128"/>
                        </a:rPr>
                        <a:t>厚生科学審議会</a:t>
                      </a:r>
                      <a:r>
                        <a:rPr kumimoji="1" lang="en-US" altLang="ja-JP" sz="2600" b="0" i="0" u="none" strike="noStrike" cap="none" normalizeH="0" baseline="0" dirty="0" smtClean="0">
                          <a:ln>
                            <a:noFill/>
                          </a:ln>
                          <a:solidFill>
                            <a:schemeClr val="tx1"/>
                          </a:solidFill>
                          <a:effectLst/>
                          <a:latin typeface="ＭＳ ゴシック" pitchFamily="49" charset="-128"/>
                          <a:ea typeface="ＭＳ ゴシック" pitchFamily="49" charset="-128"/>
                        </a:rPr>
                        <a:t>(</a:t>
                      </a:r>
                      <a:r>
                        <a:rPr kumimoji="1" lang="ja-JP" altLang="en-US" sz="2600" b="0" i="0" u="none" strike="noStrike" cap="none" normalizeH="0" baseline="0" dirty="0" smtClean="0">
                          <a:ln>
                            <a:noFill/>
                          </a:ln>
                          <a:solidFill>
                            <a:schemeClr val="tx1"/>
                          </a:solidFill>
                          <a:effectLst/>
                          <a:latin typeface="ＭＳ ゴシック" pitchFamily="49" charset="-128"/>
                          <a:ea typeface="ＭＳ ゴシック" pitchFamily="49" charset="-128"/>
                        </a:rPr>
                        <a:t>科学技術部会、疾病対策部会、感染症部会、結核部会、予防接種・ワクチン分科会ほか</a:t>
                      </a:r>
                      <a:r>
                        <a:rPr kumimoji="1" lang="en-US" altLang="ja-JP" sz="2600" b="0" i="0" u="none" strike="noStrike" cap="none" normalizeH="0" baseline="0" dirty="0" smtClean="0">
                          <a:ln>
                            <a:noFill/>
                          </a:ln>
                          <a:solidFill>
                            <a:schemeClr val="tx1"/>
                          </a:solidFill>
                          <a:effectLst/>
                          <a:latin typeface="ＭＳ ゴシック" pitchFamily="49" charset="-128"/>
                          <a:ea typeface="ＭＳ ゴシック" pitchFamily="49" charset="-128"/>
                        </a:rPr>
                        <a:t>)</a:t>
                      </a:r>
                    </a:p>
                    <a:p>
                      <a:pPr marL="457200" marR="0" lvl="0" indent="-457200" algn="l" defTabSz="914400" rtl="0" eaLnBrk="1" fontAlgn="base" latinLnBrk="0" hangingPunct="1">
                        <a:lnSpc>
                          <a:spcPct val="100000"/>
                        </a:lnSpc>
                        <a:spcBef>
                          <a:spcPts val="600"/>
                        </a:spcBef>
                        <a:spcAft>
                          <a:spcPct val="0"/>
                        </a:spcAft>
                        <a:buClrTx/>
                        <a:buSzTx/>
                        <a:buFont typeface="Wingdings" panose="05000000000000000000" pitchFamily="2" charset="2"/>
                        <a:buChar char="p"/>
                        <a:tabLst/>
                      </a:pPr>
                      <a:r>
                        <a:rPr kumimoji="1" lang="ja-JP" altLang="en-US" sz="2600" b="0" i="0" u="none" strike="noStrike" cap="none" normalizeH="0" baseline="0" dirty="0" smtClean="0">
                          <a:ln>
                            <a:noFill/>
                          </a:ln>
                          <a:solidFill>
                            <a:schemeClr val="tx1"/>
                          </a:solidFill>
                          <a:effectLst/>
                          <a:latin typeface="ＭＳ ゴシック" pitchFamily="49" charset="-128"/>
                          <a:ea typeface="ＭＳ ゴシック" pitchFamily="49" charset="-128"/>
                        </a:rPr>
                        <a:t>中央社会保険医療協議会</a:t>
                      </a:r>
                      <a:endParaRPr kumimoji="1" lang="en-US" altLang="ja-JP" sz="2600" b="0" i="0" u="none" strike="noStrike" cap="none" normalizeH="0" baseline="0" dirty="0" smtClean="0">
                        <a:ln>
                          <a:noFill/>
                        </a:ln>
                        <a:solidFill>
                          <a:schemeClr val="tx1"/>
                        </a:solidFill>
                        <a:effectLst/>
                        <a:latin typeface="ＭＳ ゴシック" pitchFamily="49" charset="-128"/>
                        <a:ea typeface="ＭＳ ゴシック" pitchFamily="49" charset="-128"/>
                      </a:endParaRPr>
                    </a:p>
                    <a:p>
                      <a:pPr marL="457200" marR="0" lvl="0" indent="-457200" algn="l" defTabSz="914400" rtl="0" eaLnBrk="1" fontAlgn="base" latinLnBrk="0" hangingPunct="1">
                        <a:lnSpc>
                          <a:spcPct val="100000"/>
                        </a:lnSpc>
                        <a:spcBef>
                          <a:spcPts val="600"/>
                        </a:spcBef>
                        <a:spcAft>
                          <a:spcPct val="0"/>
                        </a:spcAft>
                        <a:buClrTx/>
                        <a:buSzTx/>
                        <a:buFont typeface="Wingdings" panose="05000000000000000000" pitchFamily="2" charset="2"/>
                        <a:buChar char="p"/>
                        <a:tabLst/>
                      </a:pPr>
                      <a:r>
                        <a:rPr kumimoji="1" lang="ja-JP" altLang="en-US" sz="2600" b="0" i="0" u="none" strike="noStrike" cap="none" normalizeH="0" baseline="0" dirty="0" smtClean="0">
                          <a:ln>
                            <a:noFill/>
                          </a:ln>
                          <a:solidFill>
                            <a:schemeClr val="tx1"/>
                          </a:solidFill>
                          <a:effectLst/>
                          <a:latin typeface="ＭＳ ゴシック" pitchFamily="49" charset="-128"/>
                          <a:ea typeface="ＭＳ ゴシック" pitchFamily="49" charset="-128"/>
                        </a:rPr>
                        <a:t>社会保障審議会</a:t>
                      </a:r>
                      <a:r>
                        <a:rPr kumimoji="1" lang="en-US" altLang="ja-JP" sz="2600" b="0" i="0" u="none" strike="noStrike" cap="none" normalizeH="0" baseline="0" dirty="0" smtClean="0">
                          <a:ln>
                            <a:noFill/>
                          </a:ln>
                          <a:solidFill>
                            <a:schemeClr val="tx1"/>
                          </a:solidFill>
                          <a:effectLst/>
                          <a:latin typeface="ＭＳ ゴシック" pitchFamily="49" charset="-128"/>
                          <a:ea typeface="ＭＳ ゴシック" pitchFamily="49" charset="-128"/>
                        </a:rPr>
                        <a:t>(</a:t>
                      </a:r>
                      <a:r>
                        <a:rPr kumimoji="1" lang="ja-JP" altLang="en-US" sz="2600" b="0" i="0" u="none" strike="noStrike" cap="none" normalizeH="0" baseline="0" dirty="0" smtClean="0">
                          <a:ln>
                            <a:noFill/>
                          </a:ln>
                          <a:solidFill>
                            <a:schemeClr val="tx1"/>
                          </a:solidFill>
                          <a:effectLst/>
                          <a:latin typeface="ＭＳ ゴシック" pitchFamily="49" charset="-128"/>
                          <a:ea typeface="ＭＳ ゴシック" pitchFamily="49" charset="-128"/>
                        </a:rPr>
                        <a:t>医療部会、医療保険部会、医療分科会、介護給付費分科会、介護保険部会ほか</a:t>
                      </a:r>
                      <a:r>
                        <a:rPr kumimoji="1" lang="en-US" altLang="ja-JP" sz="2600" b="0" i="0" u="none" strike="noStrike" cap="none" normalizeH="0" baseline="0" dirty="0" smtClean="0">
                          <a:ln>
                            <a:noFill/>
                          </a:ln>
                          <a:solidFill>
                            <a:schemeClr val="tx1"/>
                          </a:solidFill>
                          <a:effectLst/>
                          <a:latin typeface="ＭＳ ゴシック" pitchFamily="49" charset="-128"/>
                          <a:ea typeface="ＭＳ ゴシック" pitchFamily="49" charset="-128"/>
                        </a:rPr>
                        <a:t>)</a:t>
                      </a:r>
                    </a:p>
                    <a:p>
                      <a:pPr marL="457200" marR="0" lvl="0" indent="-457200" algn="l" defTabSz="914400" rtl="0" eaLnBrk="1" fontAlgn="base" latinLnBrk="0" hangingPunct="1">
                        <a:lnSpc>
                          <a:spcPct val="100000"/>
                        </a:lnSpc>
                        <a:spcBef>
                          <a:spcPts val="600"/>
                        </a:spcBef>
                        <a:spcAft>
                          <a:spcPct val="0"/>
                        </a:spcAft>
                        <a:buClrTx/>
                        <a:buSzTx/>
                        <a:buFont typeface="Wingdings" panose="05000000000000000000" pitchFamily="2" charset="2"/>
                        <a:buChar char="p"/>
                        <a:tabLst/>
                      </a:pPr>
                      <a:r>
                        <a:rPr kumimoji="1" lang="ja-JP" altLang="en-US" sz="2600" b="0" i="0" u="none" strike="noStrike" cap="none" normalizeH="0" baseline="0" dirty="0" smtClean="0">
                          <a:ln>
                            <a:noFill/>
                          </a:ln>
                          <a:solidFill>
                            <a:schemeClr val="tx1"/>
                          </a:solidFill>
                          <a:effectLst/>
                          <a:latin typeface="ＭＳ ゴシック" pitchFamily="49" charset="-128"/>
                          <a:ea typeface="ＭＳ ゴシック" pitchFamily="49" charset="-128"/>
                        </a:rPr>
                        <a:t>薬事･食品衛生審議会</a:t>
                      </a:r>
                      <a:r>
                        <a:rPr kumimoji="1" lang="en-US" altLang="ja-JP" sz="2600" b="0" i="0" u="none" strike="noStrike" cap="none" normalizeH="0" baseline="0" dirty="0" smtClean="0">
                          <a:ln>
                            <a:noFill/>
                          </a:ln>
                          <a:solidFill>
                            <a:schemeClr val="tx1"/>
                          </a:solidFill>
                          <a:effectLst/>
                          <a:latin typeface="ＭＳ ゴシック" pitchFamily="49" charset="-128"/>
                          <a:ea typeface="ＭＳ ゴシック" pitchFamily="49" charset="-128"/>
                        </a:rPr>
                        <a:t>(</a:t>
                      </a:r>
                      <a:r>
                        <a:rPr kumimoji="1" lang="ja-JP" altLang="en-US" sz="2600" b="0" i="0" u="none" strike="noStrike" cap="none" normalizeH="0" baseline="0" dirty="0" smtClean="0">
                          <a:ln>
                            <a:noFill/>
                          </a:ln>
                          <a:solidFill>
                            <a:schemeClr val="tx1"/>
                          </a:solidFill>
                          <a:effectLst/>
                          <a:latin typeface="ＭＳ ゴシック" pitchFamily="49" charset="-128"/>
                          <a:ea typeface="ＭＳ ゴシック" pitchFamily="49" charset="-128"/>
                        </a:rPr>
                        <a:t>薬事分科会</a:t>
                      </a:r>
                      <a:r>
                        <a:rPr kumimoji="1" lang="en-US" altLang="ja-JP" sz="2600" b="0" i="0" u="none" strike="noStrike" cap="none" normalizeH="0" baseline="0" dirty="0" smtClean="0">
                          <a:ln>
                            <a:noFill/>
                          </a:ln>
                          <a:solidFill>
                            <a:schemeClr val="tx1"/>
                          </a:solidFill>
                          <a:effectLst/>
                          <a:latin typeface="ＭＳ ゴシック" pitchFamily="49" charset="-128"/>
                          <a:ea typeface="ＭＳ ゴシック" pitchFamily="49" charset="-128"/>
                        </a:rPr>
                        <a:t>､</a:t>
                      </a:r>
                      <a:r>
                        <a:rPr kumimoji="1" lang="ja-JP" altLang="en-US" sz="2600" b="0" i="0" u="none" strike="noStrike" cap="none" normalizeH="0" baseline="0" dirty="0" smtClean="0">
                          <a:ln>
                            <a:noFill/>
                          </a:ln>
                          <a:solidFill>
                            <a:schemeClr val="tx1"/>
                          </a:solidFill>
                          <a:effectLst/>
                          <a:latin typeface="ＭＳ ゴシック" pitchFamily="49" charset="-128"/>
                          <a:ea typeface="ＭＳ ゴシック" pitchFamily="49" charset="-128"/>
                        </a:rPr>
                        <a:t>医薬品等安全対策部会</a:t>
                      </a:r>
                      <a:r>
                        <a:rPr kumimoji="1" lang="en-US" altLang="ja-JP" sz="2600" b="0" i="0" u="none" strike="noStrike" cap="none" normalizeH="0" baseline="0" dirty="0" smtClean="0">
                          <a:ln>
                            <a:noFill/>
                          </a:ln>
                          <a:solidFill>
                            <a:schemeClr val="tx1"/>
                          </a:solidFill>
                          <a:effectLst/>
                          <a:latin typeface="ＭＳ ゴシック" pitchFamily="49" charset="-128"/>
                          <a:ea typeface="ＭＳ ゴシック" pitchFamily="49" charset="-128"/>
                        </a:rPr>
                        <a:t>､</a:t>
                      </a:r>
                      <a:r>
                        <a:rPr kumimoji="1" lang="ja-JP" altLang="en-US" sz="2600" b="0" i="0" u="none" strike="noStrike" cap="none" normalizeH="0" baseline="0" dirty="0" smtClean="0">
                          <a:ln>
                            <a:noFill/>
                          </a:ln>
                          <a:solidFill>
                            <a:schemeClr val="tx1"/>
                          </a:solidFill>
                          <a:effectLst/>
                          <a:latin typeface="ＭＳ ゴシック" pitchFamily="49" charset="-128"/>
                          <a:ea typeface="ＭＳ ゴシック" pitchFamily="49" charset="-128"/>
                        </a:rPr>
                        <a:t>医療機器安全対策部会</a:t>
                      </a:r>
                      <a:r>
                        <a:rPr kumimoji="1" lang="en-US" altLang="ja-JP" sz="2600" b="0" i="0" u="none" strike="noStrike" cap="none" normalizeH="0" baseline="0" dirty="0" smtClean="0">
                          <a:ln>
                            <a:noFill/>
                          </a:ln>
                          <a:solidFill>
                            <a:schemeClr val="tx1"/>
                          </a:solidFill>
                          <a:effectLst/>
                          <a:latin typeface="ＭＳ ゴシック" pitchFamily="49" charset="-128"/>
                          <a:ea typeface="ＭＳ ゴシック" pitchFamily="49" charset="-128"/>
                        </a:rPr>
                        <a:t>､</a:t>
                      </a:r>
                      <a:r>
                        <a:rPr kumimoji="1" lang="ja-JP" altLang="en-US" sz="2600" b="0" i="0" u="none" strike="noStrike" cap="none" normalizeH="0" baseline="0" dirty="0" smtClean="0">
                          <a:ln>
                            <a:noFill/>
                          </a:ln>
                          <a:solidFill>
                            <a:schemeClr val="tx1"/>
                          </a:solidFill>
                          <a:effectLst/>
                          <a:latin typeface="ＭＳ ゴシック" pitchFamily="49" charset="-128"/>
                          <a:ea typeface="ＭＳ ゴシック" pitchFamily="49" charset="-128"/>
                        </a:rPr>
                        <a:t>医薬品第一及び第二部会ほか</a:t>
                      </a:r>
                      <a:r>
                        <a:rPr kumimoji="1" lang="en-US" altLang="ja-JP" sz="2600" b="0" i="0" u="none" strike="noStrike" cap="none" normalizeH="0" baseline="0" dirty="0" smtClean="0">
                          <a:ln>
                            <a:noFill/>
                          </a:ln>
                          <a:solidFill>
                            <a:schemeClr val="tx1"/>
                          </a:solidFill>
                          <a:effectLst/>
                          <a:latin typeface="ＭＳ ゴシック" pitchFamily="49" charset="-128"/>
                          <a:ea typeface="ＭＳ ゴシック" pitchFamily="49" charset="-128"/>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5501814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a:spLocks noChangeArrowheads="1"/>
          </p:cNvSpPr>
          <p:nvPr/>
        </p:nvSpPr>
        <p:spPr bwMode="auto">
          <a:xfrm>
            <a:off x="285750" y="155310"/>
            <a:ext cx="8572500" cy="60939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ja-JP" altLang="en-US" sz="2800" dirty="0" smtClean="0">
                <a:latin typeface="+mj-ea"/>
                <a:ea typeface="+mj-ea"/>
              </a:rPr>
              <a:t>参画している主な外部審議会</a:t>
            </a:r>
            <a:r>
              <a:rPr lang="ja-JP" altLang="en-US" sz="2800" dirty="0">
                <a:latin typeface="+mj-ea"/>
              </a:rPr>
              <a:t>　厚労省関係</a:t>
            </a:r>
            <a:r>
              <a:rPr lang="ja-JP" altLang="en-US" sz="2800" dirty="0" smtClean="0">
                <a:latin typeface="+mj-ea"/>
              </a:rPr>
              <a:t>－２</a:t>
            </a:r>
            <a:endParaRPr lang="en-US" altLang="ja-JP" sz="2800" dirty="0" smtClean="0">
              <a:latin typeface="+mj-ea"/>
              <a:ea typeface="+mj-ea"/>
            </a:endParaRPr>
          </a:p>
        </p:txBody>
      </p:sp>
      <p:sp>
        <p:nvSpPr>
          <p:cNvPr id="7" name="テキスト ボックス 6"/>
          <p:cNvSpPr txBox="1"/>
          <p:nvPr/>
        </p:nvSpPr>
        <p:spPr>
          <a:xfrm>
            <a:off x="107504" y="6551766"/>
            <a:ext cx="3744416" cy="261610"/>
          </a:xfrm>
          <a:prstGeom prst="rect">
            <a:avLst/>
          </a:prstGeom>
          <a:noFill/>
        </p:spPr>
        <p:txBody>
          <a:bodyPr wrap="square" rtlCol="0">
            <a:spAutoFit/>
          </a:bodyPr>
          <a:lstStyle/>
          <a:p>
            <a:r>
              <a:rPr kumimoji="1" lang="ja-JP" altLang="en-US" sz="1050" dirty="0" smtClean="0"/>
              <a:t>出典：日本医師会資料</a:t>
            </a:r>
            <a:endParaRPr kumimoji="1" lang="ja-JP" altLang="en-US" sz="1050" dirty="0"/>
          </a:p>
        </p:txBody>
      </p:sp>
      <p:sp>
        <p:nvSpPr>
          <p:cNvPr id="9"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24</a:t>
            </a:fld>
            <a:endParaRPr lang="ja-JP" altLang="en-US">
              <a:latin typeface="ＭＳ ゴシック" pitchFamily="49" charset="-128"/>
              <a:ea typeface="ＭＳ ゴシック" pitchFamily="49" charset="-128"/>
            </a:endParaRPr>
          </a:p>
        </p:txBody>
      </p:sp>
      <p:graphicFrame>
        <p:nvGraphicFramePr>
          <p:cNvPr id="8" name="Group 17"/>
          <p:cNvGraphicFramePr>
            <a:graphicFrameLocks/>
          </p:cNvGraphicFramePr>
          <p:nvPr>
            <p:extLst>
              <p:ext uri="{D42A27DB-BD31-4B8C-83A1-F6EECF244321}">
                <p14:modId xmlns:p14="http://schemas.microsoft.com/office/powerpoint/2010/main" val="2592830840"/>
              </p:ext>
            </p:extLst>
          </p:nvPr>
        </p:nvGraphicFramePr>
        <p:xfrm>
          <a:off x="285750" y="836712"/>
          <a:ext cx="8572500" cy="5603240"/>
        </p:xfrm>
        <a:graphic>
          <a:graphicData uri="http://schemas.openxmlformats.org/drawingml/2006/table">
            <a:tbl>
              <a:tblPr/>
              <a:tblGrid>
                <a:gridCol w="2260037"/>
                <a:gridCol w="6312463"/>
              </a:tblGrid>
              <a:tr h="30257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600" b="0" i="0" u="none" strike="noStrike" cap="none" normalizeH="0" baseline="0" dirty="0" smtClean="0">
                          <a:ln>
                            <a:noFill/>
                          </a:ln>
                          <a:solidFill>
                            <a:srgbClr val="0033CC"/>
                          </a:solidFill>
                          <a:effectLst/>
                          <a:latin typeface="Arial" pitchFamily="34" charset="0"/>
                          <a:ea typeface="ＭＳ Ｐゴシック" pitchFamily="50" charset="-128"/>
                        </a:rPr>
                        <a:t>　厚生労働省</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600" b="0" i="0" u="none" strike="noStrike" cap="none" normalizeH="0" baseline="0" dirty="0" smtClean="0">
                          <a:ln>
                            <a:noFill/>
                          </a:ln>
                          <a:solidFill>
                            <a:schemeClr val="tx1"/>
                          </a:solidFill>
                          <a:effectLst/>
                          <a:latin typeface="Arial" pitchFamily="34" charset="0"/>
                          <a:ea typeface="ＭＳ Ｐゴシック" pitchFamily="50" charset="-128"/>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p"/>
                        <a:tabLst/>
                      </a:pPr>
                      <a:r>
                        <a:rPr kumimoji="1" lang="ja-JP" altLang="en-US" sz="2600" b="0" i="0" u="none" strike="noStrike" cap="none" normalizeH="0" baseline="0" dirty="0" smtClean="0">
                          <a:ln>
                            <a:noFill/>
                          </a:ln>
                          <a:solidFill>
                            <a:schemeClr val="tx1"/>
                          </a:solidFill>
                          <a:effectLst/>
                          <a:latin typeface="ＭＳ ゴシック" pitchFamily="49" charset="-128"/>
                          <a:ea typeface="ＭＳ ゴシック" pitchFamily="49" charset="-128"/>
                        </a:rPr>
                        <a:t>疾病・障害認定審査会</a:t>
                      </a:r>
                      <a:endParaRPr kumimoji="1" lang="en-US" altLang="ja-JP" sz="2600" b="0" i="0" u="none" strike="noStrike" cap="none" normalizeH="0" baseline="0" dirty="0" smtClean="0">
                        <a:ln>
                          <a:noFill/>
                        </a:ln>
                        <a:solidFill>
                          <a:schemeClr val="tx1"/>
                        </a:solidFill>
                        <a:effectLst/>
                        <a:latin typeface="ＭＳ ゴシック" pitchFamily="49" charset="-128"/>
                        <a:ea typeface="ＭＳ ゴシック" pitchFamily="49"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ＭＳ ゴシック" pitchFamily="49" charset="-128"/>
                          <a:ea typeface="ＭＳ ゴシック" pitchFamily="49" charset="-128"/>
                        </a:rPr>
                        <a:t>　（感染症・予防接種審査分科会）</a:t>
                      </a:r>
                      <a:endParaRPr kumimoji="1" lang="en-US" altLang="ja-JP" sz="1800" b="0" i="0" u="none" strike="noStrike" cap="none" normalizeH="0" baseline="0" dirty="0" smtClean="0">
                        <a:ln>
                          <a:noFill/>
                        </a:ln>
                        <a:solidFill>
                          <a:schemeClr val="tx1"/>
                        </a:solidFill>
                        <a:effectLst/>
                        <a:latin typeface="ＭＳ ゴシック" pitchFamily="49" charset="-128"/>
                        <a:ea typeface="ＭＳ ゴシック" pitchFamily="49" charset="-128"/>
                      </a:endParaRPr>
                    </a:p>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p"/>
                        <a:tabLst/>
                      </a:pPr>
                      <a:r>
                        <a:rPr kumimoji="1" lang="ja-JP" altLang="en-US" sz="2600" b="0" i="0" u="none" strike="noStrike" cap="none" normalizeH="0" baseline="0" dirty="0" smtClean="0">
                          <a:ln>
                            <a:noFill/>
                          </a:ln>
                          <a:solidFill>
                            <a:schemeClr val="tx1"/>
                          </a:solidFill>
                          <a:effectLst/>
                          <a:latin typeface="ＭＳ ゴシック" pitchFamily="49" charset="-128"/>
                          <a:ea typeface="ＭＳ ゴシック" pitchFamily="49" charset="-128"/>
                        </a:rPr>
                        <a:t>がん対策推進協議会</a:t>
                      </a:r>
                      <a:endParaRPr kumimoji="1" lang="en-US" altLang="ja-JP" sz="2600" b="0" i="0" u="none" strike="noStrike" cap="none" normalizeH="0" baseline="0" dirty="0" smtClean="0">
                        <a:ln>
                          <a:noFill/>
                        </a:ln>
                        <a:solidFill>
                          <a:schemeClr val="tx1"/>
                        </a:solidFill>
                        <a:effectLst/>
                        <a:latin typeface="ＭＳ ゴシック" pitchFamily="49" charset="-128"/>
                        <a:ea typeface="ＭＳ ゴシック" pitchFamily="49" charset="-128"/>
                      </a:endParaRPr>
                    </a:p>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p"/>
                        <a:tabLst/>
                      </a:pPr>
                      <a:r>
                        <a:rPr kumimoji="1" lang="ja-JP" altLang="en-US" sz="2600" b="0" i="0" u="none" strike="noStrike" cap="none" normalizeH="0" baseline="0" dirty="0" smtClean="0">
                          <a:ln>
                            <a:noFill/>
                          </a:ln>
                          <a:solidFill>
                            <a:schemeClr val="tx1"/>
                          </a:solidFill>
                          <a:effectLst/>
                          <a:latin typeface="ＭＳ ゴシック" pitchFamily="49" charset="-128"/>
                          <a:ea typeface="ＭＳ ゴシック" pitchFamily="49" charset="-128"/>
                        </a:rPr>
                        <a:t>肝炎対策推進協議会</a:t>
                      </a:r>
                      <a:endParaRPr kumimoji="1" lang="en-US" altLang="ja-JP" sz="2600" b="0" i="0" u="none" strike="noStrike" cap="none" normalizeH="0" baseline="0" dirty="0" smtClean="0">
                        <a:ln>
                          <a:noFill/>
                        </a:ln>
                        <a:solidFill>
                          <a:schemeClr val="tx1"/>
                        </a:solidFill>
                        <a:effectLst/>
                        <a:latin typeface="ＭＳ ゴシック" pitchFamily="49" charset="-128"/>
                        <a:ea typeface="ＭＳ ゴシック" pitchFamily="49" charset="-128"/>
                      </a:endParaRPr>
                    </a:p>
                    <a:p>
                      <a:pPr marL="0" marR="0" lvl="0" indent="0" algn="l" defTabSz="914400" rtl="0" eaLnBrk="1" fontAlgn="base" latinLnBrk="0" hangingPunct="1">
                        <a:lnSpc>
                          <a:spcPts val="1800"/>
                        </a:lnSpc>
                        <a:spcBef>
                          <a:spcPct val="0"/>
                        </a:spcBef>
                        <a:spcAft>
                          <a:spcPct val="0"/>
                        </a:spcAft>
                        <a:buClrTx/>
                        <a:buSzTx/>
                        <a:buFontTx/>
                        <a:buNone/>
                        <a:tabLst/>
                      </a:pPr>
                      <a:endParaRPr kumimoji="1" lang="en-US" altLang="ja-JP" sz="2600" b="0" i="0" u="none" strike="noStrike" cap="none" normalizeH="0" baseline="0" dirty="0" smtClean="0">
                        <a:ln>
                          <a:noFill/>
                        </a:ln>
                        <a:solidFill>
                          <a:schemeClr val="tx1"/>
                        </a:solidFill>
                        <a:effectLst/>
                        <a:latin typeface="ＭＳ ゴシック" pitchFamily="49" charset="-128"/>
                        <a:ea typeface="ＭＳ ゴシック" pitchFamily="49"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600" b="0" i="0" u="none" strike="noStrike" cap="none" normalizeH="0" baseline="0" dirty="0" smtClean="0">
                          <a:ln>
                            <a:noFill/>
                          </a:ln>
                          <a:solidFill>
                            <a:schemeClr val="tx1"/>
                          </a:solidFill>
                          <a:effectLst/>
                          <a:latin typeface="ＭＳ ゴシック" pitchFamily="49" charset="-128"/>
                          <a:ea typeface="ＭＳ ゴシック" pitchFamily="49" charset="-128"/>
                        </a:rPr>
                        <a:t>その他、各種検討会等として、</a:t>
                      </a:r>
                      <a:endParaRPr kumimoji="1" lang="en-US" altLang="ja-JP" sz="2600" b="0" i="0" u="none" strike="noStrike" cap="none" normalizeH="0" baseline="0" dirty="0" smtClean="0">
                        <a:ln>
                          <a:noFill/>
                        </a:ln>
                        <a:solidFill>
                          <a:schemeClr val="tx1"/>
                        </a:solidFill>
                        <a:effectLst/>
                        <a:latin typeface="ＭＳ ゴシック" pitchFamily="49" charset="-128"/>
                        <a:ea typeface="ＭＳ ゴシック" pitchFamily="49" charset="-128"/>
                      </a:endParaRPr>
                    </a:p>
                    <a:p>
                      <a:pPr marL="0" marR="0" lvl="0" indent="0" algn="l" defTabSz="914400" rtl="0" eaLnBrk="1" fontAlgn="base" latinLnBrk="0" hangingPunct="1">
                        <a:lnSpc>
                          <a:spcPct val="100000"/>
                        </a:lnSpc>
                        <a:spcBef>
                          <a:spcPts val="800"/>
                        </a:spcBef>
                        <a:spcAft>
                          <a:spcPct val="0"/>
                        </a:spcAft>
                        <a:buClrTx/>
                        <a:buSzTx/>
                        <a:buFontTx/>
                        <a:buNone/>
                        <a:tabLst/>
                        <a:defRPr/>
                      </a:pPr>
                      <a:r>
                        <a:rPr kumimoji="1" lang="ja-JP" altLang="en-US" sz="2000" b="0" i="0" u="none" strike="noStrike" cap="none" normalizeH="0" baseline="0" dirty="0" smtClean="0">
                          <a:ln>
                            <a:noFill/>
                          </a:ln>
                          <a:solidFill>
                            <a:schemeClr val="tx1"/>
                          </a:solidFill>
                          <a:effectLst/>
                          <a:latin typeface="ＭＳ ゴシック" pitchFamily="49" charset="-128"/>
                          <a:ea typeface="ＭＳ ゴシック" pitchFamily="49" charset="-128"/>
                        </a:rPr>
                        <a:t>〇先進医療会議</a:t>
                      </a:r>
                      <a:endParaRPr kumimoji="1" lang="en-US" altLang="ja-JP" sz="2000" b="0" i="0" u="none" strike="noStrike" cap="none" normalizeH="0" baseline="0" dirty="0" smtClean="0">
                        <a:ln>
                          <a:noFill/>
                        </a:ln>
                        <a:solidFill>
                          <a:schemeClr val="tx1"/>
                        </a:solidFill>
                        <a:effectLst/>
                        <a:latin typeface="ＭＳ ゴシック" pitchFamily="49" charset="-128"/>
                        <a:ea typeface="ＭＳ ゴシック" pitchFamily="49" charset="-128"/>
                      </a:endParaRPr>
                    </a:p>
                    <a:p>
                      <a:pPr marL="0" marR="0" lvl="0" indent="0" algn="l" defTabSz="914400" rtl="0" eaLnBrk="1" fontAlgn="base" latinLnBrk="0" hangingPunct="1">
                        <a:lnSpc>
                          <a:spcPct val="100000"/>
                        </a:lnSpc>
                        <a:spcBef>
                          <a:spcPts val="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ＭＳ ゴシック" pitchFamily="49" charset="-128"/>
                          <a:ea typeface="ＭＳ ゴシック" pitchFamily="49" charset="-128"/>
                        </a:rPr>
                        <a:t>〇医療の質の向上に資する無過失補償制度等の在り方</a:t>
                      </a:r>
                      <a:endParaRPr kumimoji="1" lang="en-US" altLang="ja-JP" sz="2000" b="0" i="0" u="none" strike="noStrike" cap="none" normalizeH="0" baseline="0" dirty="0" smtClean="0">
                        <a:ln>
                          <a:noFill/>
                        </a:ln>
                        <a:solidFill>
                          <a:schemeClr val="tx1"/>
                        </a:solidFill>
                        <a:effectLst/>
                        <a:latin typeface="ＭＳ ゴシック" pitchFamily="49" charset="-128"/>
                        <a:ea typeface="ＭＳ ゴシック" pitchFamily="49"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ＭＳ ゴシック" pitchFamily="49" charset="-128"/>
                          <a:ea typeface="ＭＳ ゴシック" pitchFamily="49" charset="-128"/>
                        </a:rPr>
                        <a:t>　に関する検討会</a:t>
                      </a:r>
                      <a:endParaRPr kumimoji="1" lang="en-US" altLang="ja-JP" sz="2000" b="0" i="0" u="none" strike="noStrike" cap="none" normalizeH="0" baseline="0" dirty="0" smtClean="0">
                        <a:ln>
                          <a:noFill/>
                        </a:ln>
                        <a:solidFill>
                          <a:schemeClr val="tx1"/>
                        </a:solidFill>
                        <a:effectLst/>
                        <a:latin typeface="ＭＳ ゴシック" pitchFamily="49" charset="-128"/>
                        <a:ea typeface="ＭＳ ゴシック" pitchFamily="49"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ＭＳ ゴシック" pitchFamily="49" charset="-128"/>
                          <a:ea typeface="ＭＳ ゴシック" pitchFamily="49" charset="-128"/>
                        </a:rPr>
                        <a:t>〇</a:t>
                      </a:r>
                      <a:r>
                        <a:rPr kumimoji="1" lang="ja-JP" altLang="en-US" sz="2000" b="0" i="0" u="sng" strike="noStrike" cap="none" normalizeH="0" baseline="0" dirty="0" smtClean="0">
                          <a:ln>
                            <a:noFill/>
                          </a:ln>
                          <a:solidFill>
                            <a:schemeClr val="tx1"/>
                          </a:solidFill>
                          <a:effectLst/>
                          <a:latin typeface="ＭＳ ゴシック" pitchFamily="49" charset="-128"/>
                          <a:ea typeface="ＭＳ ゴシック" pitchFamily="49" charset="-128"/>
                        </a:rPr>
                        <a:t>医療事故に係る調査の仕組み等のあり方に関する検</a:t>
                      </a:r>
                      <a:endParaRPr kumimoji="1" lang="en-US" altLang="ja-JP" sz="2000" b="0" i="0" u="sng" strike="noStrike" cap="none" normalizeH="0" baseline="0" dirty="0" smtClean="0">
                        <a:ln>
                          <a:noFill/>
                        </a:ln>
                        <a:solidFill>
                          <a:schemeClr val="tx1"/>
                        </a:solidFill>
                        <a:effectLst/>
                        <a:latin typeface="ＭＳ ゴシック" pitchFamily="49" charset="-128"/>
                        <a:ea typeface="ＭＳ ゴシック" pitchFamily="49" charset="-128"/>
                      </a:endParaRPr>
                    </a:p>
                    <a:p>
                      <a:r>
                        <a:rPr kumimoji="1" lang="ja-JP" altLang="en-US" sz="2000" b="0" i="0" u="none" strike="noStrike" cap="none" normalizeH="0" baseline="0" dirty="0" smtClean="0">
                          <a:ln>
                            <a:noFill/>
                          </a:ln>
                          <a:solidFill>
                            <a:schemeClr val="tx1"/>
                          </a:solidFill>
                          <a:effectLst/>
                          <a:latin typeface="ＭＳ ゴシック" pitchFamily="49" charset="-128"/>
                          <a:ea typeface="ＭＳ ゴシック" pitchFamily="49" charset="-128"/>
                        </a:rPr>
                        <a:t>　</a:t>
                      </a:r>
                      <a:r>
                        <a:rPr kumimoji="1" lang="ja-JP" altLang="en-US" sz="2000" b="0" i="0" u="sng" strike="noStrike" cap="none" normalizeH="0" baseline="0" dirty="0" smtClean="0">
                          <a:ln>
                            <a:noFill/>
                          </a:ln>
                          <a:solidFill>
                            <a:schemeClr val="tx1"/>
                          </a:solidFill>
                          <a:effectLst/>
                          <a:latin typeface="ＭＳ ゴシック" pitchFamily="49" charset="-128"/>
                          <a:ea typeface="ＭＳ ゴシック" pitchFamily="49" charset="-128"/>
                        </a:rPr>
                        <a:t>討部会</a:t>
                      </a:r>
                      <a:r>
                        <a:rPr kumimoji="1" lang="ja-JP" altLang="en-US" sz="2000" b="0" i="0" u="none" strike="noStrike" cap="none" normalizeH="0" baseline="0" dirty="0" smtClean="0">
                          <a:ln>
                            <a:noFill/>
                          </a:ln>
                          <a:solidFill>
                            <a:schemeClr val="tx1"/>
                          </a:solidFill>
                          <a:effectLst/>
                          <a:latin typeface="ＭＳ ゴシック" pitchFamily="49" charset="-128"/>
                          <a:ea typeface="ＭＳ ゴシック" pitchFamily="49" charset="-128"/>
                        </a:rPr>
                        <a:t>（</a:t>
                      </a:r>
                      <a:r>
                        <a:rPr kumimoji="1" lang="en-US" altLang="ja-JP" sz="1800" b="0" i="0" u="none" strike="noStrike" kern="1200" baseline="0" dirty="0" smtClean="0">
                          <a:solidFill>
                            <a:schemeClr val="tx1"/>
                          </a:solidFill>
                          <a:latin typeface="ＭＳ ゴシック" pitchFamily="49" charset="-128"/>
                          <a:ea typeface="ＭＳ ゴシック" pitchFamily="49" charset="-128"/>
                          <a:cs typeface="+mn-cs"/>
                        </a:rPr>
                        <a:t>H25.5.29｢</a:t>
                      </a:r>
                      <a:r>
                        <a:rPr kumimoji="1" lang="ja-JP" altLang="en-US" sz="1800" b="0" i="0" u="none" strike="noStrike" kern="1200" baseline="0" dirty="0" smtClean="0">
                          <a:solidFill>
                            <a:schemeClr val="tx1"/>
                          </a:solidFill>
                          <a:latin typeface="ＭＳ ゴシック" pitchFamily="49" charset="-128"/>
                          <a:ea typeface="ＭＳ ゴシック" pitchFamily="49" charset="-128"/>
                          <a:cs typeface="+mn-cs"/>
                        </a:rPr>
                        <a:t>医療事故に係る調査の仕組み等に関</a:t>
                      </a:r>
                      <a:endParaRPr kumimoji="1" lang="en-US" altLang="ja-JP" sz="1800" b="0" i="0" u="none" strike="noStrike" kern="1200" baseline="0" dirty="0" smtClean="0">
                        <a:solidFill>
                          <a:schemeClr val="tx1"/>
                        </a:solidFill>
                        <a:latin typeface="ＭＳ ゴシック" pitchFamily="49" charset="-128"/>
                        <a:ea typeface="ＭＳ ゴシック" pitchFamily="49" charset="-128"/>
                        <a:cs typeface="+mn-cs"/>
                      </a:endParaRPr>
                    </a:p>
                    <a:p>
                      <a:r>
                        <a:rPr kumimoji="1" lang="ja-JP" altLang="en-US" sz="1800" b="0" i="0" u="none" strike="noStrike" kern="1200" baseline="0" dirty="0" smtClean="0">
                          <a:solidFill>
                            <a:schemeClr val="tx1"/>
                          </a:solidFill>
                          <a:latin typeface="ＭＳ ゴシック" pitchFamily="49" charset="-128"/>
                          <a:ea typeface="ＭＳ ゴシック" pitchFamily="49" charset="-128"/>
                          <a:cs typeface="+mn-cs"/>
                        </a:rPr>
                        <a:t>　する基本的なあり方</a:t>
                      </a:r>
                      <a:r>
                        <a:rPr kumimoji="1" lang="en-US" altLang="ja-JP" sz="1800" b="0" i="0" u="none" strike="noStrike" kern="1200" baseline="0" dirty="0" smtClean="0">
                          <a:solidFill>
                            <a:schemeClr val="tx1"/>
                          </a:solidFill>
                          <a:latin typeface="ＭＳ ゴシック" pitchFamily="49" charset="-128"/>
                          <a:ea typeface="ＭＳ ゴシック" pitchFamily="49" charset="-128"/>
                          <a:cs typeface="+mn-cs"/>
                        </a:rPr>
                        <a:t>｣</a:t>
                      </a:r>
                      <a:r>
                        <a:rPr kumimoji="1" lang="ja-JP" altLang="en-US" sz="1800" b="0" i="0" u="none" strike="noStrike" kern="1200" baseline="0" dirty="0" smtClean="0">
                          <a:solidFill>
                            <a:schemeClr val="tx1"/>
                          </a:solidFill>
                          <a:latin typeface="ＭＳ ゴシック" pitchFamily="49" charset="-128"/>
                          <a:ea typeface="ＭＳ ゴシック" pitchFamily="49" charset="-128"/>
                          <a:cs typeface="+mn-cs"/>
                        </a:rPr>
                        <a:t>を取りまとめ</a:t>
                      </a:r>
                      <a:r>
                        <a:rPr kumimoji="1" lang="ja-JP" altLang="en-US" sz="2000" b="0" i="0" u="none" strike="noStrike" cap="none" normalizeH="0" baseline="0" dirty="0" smtClean="0">
                          <a:ln>
                            <a:noFill/>
                          </a:ln>
                          <a:solidFill>
                            <a:schemeClr val="tx1"/>
                          </a:solidFill>
                          <a:effectLst/>
                          <a:latin typeface="ＭＳ ゴシック" pitchFamily="49" charset="-128"/>
                          <a:ea typeface="ＭＳ ゴシック" pitchFamily="49" charset="-128"/>
                        </a:rPr>
                        <a:t>）</a:t>
                      </a:r>
                      <a:endParaRPr kumimoji="1" lang="en-US" altLang="ja-JP" sz="2000" b="0" i="0" u="none" strike="noStrike" cap="none" normalizeH="0" baseline="0" dirty="0" smtClean="0">
                        <a:ln>
                          <a:noFill/>
                        </a:ln>
                        <a:solidFill>
                          <a:schemeClr val="tx1"/>
                        </a:solidFill>
                        <a:effectLst/>
                        <a:latin typeface="ＭＳ ゴシック" pitchFamily="49" charset="-128"/>
                        <a:ea typeface="ＭＳ ゴシック" pitchFamily="49"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ＭＳ ゴシック" pitchFamily="49" charset="-128"/>
                          <a:ea typeface="ＭＳ ゴシック" pitchFamily="49" charset="-128"/>
                        </a:rPr>
                        <a:t>〇医療裁判外紛争解決</a:t>
                      </a:r>
                      <a:r>
                        <a:rPr kumimoji="1" lang="en-US" altLang="ja-JP" sz="2000" b="0" i="0" u="none" strike="noStrike" cap="none" normalizeH="0" baseline="0" dirty="0" smtClean="0">
                          <a:ln>
                            <a:noFill/>
                          </a:ln>
                          <a:solidFill>
                            <a:schemeClr val="tx1"/>
                          </a:solidFill>
                          <a:effectLst/>
                          <a:latin typeface="ＭＳ ゴシック" pitchFamily="49" charset="-128"/>
                          <a:ea typeface="ＭＳ ゴシック" pitchFamily="49" charset="-128"/>
                        </a:rPr>
                        <a:t>(ADR)</a:t>
                      </a:r>
                      <a:r>
                        <a:rPr kumimoji="1" lang="ja-JP" altLang="en-US" sz="2000" b="0" i="0" u="none" strike="noStrike" cap="none" normalizeH="0" baseline="0" dirty="0" smtClean="0">
                          <a:ln>
                            <a:noFill/>
                          </a:ln>
                          <a:solidFill>
                            <a:schemeClr val="tx1"/>
                          </a:solidFill>
                          <a:effectLst/>
                          <a:latin typeface="ＭＳ ゴシック" pitchFamily="49" charset="-128"/>
                          <a:ea typeface="ＭＳ ゴシック" pitchFamily="49" charset="-128"/>
                        </a:rPr>
                        <a:t>機関連絡調整会議</a:t>
                      </a:r>
                      <a:endParaRPr kumimoji="1" lang="en-US" altLang="ja-JP" sz="2000" b="0" i="0" u="none" strike="noStrike" cap="none" normalizeH="0" baseline="0" dirty="0" smtClean="0">
                        <a:ln>
                          <a:noFill/>
                        </a:ln>
                        <a:solidFill>
                          <a:schemeClr val="tx1"/>
                        </a:solidFill>
                        <a:effectLst/>
                        <a:latin typeface="ＭＳ ゴシック" pitchFamily="49" charset="-128"/>
                        <a:ea typeface="ＭＳ ゴシック" pitchFamily="49"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ＭＳ ゴシック" pitchFamily="49" charset="-128"/>
                          <a:ea typeface="ＭＳ ゴシック" pitchFamily="49" charset="-128"/>
                        </a:rPr>
                        <a:t>〇日本</a:t>
                      </a:r>
                      <a:r>
                        <a:rPr kumimoji="1" lang="en-US" altLang="ja-JP" sz="2000" b="0" i="0" u="none" strike="noStrike" cap="none" normalizeH="0" baseline="0" dirty="0" smtClean="0">
                          <a:ln>
                            <a:noFill/>
                          </a:ln>
                          <a:solidFill>
                            <a:schemeClr val="tx1"/>
                          </a:solidFill>
                          <a:effectLst/>
                          <a:latin typeface="ＭＳ ゴシック" pitchFamily="49" charset="-128"/>
                          <a:ea typeface="ＭＳ ゴシック" pitchFamily="49" charset="-128"/>
                        </a:rPr>
                        <a:t>DMAT</a:t>
                      </a:r>
                      <a:r>
                        <a:rPr kumimoji="1" lang="ja-JP" altLang="en-US" sz="2000" b="0" i="0" u="none" strike="noStrike" cap="none" normalizeH="0" baseline="0" dirty="0" smtClean="0">
                          <a:ln>
                            <a:noFill/>
                          </a:ln>
                          <a:solidFill>
                            <a:schemeClr val="tx1"/>
                          </a:solidFill>
                          <a:effectLst/>
                          <a:latin typeface="ＭＳ ゴシック" pitchFamily="49" charset="-128"/>
                          <a:ea typeface="ＭＳ ゴシック" pitchFamily="49" charset="-128"/>
                        </a:rPr>
                        <a:t>検討委員会</a:t>
                      </a:r>
                      <a:endParaRPr kumimoji="1" lang="en-US" altLang="ja-JP" sz="2000" b="0" i="0" u="none" strike="noStrike" cap="none" normalizeH="0" baseline="0" dirty="0" smtClean="0">
                        <a:ln>
                          <a:noFill/>
                        </a:ln>
                        <a:solidFill>
                          <a:schemeClr val="tx1"/>
                        </a:solidFill>
                        <a:effectLst/>
                        <a:latin typeface="ＭＳ ゴシック" pitchFamily="49" charset="-128"/>
                        <a:ea typeface="ＭＳ ゴシック" pitchFamily="49"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ＭＳ ゴシック" pitchFamily="49" charset="-128"/>
                          <a:ea typeface="ＭＳ ゴシック" pitchFamily="49" charset="-128"/>
                        </a:rPr>
                        <a:t>〇救急医療体制等のあり方に関する検討会</a:t>
                      </a:r>
                      <a:endParaRPr kumimoji="1" lang="en-US" altLang="ja-JP" sz="2000" b="0" i="0" u="none" strike="noStrike" cap="none" normalizeH="0" baseline="0" dirty="0" smtClean="0">
                        <a:ln>
                          <a:noFill/>
                        </a:ln>
                        <a:solidFill>
                          <a:schemeClr val="tx1"/>
                        </a:solidFill>
                        <a:effectLst/>
                        <a:latin typeface="ＭＳ ゴシック" pitchFamily="49" charset="-128"/>
                        <a:ea typeface="ＭＳ ゴシック" pitchFamily="49"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ＭＳ ゴシック" pitchFamily="49" charset="-128"/>
                          <a:ea typeface="ＭＳ ゴシック" pitchFamily="49" charset="-128"/>
                        </a:rPr>
                        <a:t>〇</a:t>
                      </a:r>
                      <a:r>
                        <a:rPr kumimoji="1" lang="ja-JP" altLang="en-US" sz="1800" b="0" i="0" u="sng" strike="noStrike" cap="none" normalizeH="0" baseline="0" dirty="0" smtClean="0">
                          <a:ln>
                            <a:noFill/>
                          </a:ln>
                          <a:solidFill>
                            <a:schemeClr val="tx1"/>
                          </a:solidFill>
                          <a:effectLst/>
                          <a:latin typeface="ＭＳ ゴシック" pitchFamily="49" charset="-128"/>
                          <a:ea typeface="ＭＳ ゴシック" pitchFamily="49" charset="-128"/>
                        </a:rPr>
                        <a:t>専門医の在り方に関する検討会</a:t>
                      </a:r>
                      <a:r>
                        <a:rPr kumimoji="1" lang="ja-JP" altLang="en-US" sz="1800" b="0" i="0" u="none" strike="noStrike" cap="none" normalizeH="0" baseline="0" dirty="0" smtClean="0">
                          <a:ln>
                            <a:noFill/>
                          </a:ln>
                          <a:solidFill>
                            <a:schemeClr val="tx1"/>
                          </a:solidFill>
                          <a:effectLst/>
                          <a:latin typeface="ＭＳ ゴシック" pitchFamily="49" charset="-128"/>
                          <a:ea typeface="ＭＳ ゴシック" pitchFamily="49" charset="-128"/>
                        </a:rPr>
                        <a:t>（</a:t>
                      </a:r>
                      <a:r>
                        <a:rPr kumimoji="1" lang="en-US" altLang="ja-JP" sz="1800" b="0" i="0" u="none" strike="noStrike" cap="none" normalizeH="0" baseline="0" dirty="0" smtClean="0">
                          <a:ln>
                            <a:noFill/>
                          </a:ln>
                          <a:solidFill>
                            <a:schemeClr val="tx1"/>
                          </a:solidFill>
                          <a:effectLst/>
                          <a:latin typeface="ＭＳ ゴシック" pitchFamily="49" charset="-128"/>
                          <a:ea typeface="ＭＳ ゴシック" pitchFamily="49" charset="-128"/>
                        </a:rPr>
                        <a:t>H25.4.22</a:t>
                      </a:r>
                      <a:r>
                        <a:rPr kumimoji="1" lang="ja-JP" altLang="en-US" sz="1800" b="0" i="0" u="none" strike="noStrike" cap="none" normalizeH="0" baseline="0" dirty="0" smtClean="0">
                          <a:ln>
                            <a:noFill/>
                          </a:ln>
                          <a:solidFill>
                            <a:schemeClr val="tx1"/>
                          </a:solidFill>
                          <a:effectLst/>
                          <a:latin typeface="ＭＳ ゴシック" pitchFamily="49" charset="-128"/>
                          <a:ea typeface="ＭＳ ゴシック" pitchFamily="49" charset="-128"/>
                        </a:rPr>
                        <a:t>に報告書を取</a:t>
                      </a:r>
                      <a:endParaRPr kumimoji="1" lang="en-US" altLang="ja-JP" sz="1800" b="0" i="0" u="none" strike="noStrike" cap="none" normalizeH="0" baseline="0" dirty="0" smtClean="0">
                        <a:ln>
                          <a:noFill/>
                        </a:ln>
                        <a:solidFill>
                          <a:schemeClr val="tx1"/>
                        </a:solidFill>
                        <a:effectLst/>
                        <a:latin typeface="ＭＳ ゴシック" pitchFamily="49" charset="-128"/>
                        <a:ea typeface="ＭＳ ゴシック" pitchFamily="49"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ＭＳ ゴシック" pitchFamily="49" charset="-128"/>
                          <a:ea typeface="ＭＳ ゴシック" pitchFamily="49" charset="-128"/>
                        </a:rPr>
                        <a:t>　りまとめ）　　　　　　　　　　　　　　　　ほか多数</a:t>
                      </a:r>
                      <a:endParaRPr kumimoji="1" lang="en-US" altLang="ja-JP" sz="1800" b="0" i="0" u="none" strike="noStrike" cap="none" normalizeH="0" baseline="0" dirty="0" smtClean="0">
                        <a:ln>
                          <a:noFill/>
                        </a:ln>
                        <a:solidFill>
                          <a:schemeClr val="tx1"/>
                        </a:solidFill>
                        <a:effectLst/>
                        <a:latin typeface="ＭＳ ゴシック" pitchFamily="49" charset="-128"/>
                        <a:ea typeface="ＭＳ ゴシック" pitchFamily="49"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 name="テキスト ボックス 9"/>
          <p:cNvSpPr txBox="1"/>
          <p:nvPr/>
        </p:nvSpPr>
        <p:spPr>
          <a:xfrm>
            <a:off x="395536" y="1484784"/>
            <a:ext cx="2016224" cy="1384995"/>
          </a:xfrm>
          <a:prstGeom prst="rect">
            <a:avLst/>
          </a:prstGeom>
          <a:noFill/>
        </p:spPr>
        <p:txBody>
          <a:bodyPr wrap="square" rtlCol="0">
            <a:spAutoFit/>
          </a:bodyPr>
          <a:lstStyle/>
          <a:p>
            <a:r>
              <a:rPr kumimoji="1" lang="en-US" altLang="ja-JP" sz="1400" dirty="0" smtClean="0"/>
              <a:t>※</a:t>
            </a:r>
            <a:r>
              <a:rPr kumimoji="1" lang="ja-JP" altLang="en-US" sz="1400" dirty="0" smtClean="0"/>
              <a:t>その他、内閣府、文部科学省、環境省、法務省、国土交通省、消防庁、海上保安庁、金融庁の外部審議会にも参画。</a:t>
            </a:r>
            <a:endParaRPr kumimoji="1" lang="ja-JP" altLang="en-US" sz="1400" dirty="0"/>
          </a:p>
        </p:txBody>
      </p:sp>
    </p:spTree>
    <p:extLst>
      <p:ext uri="{BB962C8B-B14F-4D97-AF65-F5344CB8AC3E}">
        <p14:creationId xmlns:p14="http://schemas.microsoft.com/office/powerpoint/2010/main" val="3367367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25</a:t>
            </a:fld>
            <a:endParaRPr lang="ja-JP" altLang="en-US" dirty="0">
              <a:latin typeface="ＭＳ ゴシック" pitchFamily="49" charset="-128"/>
              <a:ea typeface="ＭＳ ゴシック" pitchFamily="49" charset="-128"/>
            </a:endParaRPr>
          </a:p>
        </p:txBody>
      </p:sp>
      <p:sp>
        <p:nvSpPr>
          <p:cNvPr id="6" name="正方形/長方形 5"/>
          <p:cNvSpPr>
            <a:spLocks noChangeArrowheads="1"/>
          </p:cNvSpPr>
          <p:nvPr/>
        </p:nvSpPr>
        <p:spPr bwMode="auto">
          <a:xfrm>
            <a:off x="285750" y="155310"/>
            <a:ext cx="8572500" cy="60939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ja-JP" altLang="en-US" sz="2800" dirty="0" smtClean="0">
                <a:latin typeface="+mj-ea"/>
                <a:ea typeface="+mj-ea"/>
              </a:rPr>
              <a:t>日医役員の政府関係者との面会等</a:t>
            </a:r>
            <a:r>
              <a:rPr lang="en-US" altLang="ja-JP" sz="2800" dirty="0" smtClean="0">
                <a:latin typeface="+mj-ea"/>
                <a:ea typeface="+mj-ea"/>
              </a:rPr>
              <a:t>-1</a:t>
            </a:r>
            <a:r>
              <a:rPr lang="ja-JP" altLang="en-US" sz="1600" dirty="0" smtClean="0">
                <a:latin typeface="+mj-ea"/>
                <a:ea typeface="+mj-ea"/>
              </a:rPr>
              <a:t>（日医ニュースより）</a:t>
            </a:r>
            <a:endParaRPr lang="en-US" altLang="ja-JP" sz="1600" dirty="0" smtClean="0">
              <a:latin typeface="+mj-ea"/>
              <a:ea typeface="+mj-ea"/>
            </a:endParaRPr>
          </a:p>
        </p:txBody>
      </p:sp>
      <p:graphicFrame>
        <p:nvGraphicFramePr>
          <p:cNvPr id="8" name="表 7"/>
          <p:cNvGraphicFramePr>
            <a:graphicFrameLocks noGrp="1"/>
          </p:cNvGraphicFramePr>
          <p:nvPr>
            <p:extLst>
              <p:ext uri="{D42A27DB-BD31-4B8C-83A1-F6EECF244321}">
                <p14:modId xmlns:p14="http://schemas.microsoft.com/office/powerpoint/2010/main" val="93823733"/>
              </p:ext>
            </p:extLst>
          </p:nvPr>
        </p:nvGraphicFramePr>
        <p:xfrm>
          <a:off x="285750" y="836712"/>
          <a:ext cx="8572500" cy="5501640"/>
        </p:xfrm>
        <a:graphic>
          <a:graphicData uri="http://schemas.openxmlformats.org/drawingml/2006/table">
            <a:tbl>
              <a:tblPr firstRow="1" bandRow="1">
                <a:tableStyleId>{7DF18680-E054-41AD-8BC1-D1AEF772440D}</a:tableStyleId>
              </a:tblPr>
              <a:tblGrid>
                <a:gridCol w="1477938"/>
                <a:gridCol w="7094562"/>
              </a:tblGrid>
              <a:tr h="370840">
                <a:tc>
                  <a:txBody>
                    <a:bodyPr/>
                    <a:lstStyle/>
                    <a:p>
                      <a:pPr algn="ctr"/>
                      <a:r>
                        <a:rPr kumimoji="1" lang="ja-JP" altLang="en-US" dirty="0" smtClean="0"/>
                        <a:t>日　程</a:t>
                      </a:r>
                      <a:endParaRPr kumimoji="1" lang="ja-JP" altLang="en-US" dirty="0"/>
                    </a:p>
                  </a:txBody>
                  <a:tcPr/>
                </a:tc>
                <a:tc>
                  <a:txBody>
                    <a:bodyPr/>
                    <a:lstStyle/>
                    <a:p>
                      <a:pPr algn="ctr"/>
                      <a:r>
                        <a:rPr kumimoji="1" lang="ja-JP" altLang="en-US" dirty="0" smtClean="0"/>
                        <a:t>概　要</a:t>
                      </a:r>
                      <a:endParaRPr kumimoji="1" lang="ja-JP" alt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latin typeface="ＭＳ ゴシック" pitchFamily="49" charset="-128"/>
                          <a:ea typeface="ＭＳ ゴシック" pitchFamily="49" charset="-128"/>
                        </a:rPr>
                        <a:t>　</a:t>
                      </a:r>
                      <a:r>
                        <a:rPr kumimoji="1" lang="en-US" altLang="ja-JP" dirty="0" smtClean="0">
                          <a:latin typeface="ＭＳ ゴシック" pitchFamily="49" charset="-128"/>
                          <a:ea typeface="ＭＳ ゴシック" pitchFamily="49" charset="-128"/>
                        </a:rPr>
                        <a:t>H25.1.</a:t>
                      </a:r>
                      <a:r>
                        <a:rPr kumimoji="1" lang="ja-JP" altLang="en-US" baseline="0" dirty="0" smtClean="0">
                          <a:latin typeface="ＭＳ ゴシック" pitchFamily="49" charset="-128"/>
                          <a:ea typeface="ＭＳ ゴシック" pitchFamily="49" charset="-128"/>
                        </a:rPr>
                        <a:t> </a:t>
                      </a:r>
                      <a:r>
                        <a:rPr kumimoji="1" lang="en-US" altLang="ja-JP" baseline="0" dirty="0" smtClean="0">
                          <a:latin typeface="ＭＳ ゴシック" pitchFamily="49" charset="-128"/>
                          <a:ea typeface="ＭＳ ゴシック" pitchFamily="49" charset="-128"/>
                        </a:rPr>
                        <a:t>8</a:t>
                      </a:r>
                      <a:endParaRPr kumimoji="1" lang="ja-JP" altLang="en-US" dirty="0" smtClean="0">
                        <a:latin typeface="ＭＳ ゴシック" pitchFamily="49" charset="-128"/>
                        <a:ea typeface="ＭＳ ゴシック" pitchFamily="49" charset="-128"/>
                      </a:endParaRPr>
                    </a:p>
                  </a:txBody>
                  <a:tcPr/>
                </a:tc>
                <a:tc>
                  <a:txBody>
                    <a:bodyPr/>
                    <a:lstStyle/>
                    <a:p>
                      <a:r>
                        <a:rPr kumimoji="1" lang="ja-JP" altLang="en-US" dirty="0" smtClean="0">
                          <a:latin typeface="ＭＳ ゴシック" pitchFamily="49" charset="-128"/>
                          <a:ea typeface="ＭＳ ゴシック" pitchFamily="49" charset="-128"/>
                        </a:rPr>
                        <a:t>横倉会長が田村厚労大臣、桝屋・秋葉両厚労副大臣と会談</a:t>
                      </a:r>
                      <a:endParaRPr kumimoji="1" lang="ja-JP" altLang="en-US" dirty="0">
                        <a:latin typeface="ＭＳ ゴシック" pitchFamily="49" charset="-128"/>
                        <a:ea typeface="ＭＳ ゴシック" pitchFamily="49" charset="-128"/>
                      </a:endParaRPr>
                    </a:p>
                  </a:txBody>
                  <a:tcPr/>
                </a:tc>
              </a:tr>
              <a:tr h="370840">
                <a:tc>
                  <a:txBody>
                    <a:bodyPr/>
                    <a:lstStyle/>
                    <a:p>
                      <a:pPr algn="l"/>
                      <a:r>
                        <a:rPr kumimoji="1" lang="ja-JP" altLang="en-US" dirty="0" smtClean="0">
                          <a:latin typeface="ＭＳ ゴシック" pitchFamily="49" charset="-128"/>
                          <a:ea typeface="ＭＳ ゴシック" pitchFamily="49" charset="-128"/>
                        </a:rPr>
                        <a:t>　　　</a:t>
                      </a:r>
                      <a:r>
                        <a:rPr kumimoji="1" lang="en-US" altLang="ja-JP" dirty="0" smtClean="0">
                          <a:latin typeface="ＭＳ ゴシック" pitchFamily="49" charset="-128"/>
                          <a:ea typeface="ＭＳ ゴシック" pitchFamily="49" charset="-128"/>
                        </a:rPr>
                        <a:t>1.</a:t>
                      </a:r>
                      <a:r>
                        <a:rPr kumimoji="1" lang="ja-JP" altLang="en-US" baseline="0" dirty="0" smtClean="0">
                          <a:latin typeface="ＭＳ ゴシック" pitchFamily="49" charset="-128"/>
                          <a:ea typeface="ＭＳ ゴシック" pitchFamily="49" charset="-128"/>
                        </a:rPr>
                        <a:t> </a:t>
                      </a:r>
                      <a:r>
                        <a:rPr kumimoji="1" lang="en-US" altLang="ja-JP" dirty="0" smtClean="0">
                          <a:latin typeface="ＭＳ ゴシック" pitchFamily="49" charset="-128"/>
                          <a:ea typeface="ＭＳ ゴシック" pitchFamily="49" charset="-128"/>
                        </a:rPr>
                        <a:t>9</a:t>
                      </a:r>
                      <a:endParaRPr kumimoji="1" lang="ja-JP" altLang="en-US" dirty="0">
                        <a:latin typeface="ＭＳ ゴシック" pitchFamily="49" charset="-128"/>
                        <a:ea typeface="ＭＳ ゴシック" pitchFamily="49" charset="-128"/>
                      </a:endParaRPr>
                    </a:p>
                  </a:txBody>
                  <a:tcPr/>
                </a:tc>
                <a:tc>
                  <a:txBody>
                    <a:bodyPr/>
                    <a:lstStyle/>
                    <a:p>
                      <a:r>
                        <a:rPr kumimoji="1" lang="ja-JP" altLang="en-US" dirty="0" smtClean="0">
                          <a:latin typeface="ＭＳ ゴシック" pitchFamily="49" charset="-128"/>
                          <a:ea typeface="ＭＳ ゴシック" pitchFamily="49" charset="-128"/>
                        </a:rPr>
                        <a:t>横倉会長、羽生田・中川・今村聡各副会長が、安倍総理と初会談</a:t>
                      </a:r>
                      <a:endParaRPr kumimoji="1" lang="ja-JP" altLang="en-US" dirty="0">
                        <a:latin typeface="ＭＳ ゴシック" pitchFamily="49" charset="-128"/>
                        <a:ea typeface="ＭＳ ゴシック" pitchFamily="49" charset="-128"/>
                      </a:endParaRPr>
                    </a:p>
                  </a:txBody>
                  <a:tcPr/>
                </a:tc>
              </a:tr>
              <a:tr h="370840">
                <a:tc>
                  <a:txBody>
                    <a:bodyPr/>
                    <a:lstStyle/>
                    <a:p>
                      <a:pPr algn="l"/>
                      <a:r>
                        <a:rPr kumimoji="1" lang="ja-JP" altLang="en-US" dirty="0" smtClean="0">
                          <a:latin typeface="ＭＳ ゴシック" pitchFamily="49" charset="-128"/>
                          <a:ea typeface="ＭＳ ゴシック" pitchFamily="49" charset="-128"/>
                        </a:rPr>
                        <a:t>　　　</a:t>
                      </a:r>
                      <a:r>
                        <a:rPr kumimoji="1" lang="en-US" altLang="ja-JP" dirty="0" smtClean="0">
                          <a:latin typeface="ＭＳ ゴシック" pitchFamily="49" charset="-128"/>
                          <a:ea typeface="ＭＳ ゴシック" pitchFamily="49" charset="-128"/>
                        </a:rPr>
                        <a:t>1.18</a:t>
                      </a:r>
                      <a:endParaRPr kumimoji="1" lang="ja-JP" altLang="en-US" dirty="0">
                        <a:latin typeface="ＭＳ ゴシック" pitchFamily="49" charset="-128"/>
                        <a:ea typeface="ＭＳ ゴシック" pitchFamily="49" charset="-128"/>
                      </a:endParaRPr>
                    </a:p>
                  </a:txBody>
                  <a:tcPr/>
                </a:tc>
                <a:tc>
                  <a:txBody>
                    <a:bodyPr/>
                    <a:lstStyle/>
                    <a:p>
                      <a:r>
                        <a:rPr kumimoji="1" lang="ja-JP" altLang="en-US" dirty="0" smtClean="0">
                          <a:latin typeface="ＭＳ ゴシック" pitchFamily="49" charset="-128"/>
                          <a:ea typeface="ＭＳ ゴシック" pitchFamily="49" charset="-128"/>
                        </a:rPr>
                        <a:t>横倉会長、今村聡副会長が麻生副総理兼財務大臣と会談。要望書「所得再分配機能としての社会保障財源の確保について」を手交</a:t>
                      </a:r>
                      <a:endParaRPr kumimoji="1" lang="ja-JP" altLang="en-US" dirty="0">
                        <a:latin typeface="ＭＳ ゴシック" pitchFamily="49" charset="-128"/>
                        <a:ea typeface="ＭＳ ゴシック" pitchFamily="49" charset="-128"/>
                      </a:endParaRPr>
                    </a:p>
                  </a:txBody>
                  <a:tcPr/>
                </a:tc>
              </a:tr>
              <a:tr h="370840">
                <a:tc>
                  <a:txBody>
                    <a:bodyPr/>
                    <a:lstStyle/>
                    <a:p>
                      <a:pPr algn="l"/>
                      <a:r>
                        <a:rPr kumimoji="1" lang="ja-JP" altLang="en-US" dirty="0" smtClean="0">
                          <a:latin typeface="ＭＳ ゴシック" pitchFamily="49" charset="-128"/>
                          <a:ea typeface="ＭＳ ゴシック" pitchFamily="49" charset="-128"/>
                        </a:rPr>
                        <a:t>　　　</a:t>
                      </a:r>
                      <a:r>
                        <a:rPr kumimoji="1" lang="en-US" altLang="ja-JP" dirty="0" smtClean="0">
                          <a:latin typeface="ＭＳ ゴシック" pitchFamily="49" charset="-128"/>
                          <a:ea typeface="ＭＳ ゴシック" pitchFamily="49" charset="-128"/>
                        </a:rPr>
                        <a:t>1.28</a:t>
                      </a:r>
                      <a:endParaRPr kumimoji="1" lang="ja-JP" altLang="en-US" dirty="0">
                        <a:latin typeface="ＭＳ ゴシック" pitchFamily="49" charset="-128"/>
                        <a:ea typeface="ＭＳ ゴシック" pitchFamily="49" charset="-128"/>
                      </a:endParaRPr>
                    </a:p>
                  </a:txBody>
                  <a:tcPr/>
                </a:tc>
                <a:tc>
                  <a:txBody>
                    <a:bodyPr/>
                    <a:lstStyle/>
                    <a:p>
                      <a:r>
                        <a:rPr kumimoji="1" lang="ja-JP" altLang="en-US" dirty="0" smtClean="0">
                          <a:latin typeface="ＭＳ ゴシック" pitchFamily="49" charset="-128"/>
                          <a:ea typeface="ＭＳ ゴシック" pitchFamily="49" charset="-128"/>
                        </a:rPr>
                        <a:t>小森常任理事が、渡嘉敷厚労大臣政務官と面会し、田村厚労大臣並びに政務官宛の要望書「七ワクチンの速やかな定期接種化について」を手交</a:t>
                      </a:r>
                      <a:endParaRPr kumimoji="1" lang="ja-JP" altLang="en-US" dirty="0">
                        <a:latin typeface="ＭＳ ゴシック" pitchFamily="49" charset="-128"/>
                        <a:ea typeface="ＭＳ ゴシック" pitchFamily="49" charset="-128"/>
                      </a:endParaRPr>
                    </a:p>
                  </a:txBody>
                  <a:tcPr/>
                </a:tc>
              </a:tr>
              <a:tr h="370840">
                <a:tc>
                  <a:txBody>
                    <a:bodyPr/>
                    <a:lstStyle/>
                    <a:p>
                      <a:pPr algn="l"/>
                      <a:r>
                        <a:rPr kumimoji="1" lang="ja-JP" altLang="en-US" dirty="0" smtClean="0">
                          <a:latin typeface="ＭＳ ゴシック" pitchFamily="49" charset="-128"/>
                          <a:ea typeface="ＭＳ ゴシック" pitchFamily="49" charset="-128"/>
                        </a:rPr>
                        <a:t>　　　</a:t>
                      </a:r>
                      <a:r>
                        <a:rPr kumimoji="1" lang="en-US" altLang="ja-JP" dirty="0" smtClean="0">
                          <a:latin typeface="ＭＳ ゴシック" pitchFamily="49" charset="-128"/>
                          <a:ea typeface="ＭＳ ゴシック" pitchFamily="49" charset="-128"/>
                        </a:rPr>
                        <a:t>1.30</a:t>
                      </a:r>
                      <a:endParaRPr kumimoji="1" lang="ja-JP" altLang="en-US" dirty="0">
                        <a:latin typeface="ＭＳ ゴシック" pitchFamily="49" charset="-128"/>
                        <a:ea typeface="ＭＳ ゴシック" pitchFamily="49" charset="-128"/>
                      </a:endParaRPr>
                    </a:p>
                  </a:txBody>
                  <a:tcPr/>
                </a:tc>
                <a:tc>
                  <a:txBody>
                    <a:bodyPr/>
                    <a:lstStyle/>
                    <a:p>
                      <a:r>
                        <a:rPr kumimoji="1" lang="ja-JP" altLang="en-US" dirty="0" smtClean="0">
                          <a:latin typeface="ＭＳ ゴシック" pitchFamily="49" charset="-128"/>
                          <a:ea typeface="ＭＳ ゴシック" pitchFamily="49" charset="-128"/>
                        </a:rPr>
                        <a:t>横倉会長が、医療に関する規制改革の問題について、稲田行政改革担当大臣と会談</a:t>
                      </a:r>
                      <a:endParaRPr kumimoji="1" lang="ja-JP" altLang="en-US" dirty="0">
                        <a:latin typeface="ＭＳ ゴシック" pitchFamily="49" charset="-128"/>
                        <a:ea typeface="ＭＳ ゴシック" pitchFamily="49" charset="-128"/>
                      </a:endParaRPr>
                    </a:p>
                  </a:txBody>
                  <a:tcPr/>
                </a:tc>
              </a:tr>
              <a:tr h="370840">
                <a:tc>
                  <a:txBody>
                    <a:bodyPr/>
                    <a:lstStyle/>
                    <a:p>
                      <a:pPr algn="l"/>
                      <a:r>
                        <a:rPr kumimoji="1" lang="ja-JP" altLang="en-US" dirty="0" smtClean="0">
                          <a:latin typeface="ＭＳ ゴシック" pitchFamily="49" charset="-128"/>
                          <a:ea typeface="ＭＳ ゴシック" pitchFamily="49" charset="-128"/>
                        </a:rPr>
                        <a:t>　　　</a:t>
                      </a:r>
                      <a:r>
                        <a:rPr kumimoji="1" lang="en-US" altLang="ja-JP" dirty="0" smtClean="0">
                          <a:latin typeface="ＭＳ ゴシック" pitchFamily="49" charset="-128"/>
                          <a:ea typeface="ＭＳ ゴシック" pitchFamily="49" charset="-128"/>
                        </a:rPr>
                        <a:t>1.30</a:t>
                      </a:r>
                      <a:endParaRPr kumimoji="1" lang="ja-JP" altLang="en-US" dirty="0">
                        <a:latin typeface="ＭＳ ゴシック" pitchFamily="49" charset="-128"/>
                        <a:ea typeface="ＭＳ ゴシック" pitchFamily="49" charset="-128"/>
                      </a:endParaRPr>
                    </a:p>
                  </a:txBody>
                  <a:tcPr/>
                </a:tc>
                <a:tc>
                  <a:txBody>
                    <a:bodyPr/>
                    <a:lstStyle/>
                    <a:p>
                      <a:r>
                        <a:rPr kumimoji="1" lang="ja-JP" altLang="en-US" dirty="0" smtClean="0">
                          <a:latin typeface="ＭＳ ゴシック" pitchFamily="49" charset="-128"/>
                          <a:ea typeface="ＭＳ ゴシック" pitchFamily="49" charset="-128"/>
                        </a:rPr>
                        <a:t>中川・今村聡両副会長が、医学部新設問題について、下村文科大臣と意見交換</a:t>
                      </a:r>
                      <a:endParaRPr kumimoji="1" lang="ja-JP" altLang="en-US" dirty="0">
                        <a:latin typeface="ＭＳ ゴシック" pitchFamily="49" charset="-128"/>
                        <a:ea typeface="ＭＳ ゴシック" pitchFamily="49" charset="-128"/>
                      </a:endParaRPr>
                    </a:p>
                  </a:txBody>
                  <a:tcPr/>
                </a:tc>
              </a:tr>
              <a:tr h="370840">
                <a:tc>
                  <a:txBody>
                    <a:bodyPr/>
                    <a:lstStyle/>
                    <a:p>
                      <a:pPr algn="l"/>
                      <a:r>
                        <a:rPr kumimoji="1" lang="ja-JP" altLang="en-US" dirty="0" smtClean="0">
                          <a:latin typeface="ＭＳ ゴシック" pitchFamily="49" charset="-128"/>
                          <a:ea typeface="ＭＳ ゴシック" pitchFamily="49" charset="-128"/>
                        </a:rPr>
                        <a:t>　　　</a:t>
                      </a:r>
                      <a:r>
                        <a:rPr kumimoji="1" lang="en-US" altLang="ja-JP" dirty="0" smtClean="0">
                          <a:latin typeface="ＭＳ ゴシック" pitchFamily="49" charset="-128"/>
                          <a:ea typeface="ＭＳ ゴシック" pitchFamily="49" charset="-128"/>
                        </a:rPr>
                        <a:t>2.25</a:t>
                      </a:r>
                      <a:endParaRPr kumimoji="1" lang="ja-JP" altLang="en-US" dirty="0">
                        <a:latin typeface="ＭＳ ゴシック" pitchFamily="49" charset="-128"/>
                        <a:ea typeface="ＭＳ ゴシック" pitchFamily="49" charset="-128"/>
                      </a:endParaRPr>
                    </a:p>
                  </a:txBody>
                  <a:tcPr/>
                </a:tc>
                <a:tc>
                  <a:txBody>
                    <a:bodyPr/>
                    <a:lstStyle/>
                    <a:p>
                      <a:r>
                        <a:rPr kumimoji="1" lang="ja-JP" altLang="en-US" dirty="0" smtClean="0">
                          <a:latin typeface="ＭＳ ゴシック" pitchFamily="49" charset="-128"/>
                          <a:ea typeface="ＭＳ ゴシック" pitchFamily="49" charset="-128"/>
                        </a:rPr>
                        <a:t>横倉被災者健康支援連絡協議会代表（日医会長）が、東日本大震災の被災地復興に向けて、根本復興大臣と会談</a:t>
                      </a:r>
                      <a:endParaRPr kumimoji="1" lang="ja-JP" altLang="en-US" dirty="0">
                        <a:latin typeface="ＭＳ ゴシック" pitchFamily="49" charset="-128"/>
                        <a:ea typeface="ＭＳ ゴシック" pitchFamily="49" charset="-128"/>
                      </a:endParaRPr>
                    </a:p>
                  </a:txBody>
                  <a:tcPr/>
                </a:tc>
              </a:tr>
              <a:tr h="370840">
                <a:tc>
                  <a:txBody>
                    <a:bodyPr/>
                    <a:lstStyle/>
                    <a:p>
                      <a:pPr algn="l"/>
                      <a:r>
                        <a:rPr kumimoji="1" lang="ja-JP" altLang="en-US" dirty="0" smtClean="0">
                          <a:latin typeface="ＭＳ ゴシック" pitchFamily="49" charset="-128"/>
                          <a:ea typeface="ＭＳ ゴシック" pitchFamily="49" charset="-128"/>
                        </a:rPr>
                        <a:t>　　　</a:t>
                      </a:r>
                      <a:r>
                        <a:rPr kumimoji="1" lang="en-US" altLang="ja-JP" dirty="0" smtClean="0">
                          <a:latin typeface="ＭＳ ゴシック" pitchFamily="49" charset="-128"/>
                          <a:ea typeface="ＭＳ ゴシック" pitchFamily="49" charset="-128"/>
                        </a:rPr>
                        <a:t>3.21</a:t>
                      </a:r>
                      <a:endParaRPr kumimoji="1" lang="ja-JP" altLang="en-US" dirty="0">
                        <a:latin typeface="ＭＳ ゴシック" pitchFamily="49" charset="-128"/>
                        <a:ea typeface="ＭＳ ゴシック" pitchFamily="49" charset="-128"/>
                      </a:endParaRPr>
                    </a:p>
                  </a:txBody>
                  <a:tcPr/>
                </a:tc>
                <a:tc>
                  <a:txBody>
                    <a:bodyPr/>
                    <a:lstStyle/>
                    <a:p>
                      <a:r>
                        <a:rPr kumimoji="1" lang="ja-JP" altLang="en-US" dirty="0" smtClean="0">
                          <a:latin typeface="ＭＳ ゴシック" pitchFamily="49" charset="-128"/>
                          <a:ea typeface="ＭＳ ゴシック" pitchFamily="49" charset="-128"/>
                        </a:rPr>
                        <a:t>小森常任理事が、七ワクチン（子宮頸がん予防、ヒブ、小児用肺炎球菌、水痘、おたふくかぜ、成人用肺炎球菌、</a:t>
                      </a:r>
                      <a:r>
                        <a:rPr kumimoji="1" lang="en-US" altLang="ja-JP" dirty="0" smtClean="0">
                          <a:latin typeface="ＭＳ ゴシック" pitchFamily="49" charset="-128"/>
                          <a:ea typeface="ＭＳ ゴシック" pitchFamily="49" charset="-128"/>
                        </a:rPr>
                        <a:t>B</a:t>
                      </a:r>
                      <a:r>
                        <a:rPr kumimoji="1" lang="ja-JP" altLang="en-US" dirty="0" smtClean="0">
                          <a:latin typeface="ＭＳ ゴシック" pitchFamily="49" charset="-128"/>
                          <a:ea typeface="ＭＳ ゴシック" pitchFamily="49" charset="-128"/>
                        </a:rPr>
                        <a:t>型肝炎）すべての定期接種化の早期実現を求める要望書を、秋葉厚労副大臣に手交</a:t>
                      </a:r>
                      <a:endParaRPr kumimoji="1" lang="ja-JP" altLang="en-US" dirty="0">
                        <a:latin typeface="ＭＳ ゴシック" pitchFamily="49" charset="-128"/>
                        <a:ea typeface="ＭＳ ゴシック" pitchFamily="49" charset="-128"/>
                      </a:endParaRPr>
                    </a:p>
                  </a:txBody>
                  <a:tcPr/>
                </a:tc>
              </a:tr>
            </a:tbl>
          </a:graphicData>
        </a:graphic>
      </p:graphicFrame>
    </p:spTree>
    <p:extLst>
      <p:ext uri="{BB962C8B-B14F-4D97-AF65-F5344CB8AC3E}">
        <p14:creationId xmlns:p14="http://schemas.microsoft.com/office/powerpoint/2010/main" val="34793692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26</a:t>
            </a:fld>
            <a:endParaRPr lang="ja-JP" altLang="en-US" dirty="0">
              <a:latin typeface="ＭＳ ゴシック" pitchFamily="49" charset="-128"/>
              <a:ea typeface="ＭＳ ゴシック" pitchFamily="49" charset="-128"/>
            </a:endParaRPr>
          </a:p>
        </p:txBody>
      </p:sp>
      <p:sp>
        <p:nvSpPr>
          <p:cNvPr id="6" name="正方形/長方形 5"/>
          <p:cNvSpPr>
            <a:spLocks noChangeArrowheads="1"/>
          </p:cNvSpPr>
          <p:nvPr/>
        </p:nvSpPr>
        <p:spPr bwMode="auto">
          <a:xfrm>
            <a:off x="285750" y="155310"/>
            <a:ext cx="8572500" cy="60939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ja-JP" altLang="en-US" sz="2800" dirty="0" smtClean="0">
                <a:latin typeface="+mj-ea"/>
                <a:ea typeface="+mj-ea"/>
              </a:rPr>
              <a:t>日医役員の政府関係者との面会等</a:t>
            </a:r>
            <a:r>
              <a:rPr lang="en-US" altLang="ja-JP" sz="2800" dirty="0" smtClean="0">
                <a:latin typeface="+mj-ea"/>
                <a:ea typeface="+mj-ea"/>
              </a:rPr>
              <a:t>-2</a:t>
            </a:r>
            <a:r>
              <a:rPr lang="ja-JP" altLang="en-US" sz="1600" dirty="0" smtClean="0">
                <a:latin typeface="+mj-ea"/>
                <a:ea typeface="+mj-ea"/>
              </a:rPr>
              <a:t>（日医ニュースより）</a:t>
            </a:r>
            <a:endParaRPr lang="en-US" altLang="ja-JP" sz="1600" dirty="0" smtClean="0">
              <a:latin typeface="+mj-ea"/>
              <a:ea typeface="+mj-ea"/>
            </a:endParaRPr>
          </a:p>
        </p:txBody>
      </p:sp>
      <p:graphicFrame>
        <p:nvGraphicFramePr>
          <p:cNvPr id="8" name="表 7"/>
          <p:cNvGraphicFramePr>
            <a:graphicFrameLocks noGrp="1"/>
          </p:cNvGraphicFramePr>
          <p:nvPr>
            <p:extLst>
              <p:ext uri="{D42A27DB-BD31-4B8C-83A1-F6EECF244321}">
                <p14:modId xmlns:p14="http://schemas.microsoft.com/office/powerpoint/2010/main" val="1437470170"/>
              </p:ext>
            </p:extLst>
          </p:nvPr>
        </p:nvGraphicFramePr>
        <p:xfrm>
          <a:off x="285750" y="836712"/>
          <a:ext cx="8572500" cy="5674360"/>
        </p:xfrm>
        <a:graphic>
          <a:graphicData uri="http://schemas.openxmlformats.org/drawingml/2006/table">
            <a:tbl>
              <a:tblPr firstRow="1" bandRow="1">
                <a:tableStyleId>{7DF18680-E054-41AD-8BC1-D1AEF772440D}</a:tableStyleId>
              </a:tblPr>
              <a:tblGrid>
                <a:gridCol w="1477938"/>
                <a:gridCol w="7094562"/>
              </a:tblGrid>
              <a:tr h="370840">
                <a:tc>
                  <a:txBody>
                    <a:bodyPr/>
                    <a:lstStyle/>
                    <a:p>
                      <a:pPr algn="ctr"/>
                      <a:r>
                        <a:rPr kumimoji="1" lang="ja-JP" altLang="en-US" dirty="0" smtClean="0"/>
                        <a:t>日　程</a:t>
                      </a:r>
                      <a:endParaRPr kumimoji="1" lang="ja-JP" altLang="en-US" dirty="0"/>
                    </a:p>
                  </a:txBody>
                  <a:tcPr/>
                </a:tc>
                <a:tc>
                  <a:txBody>
                    <a:bodyPr/>
                    <a:lstStyle/>
                    <a:p>
                      <a:pPr algn="ctr"/>
                      <a:r>
                        <a:rPr kumimoji="1" lang="ja-JP" altLang="en-US" dirty="0" smtClean="0"/>
                        <a:t>概　要</a:t>
                      </a:r>
                      <a:endParaRPr kumimoji="1" lang="ja-JP" altLang="en-US" dirty="0"/>
                    </a:p>
                  </a:txBody>
                  <a:tcPr/>
                </a:tc>
              </a:tr>
              <a:tr h="370840">
                <a:tc>
                  <a:txBody>
                    <a:bodyPr/>
                    <a:lstStyle/>
                    <a:p>
                      <a:pPr algn="l"/>
                      <a:r>
                        <a:rPr kumimoji="1" lang="ja-JP" altLang="en-US" dirty="0" smtClean="0">
                          <a:latin typeface="ＭＳ ゴシック" pitchFamily="49" charset="-128"/>
                          <a:ea typeface="ＭＳ ゴシック" pitchFamily="49" charset="-128"/>
                        </a:rPr>
                        <a:t>　　　</a:t>
                      </a:r>
                      <a:r>
                        <a:rPr kumimoji="1" lang="en-US" altLang="ja-JP" dirty="0" smtClean="0">
                          <a:latin typeface="ＭＳ ゴシック" pitchFamily="49" charset="-128"/>
                          <a:ea typeface="ＭＳ ゴシック" pitchFamily="49" charset="-128"/>
                        </a:rPr>
                        <a:t>4.17</a:t>
                      </a:r>
                      <a:endParaRPr kumimoji="1" lang="ja-JP" altLang="en-US" dirty="0">
                        <a:latin typeface="ＭＳ ゴシック" pitchFamily="49" charset="-128"/>
                        <a:ea typeface="ＭＳ ゴシック" pitchFamily="49" charset="-128"/>
                      </a:endParaRPr>
                    </a:p>
                  </a:txBody>
                  <a:tcPr/>
                </a:tc>
                <a:tc>
                  <a:txBody>
                    <a:bodyPr/>
                    <a:lstStyle/>
                    <a:p>
                      <a:r>
                        <a:rPr kumimoji="1" lang="ja-JP" altLang="en-US" dirty="0" smtClean="0">
                          <a:latin typeface="ＭＳ ゴシック" pitchFamily="49" charset="-128"/>
                          <a:ea typeface="ＭＳ ゴシック" pitchFamily="49" charset="-128"/>
                        </a:rPr>
                        <a:t>横倉被災者健康支援連絡協議会（日医会長）が、古屋内閣府特命担当大臣（防災）に「大規模災害への対応にかかる提言及び要望書」を提出</a:t>
                      </a:r>
                      <a:endParaRPr kumimoji="1" lang="ja-JP" altLang="en-US" dirty="0">
                        <a:latin typeface="ＭＳ ゴシック" pitchFamily="49" charset="-128"/>
                        <a:ea typeface="ＭＳ ゴシック" pitchFamily="49" charset="-128"/>
                      </a:endParaRPr>
                    </a:p>
                  </a:txBody>
                  <a:tcPr/>
                </a:tc>
              </a:tr>
              <a:tr h="370840">
                <a:tc>
                  <a:txBody>
                    <a:bodyPr/>
                    <a:lstStyle/>
                    <a:p>
                      <a:pPr algn="l"/>
                      <a:r>
                        <a:rPr kumimoji="1" lang="ja-JP" altLang="en-US" dirty="0" smtClean="0">
                          <a:latin typeface="ＭＳ ゴシック" pitchFamily="49" charset="-128"/>
                          <a:ea typeface="ＭＳ ゴシック" pitchFamily="49" charset="-128"/>
                        </a:rPr>
                        <a:t>　　　</a:t>
                      </a:r>
                      <a:r>
                        <a:rPr kumimoji="1" lang="en-US" altLang="ja-JP" dirty="0" smtClean="0">
                          <a:latin typeface="ＭＳ ゴシック" pitchFamily="49" charset="-128"/>
                          <a:ea typeface="ＭＳ ゴシック" pitchFamily="49" charset="-128"/>
                        </a:rPr>
                        <a:t>4.19</a:t>
                      </a:r>
                      <a:endParaRPr kumimoji="1" lang="ja-JP" altLang="en-US" dirty="0">
                        <a:latin typeface="ＭＳ ゴシック" pitchFamily="49" charset="-128"/>
                        <a:ea typeface="ＭＳ ゴシック" pitchFamily="49" charset="-128"/>
                      </a:endParaRPr>
                    </a:p>
                  </a:txBody>
                  <a:tcPr/>
                </a:tc>
                <a:tc>
                  <a:txBody>
                    <a:bodyPr/>
                    <a:lstStyle/>
                    <a:p>
                      <a:r>
                        <a:rPr kumimoji="1" lang="ja-JP" altLang="en-US" dirty="0" smtClean="0">
                          <a:latin typeface="ＭＳ ゴシック" pitchFamily="49" charset="-128"/>
                          <a:ea typeface="ＭＳ ゴシック" pitchFamily="49" charset="-128"/>
                        </a:rPr>
                        <a:t>横倉会長が、社会保障制度改革国民会議に出席し、わが国の医療制度に関する日医の見解を説明</a:t>
                      </a:r>
                      <a:endParaRPr kumimoji="1" lang="ja-JP" altLang="en-US" dirty="0">
                        <a:latin typeface="ＭＳ ゴシック" pitchFamily="49" charset="-128"/>
                        <a:ea typeface="ＭＳ ゴシック" pitchFamily="49" charset="-128"/>
                      </a:endParaRPr>
                    </a:p>
                  </a:txBody>
                  <a:tcPr/>
                </a:tc>
              </a:tr>
              <a:tr h="370840">
                <a:tc>
                  <a:txBody>
                    <a:bodyPr/>
                    <a:lstStyle/>
                    <a:p>
                      <a:pPr algn="l"/>
                      <a:r>
                        <a:rPr kumimoji="1" lang="ja-JP" altLang="en-US" dirty="0" smtClean="0">
                          <a:latin typeface="ＭＳ ゴシック" pitchFamily="49" charset="-128"/>
                          <a:ea typeface="ＭＳ ゴシック" pitchFamily="49" charset="-128"/>
                        </a:rPr>
                        <a:t>　　　</a:t>
                      </a:r>
                      <a:r>
                        <a:rPr kumimoji="1" lang="en-US" altLang="ja-JP" dirty="0" smtClean="0">
                          <a:latin typeface="ＭＳ ゴシック" pitchFamily="49" charset="-128"/>
                          <a:ea typeface="ＭＳ ゴシック" pitchFamily="49" charset="-128"/>
                        </a:rPr>
                        <a:t>4.23</a:t>
                      </a:r>
                      <a:endParaRPr kumimoji="1" lang="ja-JP" altLang="en-US" dirty="0">
                        <a:latin typeface="ＭＳ ゴシック" pitchFamily="49" charset="-128"/>
                        <a:ea typeface="ＭＳ ゴシック" pitchFamily="49" charset="-128"/>
                      </a:endParaRPr>
                    </a:p>
                  </a:txBody>
                  <a:tcPr/>
                </a:tc>
                <a:tc>
                  <a:txBody>
                    <a:bodyPr/>
                    <a:lstStyle/>
                    <a:p>
                      <a:r>
                        <a:rPr kumimoji="1" lang="ja-JP" altLang="en-US" dirty="0" smtClean="0">
                          <a:latin typeface="ＭＳ ゴシック" pitchFamily="49" charset="-128"/>
                          <a:ea typeface="ＭＳ ゴシック" pitchFamily="49" charset="-128"/>
                        </a:rPr>
                        <a:t>横倉会長が、田村厚労大臣に日本疾病予防情報センター（</a:t>
                      </a:r>
                      <a:r>
                        <a:rPr kumimoji="1" lang="en-US" altLang="ja-JP" dirty="0" smtClean="0">
                          <a:latin typeface="ＭＳ ゴシック" pitchFamily="49" charset="-128"/>
                          <a:ea typeface="ＭＳ ゴシック" pitchFamily="49" charset="-128"/>
                        </a:rPr>
                        <a:t>Japan CDC</a:t>
                      </a:r>
                      <a:r>
                        <a:rPr kumimoji="1" lang="ja-JP" altLang="en-US" dirty="0" smtClean="0">
                          <a:latin typeface="ＭＳ ゴシック" pitchFamily="49" charset="-128"/>
                          <a:ea typeface="ＭＳ ゴシック" pitchFamily="49" charset="-128"/>
                        </a:rPr>
                        <a:t>）創設に向けた協力を求める</a:t>
                      </a:r>
                      <a:endParaRPr kumimoji="1" lang="ja-JP" altLang="en-US" dirty="0">
                        <a:latin typeface="ＭＳ ゴシック" pitchFamily="49" charset="-128"/>
                        <a:ea typeface="ＭＳ ゴシック" pitchFamily="49" charset="-128"/>
                      </a:endParaRPr>
                    </a:p>
                  </a:txBody>
                  <a:tcPr/>
                </a:tc>
              </a:tr>
              <a:tr h="370840">
                <a:tc>
                  <a:txBody>
                    <a:bodyPr/>
                    <a:lstStyle/>
                    <a:p>
                      <a:pPr algn="l"/>
                      <a:r>
                        <a:rPr kumimoji="1" lang="ja-JP" altLang="en-US" dirty="0" smtClean="0">
                          <a:latin typeface="ＭＳ ゴシック" pitchFamily="49" charset="-128"/>
                          <a:ea typeface="ＭＳ ゴシック" pitchFamily="49" charset="-128"/>
                        </a:rPr>
                        <a:t>　　　</a:t>
                      </a:r>
                      <a:r>
                        <a:rPr kumimoji="1" lang="en-US" altLang="ja-JP" dirty="0" smtClean="0">
                          <a:latin typeface="ＭＳ ゴシック" pitchFamily="49" charset="-128"/>
                          <a:ea typeface="ＭＳ ゴシック" pitchFamily="49" charset="-128"/>
                        </a:rPr>
                        <a:t>4.24</a:t>
                      </a:r>
                      <a:endParaRPr kumimoji="1" lang="ja-JP" altLang="en-US" dirty="0">
                        <a:latin typeface="ＭＳ ゴシック" pitchFamily="49" charset="-128"/>
                        <a:ea typeface="ＭＳ ゴシック" pitchFamily="49" charset="-128"/>
                      </a:endParaRPr>
                    </a:p>
                  </a:txBody>
                  <a:tcPr/>
                </a:tc>
                <a:tc>
                  <a:txBody>
                    <a:bodyPr/>
                    <a:lstStyle/>
                    <a:p>
                      <a:r>
                        <a:rPr kumimoji="1" lang="ja-JP" altLang="en-US" dirty="0" smtClean="0">
                          <a:latin typeface="ＭＳ ゴシック" pitchFamily="49" charset="-128"/>
                          <a:ea typeface="ＭＳ ゴシック" pitchFamily="49" charset="-128"/>
                        </a:rPr>
                        <a:t>横倉会長、三上常任理事が、消費税に関して、麻生副総理兼税務大臣と意見交換</a:t>
                      </a:r>
                      <a:endParaRPr kumimoji="1" lang="ja-JP" altLang="en-US" dirty="0">
                        <a:latin typeface="ＭＳ ゴシック" pitchFamily="49" charset="-128"/>
                        <a:ea typeface="ＭＳ ゴシック" pitchFamily="49" charset="-128"/>
                      </a:endParaRPr>
                    </a:p>
                  </a:txBody>
                  <a:tcPr/>
                </a:tc>
              </a:tr>
              <a:tr h="370840">
                <a:tc>
                  <a:txBody>
                    <a:bodyPr/>
                    <a:lstStyle/>
                    <a:p>
                      <a:pPr algn="l"/>
                      <a:r>
                        <a:rPr kumimoji="1" lang="ja-JP" altLang="en-US" dirty="0" smtClean="0">
                          <a:latin typeface="ＭＳ ゴシック" pitchFamily="49" charset="-128"/>
                          <a:ea typeface="ＭＳ ゴシック" pitchFamily="49" charset="-128"/>
                        </a:rPr>
                        <a:t>　　　</a:t>
                      </a:r>
                      <a:r>
                        <a:rPr kumimoji="1" lang="en-US" altLang="ja-JP" dirty="0" smtClean="0">
                          <a:latin typeface="ＭＳ ゴシック" pitchFamily="49" charset="-128"/>
                          <a:ea typeface="ＭＳ ゴシック" pitchFamily="49" charset="-128"/>
                        </a:rPr>
                        <a:t>5.28</a:t>
                      </a:r>
                      <a:endParaRPr kumimoji="1" lang="ja-JP" altLang="en-US" dirty="0">
                        <a:latin typeface="ＭＳ ゴシック" pitchFamily="49" charset="-128"/>
                        <a:ea typeface="ＭＳ ゴシック" pitchFamily="49" charset="-128"/>
                      </a:endParaRPr>
                    </a:p>
                  </a:txBody>
                  <a:tcPr/>
                </a:tc>
                <a:tc>
                  <a:txBody>
                    <a:bodyPr/>
                    <a:lstStyle/>
                    <a:p>
                      <a:r>
                        <a:rPr kumimoji="1" lang="ja-JP" altLang="en-US" dirty="0" smtClean="0">
                          <a:latin typeface="ＭＳ ゴシック" pitchFamily="49" charset="-128"/>
                          <a:ea typeface="ＭＳ ゴシック" pitchFamily="49" charset="-128"/>
                        </a:rPr>
                        <a:t>横倉会長、日医常勤役員が、「平成</a:t>
                      </a:r>
                      <a:r>
                        <a:rPr kumimoji="1" lang="en-US" altLang="ja-JP" dirty="0" smtClean="0">
                          <a:latin typeface="ＭＳ ゴシック" pitchFamily="49" charset="-128"/>
                          <a:ea typeface="ＭＳ ゴシック" pitchFamily="49" charset="-128"/>
                        </a:rPr>
                        <a:t>26</a:t>
                      </a:r>
                      <a:r>
                        <a:rPr kumimoji="1" lang="ja-JP" altLang="en-US" dirty="0" smtClean="0">
                          <a:latin typeface="ＭＳ ゴシック" pitchFamily="49" charset="-128"/>
                          <a:ea typeface="ＭＳ ゴシック" pitchFamily="49" charset="-128"/>
                        </a:rPr>
                        <a:t>年度予算概算要求へ向けての要望書」を厚労省に提出し、「地域医療再興基金の創設」や「傷害保健事業の体系化」等を要望</a:t>
                      </a:r>
                      <a:endParaRPr kumimoji="1" lang="ja-JP" altLang="en-US" dirty="0">
                        <a:latin typeface="ＭＳ ゴシック" pitchFamily="49" charset="-128"/>
                        <a:ea typeface="ＭＳ ゴシック" pitchFamily="49" charset="-128"/>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latin typeface="ＭＳ ゴシック" pitchFamily="49" charset="-128"/>
                          <a:ea typeface="ＭＳ ゴシック" pitchFamily="49" charset="-128"/>
                        </a:rPr>
                        <a:t>　</a:t>
                      </a:r>
                      <a:r>
                        <a:rPr kumimoji="1" lang="ja-JP" altLang="en-US" smtClean="0">
                          <a:latin typeface="ＭＳ ゴシック" pitchFamily="49" charset="-128"/>
                          <a:ea typeface="ＭＳ ゴシック" pitchFamily="49" charset="-128"/>
                        </a:rPr>
                        <a:t>　　</a:t>
                      </a:r>
                      <a:r>
                        <a:rPr kumimoji="1" lang="en-US" altLang="ja-JP" smtClean="0">
                          <a:latin typeface="ＭＳ ゴシック" pitchFamily="49" charset="-128"/>
                          <a:ea typeface="ＭＳ ゴシック" pitchFamily="49" charset="-128"/>
                        </a:rPr>
                        <a:t>8.19</a:t>
                      </a:r>
                      <a:endParaRPr kumimoji="1" lang="ja-JP" altLang="en-US" dirty="0" smtClean="0">
                        <a:latin typeface="ＭＳ ゴシック" pitchFamily="49" charset="-128"/>
                        <a:ea typeface="ＭＳ ゴシック" pitchFamily="49" charset="-128"/>
                      </a:endParaRPr>
                    </a:p>
                  </a:txBody>
                  <a:tcPr/>
                </a:tc>
                <a:tc>
                  <a:txBody>
                    <a:bodyPr/>
                    <a:lstStyle/>
                    <a:p>
                      <a:r>
                        <a:rPr kumimoji="1" lang="ja-JP" altLang="en-US" dirty="0" smtClean="0">
                          <a:latin typeface="ＭＳ ゴシック" pitchFamily="49" charset="-128"/>
                          <a:ea typeface="ＭＳ ゴシック" pitchFamily="49" charset="-128"/>
                        </a:rPr>
                        <a:t>横倉会長らが、日医と四病院団体協議会が取りまとめた「医療提供体制</a:t>
                      </a:r>
                      <a:r>
                        <a:rPr kumimoji="1" lang="ja-JP" altLang="en-US" smtClean="0">
                          <a:latin typeface="ＭＳ ゴシック" pitchFamily="49" charset="-128"/>
                          <a:ea typeface="ＭＳ ゴシック" pitchFamily="49" charset="-128"/>
                        </a:rPr>
                        <a:t>のあり方</a:t>
                      </a:r>
                      <a:r>
                        <a:rPr kumimoji="1" lang="ja-JP" altLang="en-US" dirty="0" smtClean="0">
                          <a:latin typeface="ＭＳ ゴシック" pitchFamily="49" charset="-128"/>
                          <a:ea typeface="ＭＳ ゴシック" pitchFamily="49" charset="-128"/>
                        </a:rPr>
                        <a:t>－日本医師会・四病院団体協議会合同提言－」を田村厚労大臣に手交</a:t>
                      </a:r>
                      <a:endParaRPr kumimoji="1" lang="ja-JP" altLang="en-US" dirty="0">
                        <a:latin typeface="ＭＳ ゴシック" pitchFamily="49" charset="-128"/>
                        <a:ea typeface="ＭＳ ゴシック" pitchFamily="49" charset="-128"/>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latin typeface="ＭＳ ゴシック" pitchFamily="49" charset="-128"/>
                          <a:ea typeface="ＭＳ ゴシック" pitchFamily="49" charset="-128"/>
                        </a:rPr>
                        <a:t>　　　</a:t>
                      </a:r>
                      <a:r>
                        <a:rPr kumimoji="1" lang="en-US" altLang="ja-JP" dirty="0" smtClean="0">
                          <a:latin typeface="ＭＳ ゴシック" pitchFamily="49" charset="-128"/>
                          <a:ea typeface="ＭＳ ゴシック" pitchFamily="49" charset="-128"/>
                        </a:rPr>
                        <a:t>8.22</a:t>
                      </a:r>
                      <a:endParaRPr kumimoji="1" lang="ja-JP" altLang="en-US" dirty="0" smtClean="0">
                        <a:latin typeface="ＭＳ ゴシック" pitchFamily="49" charset="-128"/>
                        <a:ea typeface="ＭＳ ゴシック" pitchFamily="49" charset="-128"/>
                      </a:endParaRPr>
                    </a:p>
                  </a:txBody>
                  <a:tcPr/>
                </a:tc>
                <a:tc>
                  <a:txBody>
                    <a:bodyPr/>
                    <a:lstStyle/>
                    <a:p>
                      <a:r>
                        <a:rPr kumimoji="1" lang="ja-JP" altLang="en-US" dirty="0" smtClean="0">
                          <a:latin typeface="ＭＳ ゴシック" pitchFamily="49" charset="-128"/>
                          <a:ea typeface="ＭＳ ゴシック" pitchFamily="49" charset="-128"/>
                        </a:rPr>
                        <a:t>横倉会長、羽生田・中川・今村聡各副会長が、安倍総理大臣と会談し、</a:t>
                      </a:r>
                      <a:r>
                        <a:rPr kumimoji="1" lang="en-US" altLang="ja-JP" dirty="0" smtClean="0">
                          <a:latin typeface="ＭＳ ゴシック" pitchFamily="49" charset="-128"/>
                          <a:ea typeface="ＭＳ ゴシック" pitchFamily="49" charset="-128"/>
                        </a:rPr>
                        <a:t>｢</a:t>
                      </a:r>
                      <a:r>
                        <a:rPr kumimoji="1" lang="ja-JP" altLang="en-US" dirty="0" smtClean="0">
                          <a:latin typeface="ＭＳ ゴシック" pitchFamily="49" charset="-128"/>
                          <a:ea typeface="ＭＳ ゴシック" pitchFamily="49" charset="-128"/>
                        </a:rPr>
                        <a:t>日本医師会綱領</a:t>
                      </a:r>
                      <a:r>
                        <a:rPr kumimoji="1" lang="en-US" altLang="ja-JP" dirty="0" smtClean="0">
                          <a:latin typeface="ＭＳ ゴシック" pitchFamily="49" charset="-128"/>
                          <a:ea typeface="ＭＳ ゴシック" pitchFamily="49" charset="-128"/>
                        </a:rPr>
                        <a:t>｣｢</a:t>
                      </a:r>
                      <a:r>
                        <a:rPr kumimoji="1" lang="ja-JP" altLang="en-US" dirty="0" smtClean="0">
                          <a:latin typeface="ＭＳ ゴシック" pitchFamily="49" charset="-128"/>
                          <a:ea typeface="ＭＳ ゴシック" pitchFamily="49" charset="-128"/>
                        </a:rPr>
                        <a:t>医療提供のあり方</a:t>
                      </a:r>
                      <a:r>
                        <a:rPr kumimoji="1" lang="en-US" altLang="ja-JP" dirty="0" smtClean="0">
                          <a:latin typeface="ＭＳ ゴシック" pitchFamily="49" charset="-128"/>
                          <a:ea typeface="ＭＳ ゴシック" pitchFamily="49" charset="-128"/>
                        </a:rPr>
                        <a:t>｣</a:t>
                      </a:r>
                      <a:r>
                        <a:rPr kumimoji="1" lang="ja-JP" altLang="en-US" dirty="0" smtClean="0">
                          <a:latin typeface="ＭＳ ゴシック" pitchFamily="49" charset="-128"/>
                          <a:ea typeface="ＭＳ ゴシック" pitchFamily="49" charset="-128"/>
                        </a:rPr>
                        <a:t>等について説明</a:t>
                      </a:r>
                      <a:endParaRPr kumimoji="1" lang="ja-JP" altLang="en-US" dirty="0">
                        <a:latin typeface="ＭＳ ゴシック" pitchFamily="49" charset="-128"/>
                        <a:ea typeface="ＭＳ ゴシック" pitchFamily="49" charset="-128"/>
                      </a:endParaRPr>
                    </a:p>
                  </a:txBody>
                  <a:tcPr/>
                </a:tc>
              </a:tr>
            </a:tbl>
          </a:graphicData>
        </a:graphic>
      </p:graphicFrame>
    </p:spTree>
    <p:extLst>
      <p:ext uri="{BB962C8B-B14F-4D97-AF65-F5344CB8AC3E}">
        <p14:creationId xmlns:p14="http://schemas.microsoft.com/office/powerpoint/2010/main" val="7469270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27</a:t>
            </a:fld>
            <a:endParaRPr lang="ja-JP" altLang="en-US" dirty="0">
              <a:latin typeface="ＭＳ ゴシック" pitchFamily="49" charset="-128"/>
              <a:ea typeface="ＭＳ ゴシック" pitchFamily="49" charset="-128"/>
            </a:endParaRPr>
          </a:p>
        </p:txBody>
      </p:sp>
      <p:sp>
        <p:nvSpPr>
          <p:cNvPr id="6" name="正方形/長方形 5"/>
          <p:cNvSpPr>
            <a:spLocks noChangeArrowheads="1"/>
          </p:cNvSpPr>
          <p:nvPr/>
        </p:nvSpPr>
        <p:spPr bwMode="auto">
          <a:xfrm>
            <a:off x="285750" y="155310"/>
            <a:ext cx="8572500" cy="60939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ja-JP" altLang="en-US" sz="2800" dirty="0" smtClean="0">
                <a:latin typeface="+mj-ea"/>
                <a:ea typeface="+mj-ea"/>
              </a:rPr>
              <a:t>日医役員の政府関係者との面会等</a:t>
            </a:r>
            <a:r>
              <a:rPr lang="en-US" altLang="ja-JP" sz="2800" dirty="0" smtClean="0">
                <a:latin typeface="+mj-ea"/>
                <a:ea typeface="+mj-ea"/>
              </a:rPr>
              <a:t>-3</a:t>
            </a:r>
            <a:r>
              <a:rPr lang="ja-JP" altLang="en-US" sz="1600" dirty="0" smtClean="0">
                <a:latin typeface="+mj-ea"/>
                <a:ea typeface="+mj-ea"/>
              </a:rPr>
              <a:t>（日医ニュースより）</a:t>
            </a:r>
            <a:endParaRPr lang="en-US" altLang="ja-JP" sz="1600" dirty="0" smtClean="0">
              <a:latin typeface="+mj-ea"/>
              <a:ea typeface="+mj-ea"/>
            </a:endParaRPr>
          </a:p>
        </p:txBody>
      </p:sp>
      <p:graphicFrame>
        <p:nvGraphicFramePr>
          <p:cNvPr id="8" name="表 7"/>
          <p:cNvGraphicFramePr>
            <a:graphicFrameLocks noGrp="1"/>
          </p:cNvGraphicFramePr>
          <p:nvPr>
            <p:extLst>
              <p:ext uri="{D42A27DB-BD31-4B8C-83A1-F6EECF244321}">
                <p14:modId xmlns:p14="http://schemas.microsoft.com/office/powerpoint/2010/main" val="3899005453"/>
              </p:ext>
            </p:extLst>
          </p:nvPr>
        </p:nvGraphicFramePr>
        <p:xfrm>
          <a:off x="285750" y="836712"/>
          <a:ext cx="8572500" cy="4942840"/>
        </p:xfrm>
        <a:graphic>
          <a:graphicData uri="http://schemas.openxmlformats.org/drawingml/2006/table">
            <a:tbl>
              <a:tblPr firstRow="1" bandRow="1">
                <a:tableStyleId>{7DF18680-E054-41AD-8BC1-D1AEF772440D}</a:tableStyleId>
              </a:tblPr>
              <a:tblGrid>
                <a:gridCol w="1477938"/>
                <a:gridCol w="7094562"/>
              </a:tblGrid>
              <a:tr h="370840">
                <a:tc>
                  <a:txBody>
                    <a:bodyPr/>
                    <a:lstStyle/>
                    <a:p>
                      <a:pPr algn="ctr"/>
                      <a:r>
                        <a:rPr kumimoji="1" lang="ja-JP" altLang="en-US" dirty="0" smtClean="0"/>
                        <a:t>日　程</a:t>
                      </a:r>
                      <a:endParaRPr kumimoji="1" lang="ja-JP" altLang="en-US" dirty="0"/>
                    </a:p>
                  </a:txBody>
                  <a:tcPr/>
                </a:tc>
                <a:tc>
                  <a:txBody>
                    <a:bodyPr/>
                    <a:lstStyle/>
                    <a:p>
                      <a:pPr algn="ctr"/>
                      <a:r>
                        <a:rPr kumimoji="1" lang="ja-JP" altLang="en-US" dirty="0" smtClean="0"/>
                        <a:t>概　要</a:t>
                      </a:r>
                      <a:endParaRPr kumimoji="1" lang="ja-JP" alt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latin typeface="ＭＳ ゴシック" pitchFamily="49" charset="-128"/>
                          <a:ea typeface="ＭＳ ゴシック" pitchFamily="49" charset="-128"/>
                        </a:rPr>
                        <a:t>　　 </a:t>
                      </a:r>
                      <a:r>
                        <a:rPr kumimoji="1" lang="en-US" altLang="ja-JP" dirty="0" smtClean="0">
                          <a:latin typeface="ＭＳ ゴシック" pitchFamily="49" charset="-128"/>
                          <a:ea typeface="ＭＳ ゴシック" pitchFamily="49" charset="-128"/>
                        </a:rPr>
                        <a:t>10.30</a:t>
                      </a:r>
                      <a:endParaRPr kumimoji="1" lang="ja-JP" altLang="en-US" dirty="0" smtClean="0">
                        <a:latin typeface="ＭＳ ゴシック" pitchFamily="49" charset="-128"/>
                        <a:ea typeface="ＭＳ ゴシック" pitchFamily="49" charset="-128"/>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latin typeface="ＭＳ ゴシック" pitchFamily="49" charset="-128"/>
                          <a:ea typeface="ＭＳ ゴシック" pitchFamily="49" charset="-128"/>
                        </a:rPr>
                        <a:t>横倉被災者健康支援連絡協議会（日医会長）が、古屋内閣府特命担当大臣（防災）に「今後の大規模災害への対応にかかる提言」を提出</a:t>
                      </a:r>
                    </a:p>
                  </a:txBody>
                  <a:tcPr/>
                </a:tc>
              </a:tr>
              <a:tr h="370840">
                <a:tc>
                  <a:txBody>
                    <a:bodyPr/>
                    <a:lstStyle/>
                    <a:p>
                      <a:pPr algn="l"/>
                      <a:r>
                        <a:rPr kumimoji="1" lang="ja-JP" altLang="en-US" dirty="0" smtClean="0">
                          <a:latin typeface="ＭＳ ゴシック" pitchFamily="49" charset="-128"/>
                          <a:ea typeface="ＭＳ ゴシック" pitchFamily="49" charset="-128"/>
                        </a:rPr>
                        <a:t>　　 </a:t>
                      </a:r>
                      <a:r>
                        <a:rPr kumimoji="1" lang="en-US" altLang="ja-JP" dirty="0" smtClean="0">
                          <a:latin typeface="ＭＳ ゴシック" pitchFamily="49" charset="-128"/>
                          <a:ea typeface="ＭＳ ゴシック" pitchFamily="49" charset="-128"/>
                        </a:rPr>
                        <a:t>10.31</a:t>
                      </a:r>
                      <a:endParaRPr kumimoji="1" lang="ja-JP" altLang="en-US" dirty="0">
                        <a:latin typeface="ＭＳ ゴシック" pitchFamily="49" charset="-128"/>
                        <a:ea typeface="ＭＳ ゴシック" pitchFamily="49" charset="-128"/>
                      </a:endParaRPr>
                    </a:p>
                  </a:txBody>
                  <a:tcPr/>
                </a:tc>
                <a:tc>
                  <a:txBody>
                    <a:bodyPr/>
                    <a:lstStyle/>
                    <a:p>
                      <a:r>
                        <a:rPr kumimoji="1" lang="ja-JP" altLang="en-US" dirty="0" smtClean="0">
                          <a:latin typeface="ＭＳ ゴシック" pitchFamily="49" charset="-128"/>
                          <a:ea typeface="ＭＳ ゴシック" pitchFamily="49" charset="-128"/>
                        </a:rPr>
                        <a:t>横倉会長が、今村聡副会長とともに総理官邸を訪問し、安倍総理大臣と会談。①医学部新設、②次期診療報酬改定、③保険外併用療養の拡大、④健康医療政策立案の場への参画等の問題について話をした。</a:t>
                      </a:r>
                      <a:endParaRPr kumimoji="1" lang="ja-JP" altLang="en-US" dirty="0">
                        <a:latin typeface="ＭＳ ゴシック" pitchFamily="49" charset="-128"/>
                        <a:ea typeface="ＭＳ ゴシック" pitchFamily="49" charset="-128"/>
                      </a:endParaRPr>
                    </a:p>
                  </a:txBody>
                  <a:tcPr/>
                </a:tc>
              </a:tr>
              <a:tr h="370840">
                <a:tc>
                  <a:txBody>
                    <a:bodyPr/>
                    <a:lstStyle/>
                    <a:p>
                      <a:pPr algn="l"/>
                      <a:r>
                        <a:rPr kumimoji="1" lang="ja-JP" altLang="en-US" dirty="0" smtClean="0">
                          <a:latin typeface="ＭＳ ゴシック" pitchFamily="49" charset="-128"/>
                          <a:ea typeface="ＭＳ ゴシック" pitchFamily="49" charset="-128"/>
                        </a:rPr>
                        <a:t>　　</a:t>
                      </a:r>
                      <a:r>
                        <a:rPr kumimoji="1" lang="ja-JP" altLang="en-US" baseline="0" dirty="0" smtClean="0">
                          <a:latin typeface="ＭＳ ゴシック" pitchFamily="49" charset="-128"/>
                          <a:ea typeface="ＭＳ ゴシック" pitchFamily="49" charset="-128"/>
                        </a:rPr>
                        <a:t> </a:t>
                      </a:r>
                      <a:r>
                        <a:rPr kumimoji="1" lang="en-US" altLang="ja-JP" dirty="0" smtClean="0">
                          <a:latin typeface="ＭＳ ゴシック" pitchFamily="49" charset="-128"/>
                          <a:ea typeface="ＭＳ ゴシック" pitchFamily="49" charset="-128"/>
                        </a:rPr>
                        <a:t>11.27</a:t>
                      </a:r>
                      <a:endParaRPr kumimoji="1" lang="ja-JP" altLang="en-US" dirty="0">
                        <a:latin typeface="ＭＳ ゴシック" pitchFamily="49" charset="-128"/>
                        <a:ea typeface="ＭＳ ゴシック" pitchFamily="49" charset="-128"/>
                      </a:endParaRPr>
                    </a:p>
                  </a:txBody>
                  <a:tcPr/>
                </a:tc>
                <a:tc>
                  <a:txBody>
                    <a:bodyPr/>
                    <a:lstStyle/>
                    <a:p>
                      <a:r>
                        <a:rPr lang="ja-JP" altLang="en-US" dirty="0" smtClean="0"/>
                        <a:t>松原謙二副会長が、葉梨之紀常任理事とともに、厚生労働省を訪れ、田村憲久厚労大臣に、中小医療機関（特に有床診療所）における防火設備整備にかかる要望書を手渡した。</a:t>
                      </a:r>
                      <a:endParaRPr kumimoji="1" lang="ja-JP" altLang="en-US" dirty="0">
                        <a:latin typeface="ＭＳ ゴシック" pitchFamily="49" charset="-128"/>
                        <a:ea typeface="ＭＳ ゴシック" pitchFamily="49" charset="-128"/>
                      </a:endParaRPr>
                    </a:p>
                  </a:txBody>
                  <a:tcPr/>
                </a:tc>
              </a:tr>
              <a:tr h="370840">
                <a:tc>
                  <a:txBody>
                    <a:bodyPr/>
                    <a:lstStyle/>
                    <a:p>
                      <a:pPr algn="l"/>
                      <a:r>
                        <a:rPr kumimoji="1" lang="en-US" altLang="ja-JP" dirty="0" smtClean="0">
                          <a:latin typeface="ＭＳ ゴシック" pitchFamily="49" charset="-128"/>
                          <a:ea typeface="ＭＳ ゴシック" pitchFamily="49" charset="-128"/>
                        </a:rPr>
                        <a:t>     12. 2</a:t>
                      </a:r>
                      <a:endParaRPr kumimoji="1" lang="ja-JP" altLang="en-US" dirty="0">
                        <a:latin typeface="ＭＳ ゴシック" pitchFamily="49" charset="-128"/>
                        <a:ea typeface="ＭＳ ゴシック" pitchFamily="49" charset="-128"/>
                      </a:endParaRPr>
                    </a:p>
                  </a:txBody>
                  <a:tcPr/>
                </a:tc>
                <a:tc>
                  <a:txBody>
                    <a:bodyPr/>
                    <a:lstStyle/>
                    <a:p>
                      <a:r>
                        <a:rPr lang="ja-JP" altLang="en-US" dirty="0" smtClean="0"/>
                        <a:t>横倉会長が、今村聡副会長とともに財務省を訪問し，麻生太郎財務大臣に、（１）診療報酬全体のプラス改定、（２）消費税率引き上げに伴う医療機関の負担に対する補填、の二点の実現を強く要求した。</a:t>
                      </a:r>
                      <a:endParaRPr kumimoji="1" lang="ja-JP" altLang="en-US" dirty="0">
                        <a:latin typeface="ＭＳ ゴシック" pitchFamily="49" charset="-128"/>
                        <a:ea typeface="ＭＳ ゴシック" pitchFamily="49" charset="-128"/>
                      </a:endParaRPr>
                    </a:p>
                  </a:txBody>
                  <a:tcPr/>
                </a:tc>
              </a:tr>
              <a:tr h="370840">
                <a:tc>
                  <a:txBody>
                    <a:bodyPr/>
                    <a:lstStyle/>
                    <a:p>
                      <a:pPr algn="l"/>
                      <a:r>
                        <a:rPr kumimoji="1" lang="ja-JP" altLang="en-US" dirty="0" smtClean="0">
                          <a:latin typeface="ＭＳ ゴシック" pitchFamily="49" charset="-128"/>
                          <a:ea typeface="ＭＳ ゴシック" pitchFamily="49" charset="-128"/>
                        </a:rPr>
                        <a:t>　　</a:t>
                      </a:r>
                      <a:r>
                        <a:rPr kumimoji="1" lang="ja-JP" altLang="en-US" baseline="0" dirty="0" smtClean="0">
                          <a:latin typeface="ＭＳ ゴシック" pitchFamily="49" charset="-128"/>
                          <a:ea typeface="ＭＳ ゴシック" pitchFamily="49" charset="-128"/>
                        </a:rPr>
                        <a:t> </a:t>
                      </a:r>
                      <a:r>
                        <a:rPr kumimoji="1" lang="en-US" altLang="ja-JP" dirty="0" smtClean="0">
                          <a:latin typeface="ＭＳ ゴシック" pitchFamily="49" charset="-128"/>
                          <a:ea typeface="ＭＳ ゴシック" pitchFamily="49" charset="-128"/>
                        </a:rPr>
                        <a:t>12.11</a:t>
                      </a:r>
                      <a:endParaRPr kumimoji="1" lang="ja-JP" altLang="en-US" dirty="0">
                        <a:latin typeface="ＭＳ ゴシック" pitchFamily="49" charset="-128"/>
                        <a:ea typeface="ＭＳ ゴシック" pitchFamily="49" charset="-128"/>
                      </a:endParaRPr>
                    </a:p>
                  </a:txBody>
                  <a:tcPr/>
                </a:tc>
                <a:tc>
                  <a:txBody>
                    <a:bodyPr/>
                    <a:lstStyle/>
                    <a:p>
                      <a:r>
                        <a:rPr kumimoji="1" lang="ja-JP" altLang="en-US" dirty="0" smtClean="0">
                          <a:latin typeface="ＭＳ ゴシック" pitchFamily="49" charset="-128"/>
                          <a:ea typeface="ＭＳ ゴシック" pitchFamily="49" charset="-128"/>
                        </a:rPr>
                        <a:t>横倉会長が、今村聡副会長とともに厚生労働省を訪問し、田村憲久厚生労働大臣と次期診療報酬改定に向けて意見交換。</a:t>
                      </a:r>
                      <a:endParaRPr kumimoji="1" lang="ja-JP" altLang="en-US" dirty="0">
                        <a:latin typeface="ＭＳ ゴシック" pitchFamily="49" charset="-128"/>
                        <a:ea typeface="ＭＳ ゴシック" pitchFamily="49" charset="-128"/>
                      </a:endParaRPr>
                    </a:p>
                  </a:txBody>
                  <a:tcPr/>
                </a:tc>
              </a:tr>
            </a:tbl>
          </a:graphicData>
        </a:graphic>
      </p:graphicFrame>
    </p:spTree>
    <p:extLst>
      <p:ext uri="{BB962C8B-B14F-4D97-AF65-F5344CB8AC3E}">
        <p14:creationId xmlns:p14="http://schemas.microsoft.com/office/powerpoint/2010/main" val="29500218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23528" y="736711"/>
            <a:ext cx="8712200" cy="5886227"/>
          </a:xfrm>
          <a:prstGeom prst="rect">
            <a:avLst/>
          </a:prstGeom>
          <a:noFill/>
        </p:spPr>
        <p:txBody>
          <a:bodyPr>
            <a:spAutoFit/>
          </a:bodyPr>
          <a:lstStyle/>
          <a:p>
            <a:pPr marL="457200" indent="-457200">
              <a:buFont typeface="Wingdings" pitchFamily="2" charset="2"/>
              <a:buChar char="Ø"/>
              <a:defRPr/>
            </a:pPr>
            <a:r>
              <a:rPr lang="ja-JP" altLang="en-US" sz="2800" dirty="0" smtClean="0">
                <a:solidFill>
                  <a:srgbClr val="FF0000"/>
                </a:solidFill>
                <a:latin typeface="ＭＳ ゴシック" pitchFamily="49" charset="-128"/>
                <a:ea typeface="ＭＳ ゴシック" pitchFamily="49" charset="-128"/>
              </a:rPr>
              <a:t>発災後、直ちに対策本部を設置</a:t>
            </a:r>
            <a:endParaRPr lang="en-US" altLang="ja-JP" sz="2800" dirty="0" smtClean="0">
              <a:solidFill>
                <a:srgbClr val="FF0000"/>
              </a:solidFill>
              <a:latin typeface="ＭＳ ゴシック" pitchFamily="49" charset="-128"/>
              <a:ea typeface="ＭＳ ゴシック" pitchFamily="49" charset="-128"/>
            </a:endParaRPr>
          </a:p>
          <a:p>
            <a:pPr>
              <a:defRPr/>
            </a:pPr>
            <a:r>
              <a:rPr lang="ja-JP" altLang="en-US" sz="2800" dirty="0" smtClean="0">
                <a:solidFill>
                  <a:srgbClr val="FF0000"/>
                </a:solidFill>
                <a:latin typeface="ＭＳ ゴシック" pitchFamily="49" charset="-128"/>
                <a:ea typeface="ＭＳ ゴシック" pitchFamily="49" charset="-128"/>
              </a:rPr>
              <a:t>　　</a:t>
            </a:r>
            <a:r>
              <a:rPr lang="ja-JP" altLang="en-US" sz="2400" dirty="0" smtClean="0">
                <a:latin typeface="ＭＳ ゴシック" pitchFamily="49" charset="-128"/>
                <a:ea typeface="ＭＳ ゴシック" pitchFamily="49" charset="-128"/>
              </a:rPr>
              <a:t>（平成</a:t>
            </a:r>
            <a:r>
              <a:rPr lang="en-US" altLang="ja-JP" sz="2400" dirty="0" smtClean="0">
                <a:latin typeface="ＭＳ ゴシック" pitchFamily="49" charset="-128"/>
                <a:ea typeface="ＭＳ ゴシック" pitchFamily="49" charset="-128"/>
              </a:rPr>
              <a:t>23</a:t>
            </a:r>
            <a:r>
              <a:rPr lang="ja-JP" altLang="en-US" sz="2400" dirty="0" smtClean="0">
                <a:latin typeface="ＭＳ ゴシック" pitchFamily="49" charset="-128"/>
                <a:ea typeface="ＭＳ ゴシック" pitchFamily="49" charset="-128"/>
              </a:rPr>
              <a:t>年</a:t>
            </a:r>
            <a:r>
              <a:rPr lang="en-US" altLang="ja-JP" sz="2400" dirty="0" smtClean="0">
                <a:latin typeface="ＭＳ ゴシック" pitchFamily="49" charset="-128"/>
                <a:ea typeface="ＭＳ ゴシック" pitchFamily="49" charset="-128"/>
              </a:rPr>
              <a:t>3</a:t>
            </a:r>
            <a:r>
              <a:rPr lang="ja-JP" altLang="en-US" sz="2400" dirty="0" smtClean="0">
                <a:latin typeface="ＭＳ ゴシック" pitchFamily="49" charset="-128"/>
                <a:ea typeface="ＭＳ ゴシック" pitchFamily="49" charset="-128"/>
              </a:rPr>
              <a:t>月</a:t>
            </a:r>
            <a:r>
              <a:rPr lang="en-US" altLang="ja-JP" sz="2400" dirty="0" smtClean="0">
                <a:latin typeface="ＭＳ ゴシック" pitchFamily="49" charset="-128"/>
                <a:ea typeface="ＭＳ ゴシック" pitchFamily="49" charset="-128"/>
              </a:rPr>
              <a:t>11</a:t>
            </a:r>
            <a:r>
              <a:rPr lang="ja-JP" altLang="en-US" sz="2400" dirty="0" smtClean="0">
                <a:latin typeface="ＭＳ ゴシック" pitchFamily="49" charset="-128"/>
                <a:ea typeface="ＭＳ ゴシック" pitchFamily="49" charset="-128"/>
              </a:rPr>
              <a:t>日</a:t>
            </a:r>
            <a:r>
              <a:rPr lang="en-US" altLang="ja-JP" sz="2400" dirty="0" smtClean="0">
                <a:latin typeface="ＭＳ ゴシック" pitchFamily="49" charset="-128"/>
                <a:ea typeface="ＭＳ ゴシック" pitchFamily="49" charset="-128"/>
              </a:rPr>
              <a:t>14</a:t>
            </a:r>
            <a:r>
              <a:rPr lang="ja-JP" altLang="en-US" sz="2400" dirty="0" smtClean="0">
                <a:latin typeface="ＭＳ ゴシック" pitchFamily="49" charset="-128"/>
                <a:ea typeface="ＭＳ ゴシック" pitchFamily="49" charset="-128"/>
              </a:rPr>
              <a:t>時</a:t>
            </a:r>
            <a:r>
              <a:rPr lang="en-US" altLang="ja-JP" sz="2400" dirty="0" smtClean="0">
                <a:latin typeface="ＭＳ ゴシック" pitchFamily="49" charset="-128"/>
                <a:ea typeface="ＭＳ ゴシック" pitchFamily="49" charset="-128"/>
              </a:rPr>
              <a:t>46</a:t>
            </a:r>
            <a:r>
              <a:rPr lang="ja-JP" altLang="en-US" sz="2400" dirty="0" smtClean="0">
                <a:latin typeface="ＭＳ ゴシック" pitchFamily="49" charset="-128"/>
                <a:ea typeface="ＭＳ ゴシック" pitchFamily="49" charset="-128"/>
              </a:rPr>
              <a:t>分発生、</a:t>
            </a:r>
            <a:r>
              <a:rPr lang="en-US" altLang="ja-JP" sz="2400" dirty="0" smtClean="0">
                <a:latin typeface="ＭＳ ゴシック" pitchFamily="49" charset="-128"/>
                <a:ea typeface="ＭＳ ゴシック" pitchFamily="49" charset="-128"/>
              </a:rPr>
              <a:t>16</a:t>
            </a:r>
            <a:r>
              <a:rPr lang="ja-JP" altLang="en-US" sz="2400" dirty="0" smtClean="0">
                <a:latin typeface="ＭＳ ゴシック" pitchFamily="49" charset="-128"/>
                <a:ea typeface="ＭＳ ゴシック" pitchFamily="49" charset="-128"/>
              </a:rPr>
              <a:t>時</a:t>
            </a:r>
            <a:r>
              <a:rPr lang="en-US" altLang="ja-JP" sz="2400" dirty="0" smtClean="0">
                <a:latin typeface="ＭＳ ゴシック" pitchFamily="49" charset="-128"/>
                <a:ea typeface="ＭＳ ゴシック" pitchFamily="49" charset="-128"/>
              </a:rPr>
              <a:t>00</a:t>
            </a:r>
            <a:r>
              <a:rPr lang="ja-JP" altLang="en-US" sz="2400" dirty="0" smtClean="0">
                <a:latin typeface="ＭＳ ゴシック" pitchFamily="49" charset="-128"/>
                <a:ea typeface="ＭＳ ゴシック" pitchFamily="49" charset="-128"/>
              </a:rPr>
              <a:t>分設置）</a:t>
            </a:r>
            <a:endParaRPr lang="en-US" altLang="ja-JP" sz="2400" dirty="0" smtClean="0">
              <a:latin typeface="ＭＳ ゴシック" pitchFamily="49" charset="-128"/>
              <a:ea typeface="ＭＳ ゴシック" pitchFamily="49" charset="-128"/>
            </a:endParaRPr>
          </a:p>
          <a:p>
            <a:pPr marL="457200" indent="-457200">
              <a:spcBef>
                <a:spcPts val="1200"/>
              </a:spcBef>
              <a:buFont typeface="Wingdings" pitchFamily="2" charset="2"/>
              <a:buChar char="Ø"/>
              <a:defRPr/>
            </a:pPr>
            <a:r>
              <a:rPr lang="ja-JP" altLang="en-US" sz="2800" dirty="0" smtClean="0">
                <a:solidFill>
                  <a:srgbClr val="FF0000"/>
                </a:solidFill>
                <a:latin typeface="ＭＳ ゴシック" pitchFamily="49" charset="-128"/>
                <a:ea typeface="ＭＳ ゴシック" pitchFamily="49" charset="-128"/>
              </a:rPr>
              <a:t>医療</a:t>
            </a:r>
            <a:r>
              <a:rPr lang="ja-JP" altLang="en-US" sz="2400" dirty="0">
                <a:solidFill>
                  <a:srgbClr val="FF0000"/>
                </a:solidFill>
                <a:latin typeface="ＭＳ ゴシック" pitchFamily="49" charset="-128"/>
                <a:ea typeface="ＭＳ ゴシック" pitchFamily="49" charset="-128"/>
              </a:rPr>
              <a:t>物資の被災地への輸送</a:t>
            </a:r>
            <a:endParaRPr lang="en-US" altLang="ja-JP" sz="2400" dirty="0">
              <a:solidFill>
                <a:srgbClr val="FF0000"/>
              </a:solidFill>
              <a:latin typeface="ＭＳ ゴシック" pitchFamily="49" charset="-128"/>
              <a:ea typeface="ＭＳ ゴシック" pitchFamily="49" charset="-128"/>
            </a:endParaRPr>
          </a:p>
          <a:p>
            <a:pPr>
              <a:defRPr/>
            </a:pPr>
            <a:r>
              <a:rPr lang="ja-JP" altLang="en-US" sz="2400" dirty="0">
                <a:latin typeface="ＭＳ ゴシック" pitchFamily="49" charset="-128"/>
                <a:ea typeface="ＭＳ ゴシック" pitchFamily="49" charset="-128"/>
              </a:rPr>
              <a:t>   → </a:t>
            </a:r>
            <a:r>
              <a:rPr lang="ja-JP" altLang="en-US" sz="2400" dirty="0">
                <a:solidFill>
                  <a:srgbClr val="000000"/>
                </a:solidFill>
                <a:latin typeface="ＭＳ ゴシック" pitchFamily="49" charset="-128"/>
                <a:ea typeface="ＭＳ ゴシック" pitchFamily="49" charset="-128"/>
              </a:rPr>
              <a:t>日本製薬工業協会、各医薬品会社、民間企業</a:t>
            </a:r>
            <a:r>
              <a:rPr lang="ja-JP" altLang="en-US" sz="2400" dirty="0" smtClean="0">
                <a:solidFill>
                  <a:srgbClr val="000000"/>
                </a:solidFill>
                <a:latin typeface="ＭＳ ゴシック" pitchFamily="49" charset="-128"/>
                <a:ea typeface="ＭＳ ゴシック" pitchFamily="49" charset="-128"/>
              </a:rPr>
              <a:t>、警察、</a:t>
            </a:r>
            <a:endParaRPr lang="en-US" altLang="ja-JP" sz="2400" dirty="0" smtClean="0">
              <a:solidFill>
                <a:srgbClr val="000000"/>
              </a:solidFill>
              <a:latin typeface="ＭＳ ゴシック" pitchFamily="49" charset="-128"/>
              <a:ea typeface="ＭＳ ゴシック" pitchFamily="49" charset="-128"/>
            </a:endParaRPr>
          </a:p>
          <a:p>
            <a:pPr>
              <a:defRPr/>
            </a:pPr>
            <a:r>
              <a:rPr lang="ja-JP" altLang="en-US" sz="2400" dirty="0">
                <a:solidFill>
                  <a:srgbClr val="000000"/>
                </a:solidFill>
                <a:latin typeface="ＭＳ ゴシック" pitchFamily="49" charset="-128"/>
                <a:ea typeface="ＭＳ ゴシック" pitchFamily="49" charset="-128"/>
              </a:rPr>
              <a:t>　</a:t>
            </a:r>
            <a:r>
              <a:rPr lang="ja-JP" altLang="en-US" sz="2400" dirty="0" smtClean="0">
                <a:solidFill>
                  <a:srgbClr val="000000"/>
                </a:solidFill>
                <a:latin typeface="ＭＳ ゴシック" pitchFamily="49" charset="-128"/>
                <a:ea typeface="ＭＳ ゴシック" pitchFamily="49" charset="-128"/>
              </a:rPr>
              <a:t>　　自衛隊</a:t>
            </a:r>
            <a:r>
              <a:rPr lang="ja-JP" altLang="en-US" sz="2400" dirty="0">
                <a:solidFill>
                  <a:srgbClr val="000000"/>
                </a:solidFill>
                <a:latin typeface="ＭＳ ゴシック" pitchFamily="49" charset="-128"/>
                <a:ea typeface="ＭＳ ゴシック" pitchFamily="49" charset="-128"/>
              </a:rPr>
              <a:t>、米軍等、枠を超えた協力</a:t>
            </a:r>
            <a:r>
              <a:rPr lang="ja-JP" altLang="en-US" sz="2400" dirty="0" smtClean="0">
                <a:solidFill>
                  <a:srgbClr val="000000"/>
                </a:solidFill>
                <a:latin typeface="ＭＳ ゴシック" pitchFamily="49" charset="-128"/>
                <a:ea typeface="ＭＳ ゴシック" pitchFamily="49" charset="-128"/>
              </a:rPr>
              <a:t>体制に</a:t>
            </a:r>
            <a:r>
              <a:rPr lang="ja-JP" altLang="en-US" sz="2400" dirty="0">
                <a:solidFill>
                  <a:srgbClr val="000000"/>
                </a:solidFill>
                <a:latin typeface="ＭＳ ゴシック" pitchFamily="49" charset="-128"/>
                <a:ea typeface="ＭＳ ゴシック" pitchFamily="49" charset="-128"/>
              </a:rPr>
              <a:t>より</a:t>
            </a:r>
            <a:r>
              <a:rPr lang="ja-JP" altLang="en-US" sz="2400" dirty="0" smtClean="0">
                <a:solidFill>
                  <a:srgbClr val="000000"/>
                </a:solidFill>
                <a:latin typeface="ＭＳ ゴシック" pitchFamily="49" charset="-128"/>
                <a:ea typeface="ＭＳ ゴシック" pitchFamily="49" charset="-128"/>
              </a:rPr>
              <a:t>被災地</a:t>
            </a:r>
            <a:endParaRPr lang="en-US" altLang="ja-JP" sz="2400" dirty="0" smtClean="0">
              <a:solidFill>
                <a:srgbClr val="000000"/>
              </a:solidFill>
              <a:latin typeface="ＭＳ ゴシック" pitchFamily="49" charset="-128"/>
              <a:ea typeface="ＭＳ ゴシック" pitchFamily="49" charset="-128"/>
            </a:endParaRPr>
          </a:p>
          <a:p>
            <a:pPr>
              <a:defRPr/>
            </a:pPr>
            <a:r>
              <a:rPr lang="ja-JP" altLang="en-US" sz="2400" dirty="0">
                <a:solidFill>
                  <a:srgbClr val="000000"/>
                </a:solidFill>
                <a:latin typeface="ＭＳ ゴシック" pitchFamily="49" charset="-128"/>
                <a:ea typeface="ＭＳ ゴシック" pitchFamily="49" charset="-128"/>
              </a:rPr>
              <a:t>　</a:t>
            </a:r>
            <a:r>
              <a:rPr lang="ja-JP" altLang="en-US" sz="2400" dirty="0" smtClean="0">
                <a:solidFill>
                  <a:srgbClr val="000000"/>
                </a:solidFill>
                <a:latin typeface="ＭＳ ゴシック" pitchFamily="49" charset="-128"/>
                <a:ea typeface="ＭＳ ゴシック" pitchFamily="49" charset="-128"/>
              </a:rPr>
              <a:t>　　に</a:t>
            </a:r>
            <a:r>
              <a:rPr lang="ja-JP" altLang="en-US" sz="2400" dirty="0">
                <a:solidFill>
                  <a:srgbClr val="000000"/>
                </a:solidFill>
                <a:latin typeface="ＭＳ ゴシック" pitchFamily="49" charset="-128"/>
                <a:ea typeface="ＭＳ ゴシック" pitchFamily="49" charset="-128"/>
              </a:rPr>
              <a:t>医薬品が届けられた。</a:t>
            </a:r>
            <a:endParaRPr lang="en-US" altLang="ja-JP" sz="2400" dirty="0">
              <a:solidFill>
                <a:srgbClr val="000000"/>
              </a:solidFill>
              <a:latin typeface="ＭＳ ゴシック" pitchFamily="49" charset="-128"/>
              <a:ea typeface="ＭＳ ゴシック" pitchFamily="49" charset="-128"/>
            </a:endParaRPr>
          </a:p>
          <a:p>
            <a:pPr marL="457200" indent="-457200">
              <a:spcBef>
                <a:spcPts val="1500"/>
              </a:spcBef>
              <a:buFont typeface="Wingdings" pitchFamily="2" charset="2"/>
              <a:buChar char="Ø"/>
              <a:defRPr/>
            </a:pPr>
            <a:r>
              <a:rPr lang="en-US" altLang="ja-JP" sz="2400" dirty="0">
                <a:solidFill>
                  <a:srgbClr val="FF0000"/>
                </a:solidFill>
                <a:latin typeface="ＭＳ ゴシック" pitchFamily="49" charset="-128"/>
                <a:ea typeface="ＭＳ ゴシック" pitchFamily="49" charset="-128"/>
              </a:rPr>
              <a:t>JMAT(</a:t>
            </a:r>
            <a:r>
              <a:rPr lang="ja-JP" altLang="en-US" sz="2400" dirty="0">
                <a:solidFill>
                  <a:srgbClr val="FF0000"/>
                </a:solidFill>
                <a:latin typeface="ＭＳ ゴシック" pitchFamily="49" charset="-128"/>
                <a:ea typeface="ＭＳ ゴシック" pitchFamily="49" charset="-128"/>
              </a:rPr>
              <a:t>日本医師会災害医療チーム</a:t>
            </a:r>
            <a:r>
              <a:rPr lang="en-US" altLang="ja-JP" sz="2400" dirty="0">
                <a:solidFill>
                  <a:srgbClr val="FF0000"/>
                </a:solidFill>
                <a:latin typeface="ＭＳ ゴシック" pitchFamily="49" charset="-128"/>
                <a:ea typeface="ＭＳ ゴシック" pitchFamily="49" charset="-128"/>
              </a:rPr>
              <a:t>)</a:t>
            </a:r>
            <a:r>
              <a:rPr lang="ja-JP" altLang="en-US" sz="2400" dirty="0">
                <a:solidFill>
                  <a:srgbClr val="FF0000"/>
                </a:solidFill>
                <a:latin typeface="ＭＳ ゴシック" pitchFamily="49" charset="-128"/>
                <a:ea typeface="ＭＳ ゴシック" pitchFamily="49" charset="-128"/>
              </a:rPr>
              <a:t>及び</a:t>
            </a:r>
            <a:r>
              <a:rPr lang="en-US" altLang="ja-JP" sz="2400" dirty="0" err="1">
                <a:solidFill>
                  <a:srgbClr val="FF0000"/>
                </a:solidFill>
                <a:latin typeface="ＭＳ ゴシック" pitchFamily="49" charset="-128"/>
                <a:ea typeface="ＭＳ ゴシック" pitchFamily="49" charset="-128"/>
              </a:rPr>
              <a:t>JMATⅡ</a:t>
            </a:r>
            <a:r>
              <a:rPr lang="ja-JP" altLang="en-US" sz="2400" dirty="0" smtClean="0">
                <a:solidFill>
                  <a:srgbClr val="FF0000"/>
                </a:solidFill>
                <a:latin typeface="ＭＳ ゴシック" pitchFamily="49" charset="-128"/>
                <a:ea typeface="ＭＳ ゴシック" pitchFamily="49" charset="-128"/>
              </a:rPr>
              <a:t>の派遣</a:t>
            </a:r>
            <a:endParaRPr lang="en-US" altLang="ja-JP" sz="2400" dirty="0">
              <a:solidFill>
                <a:srgbClr val="FF0000"/>
              </a:solidFill>
              <a:latin typeface="ＭＳ ゴシック" pitchFamily="49" charset="-128"/>
              <a:ea typeface="ＭＳ ゴシック" pitchFamily="49" charset="-128"/>
            </a:endParaRPr>
          </a:p>
          <a:p>
            <a:pPr marL="457200" indent="-457200">
              <a:spcBef>
                <a:spcPts val="1200"/>
              </a:spcBef>
              <a:buFont typeface="Wingdings" pitchFamily="2" charset="2"/>
              <a:buChar char="Ø"/>
              <a:defRPr/>
            </a:pPr>
            <a:r>
              <a:rPr lang="ja-JP" altLang="en-US" sz="2400" dirty="0">
                <a:solidFill>
                  <a:srgbClr val="FF0000"/>
                </a:solidFill>
                <a:latin typeface="ＭＳ ゴシック" pitchFamily="49" charset="-128"/>
                <a:ea typeface="ＭＳ ゴシック" pitchFamily="49" charset="-128"/>
              </a:rPr>
              <a:t>検視・検案活動</a:t>
            </a:r>
          </a:p>
          <a:p>
            <a:pPr marL="457200" indent="-457200">
              <a:spcBef>
                <a:spcPts val="1200"/>
              </a:spcBef>
              <a:buFont typeface="Wingdings" pitchFamily="2" charset="2"/>
              <a:buChar char="Ø"/>
              <a:defRPr/>
            </a:pPr>
            <a:r>
              <a:rPr lang="ja-JP" altLang="en-US" sz="2400" dirty="0">
                <a:solidFill>
                  <a:srgbClr val="FF0000"/>
                </a:solidFill>
                <a:latin typeface="ＭＳ ゴシック" pitchFamily="49" charset="-128"/>
                <a:ea typeface="ＭＳ ゴシック" pitchFamily="49" charset="-128"/>
              </a:rPr>
              <a:t>仮設診療所の提供</a:t>
            </a:r>
            <a:r>
              <a:rPr lang="ja-JP" altLang="en-US" sz="2400" dirty="0" smtClean="0">
                <a:solidFill>
                  <a:srgbClr val="FF0000"/>
                </a:solidFill>
                <a:latin typeface="ＭＳ ゴシック" pitchFamily="49" charset="-128"/>
                <a:ea typeface="ＭＳ ゴシック" pitchFamily="49" charset="-128"/>
              </a:rPr>
              <a:t>（トレーラーハウス７台</a:t>
            </a:r>
            <a:r>
              <a:rPr lang="ja-JP" altLang="en-US" sz="2400" dirty="0">
                <a:solidFill>
                  <a:srgbClr val="FF0000"/>
                </a:solidFill>
                <a:latin typeface="ＭＳ ゴシック" pitchFamily="49" charset="-128"/>
                <a:ea typeface="ＭＳ ゴシック" pitchFamily="49" charset="-128"/>
              </a:rPr>
              <a:t>）</a:t>
            </a:r>
            <a:endParaRPr lang="en-US" altLang="ja-JP" sz="2400" dirty="0">
              <a:solidFill>
                <a:srgbClr val="FF0000"/>
              </a:solidFill>
              <a:latin typeface="ＭＳ ゴシック" pitchFamily="49" charset="-128"/>
              <a:ea typeface="ＭＳ ゴシック" pitchFamily="49" charset="-128"/>
            </a:endParaRPr>
          </a:p>
          <a:p>
            <a:pPr>
              <a:defRPr/>
            </a:pPr>
            <a:r>
              <a:rPr lang="ja-JP" altLang="en-US" sz="2400" dirty="0">
                <a:latin typeface="ＭＳ ゴシック" pitchFamily="49" charset="-128"/>
                <a:ea typeface="ＭＳ ゴシック" pitchFamily="49" charset="-128"/>
              </a:rPr>
              <a:t>　 → </a:t>
            </a:r>
            <a:r>
              <a:rPr lang="ja-JP" altLang="ja-JP" sz="2400" dirty="0"/>
              <a:t>岩手県</a:t>
            </a:r>
            <a:r>
              <a:rPr lang="ja-JP" altLang="en-US" sz="2400" dirty="0"/>
              <a:t>（陸前高田市他）２</a:t>
            </a:r>
            <a:r>
              <a:rPr lang="ja-JP" altLang="ja-JP" sz="2400" dirty="0"/>
              <a:t>台</a:t>
            </a:r>
            <a:endParaRPr lang="en-US" altLang="ja-JP" sz="2400" dirty="0"/>
          </a:p>
          <a:p>
            <a:pPr>
              <a:defRPr/>
            </a:pPr>
            <a:r>
              <a:rPr lang="en-US" altLang="ja-JP" sz="2400" dirty="0"/>
              <a:t>          </a:t>
            </a:r>
            <a:r>
              <a:rPr lang="en-US" altLang="ja-JP" sz="2400" dirty="0" smtClean="0"/>
              <a:t>   </a:t>
            </a:r>
            <a:r>
              <a:rPr lang="ja-JP" altLang="en-US" sz="2400" dirty="0"/>
              <a:t>宮城県（気仙沼市、</a:t>
            </a:r>
            <a:r>
              <a:rPr lang="ja-JP" altLang="ja-JP" sz="2400" dirty="0"/>
              <a:t>女川町</a:t>
            </a:r>
            <a:r>
              <a:rPr lang="ja-JP" altLang="en-US" sz="2400" dirty="0"/>
              <a:t>他）３台</a:t>
            </a:r>
            <a:endParaRPr lang="en-US" altLang="ja-JP" sz="2400" dirty="0"/>
          </a:p>
          <a:p>
            <a:pPr>
              <a:defRPr/>
            </a:pPr>
            <a:r>
              <a:rPr lang="en-US" altLang="ja-JP" sz="2400" dirty="0"/>
              <a:t>          </a:t>
            </a:r>
            <a:r>
              <a:rPr lang="en-US" altLang="ja-JP" sz="2400" dirty="0" smtClean="0"/>
              <a:t>  </a:t>
            </a:r>
            <a:r>
              <a:rPr lang="ja-JP" altLang="en-US" sz="2400" dirty="0"/>
              <a:t>福島県（安達郡、二本松長の仮設住宅付近）２台</a:t>
            </a:r>
            <a:endParaRPr lang="en-US" altLang="ja-JP" sz="2400" dirty="0"/>
          </a:p>
          <a:p>
            <a:pPr marL="457200" indent="-457200">
              <a:spcBef>
                <a:spcPts val="1200"/>
              </a:spcBef>
              <a:buFont typeface="Wingdings" pitchFamily="2" charset="2"/>
              <a:buChar char="Ø"/>
              <a:defRPr/>
            </a:pPr>
            <a:r>
              <a:rPr lang="ja-JP" altLang="en-US" sz="2400" dirty="0">
                <a:solidFill>
                  <a:srgbClr val="FF0000"/>
                </a:solidFill>
                <a:latin typeface="ＭＳ ゴシック" pitchFamily="49" charset="-128"/>
                <a:ea typeface="ＭＳ ゴシック" pitchFamily="49" charset="-128"/>
              </a:rPr>
              <a:t>被災者健康支援連絡協</a:t>
            </a:r>
            <a:r>
              <a:rPr lang="ja-JP" altLang="en-US" sz="2400" dirty="0" smtClean="0">
                <a:solidFill>
                  <a:srgbClr val="FF0000"/>
                </a:solidFill>
                <a:latin typeface="ＭＳ ゴシック" pitchFamily="49" charset="-128"/>
                <a:ea typeface="ＭＳ ゴシック" pitchFamily="49" charset="-128"/>
              </a:rPr>
              <a:t>議会</a:t>
            </a:r>
            <a:r>
              <a:rPr lang="en-US" altLang="ja-JP" sz="2400" dirty="0" smtClean="0">
                <a:solidFill>
                  <a:srgbClr val="FF0000"/>
                </a:solidFill>
                <a:latin typeface="ＭＳ ゴシック" pitchFamily="49" charset="-128"/>
                <a:ea typeface="ＭＳ ゴシック" pitchFamily="49" charset="-128"/>
              </a:rPr>
              <a:t>(19</a:t>
            </a:r>
            <a:r>
              <a:rPr lang="ja-JP" altLang="en-US" sz="2400" dirty="0" smtClean="0">
                <a:solidFill>
                  <a:srgbClr val="FF0000"/>
                </a:solidFill>
                <a:latin typeface="ＭＳ ゴシック" pitchFamily="49" charset="-128"/>
                <a:ea typeface="ＭＳ ゴシック" pitchFamily="49" charset="-128"/>
              </a:rPr>
              <a:t>組織</a:t>
            </a:r>
            <a:r>
              <a:rPr lang="en-US" altLang="ja-JP" sz="2400" dirty="0" smtClean="0">
                <a:solidFill>
                  <a:srgbClr val="FF0000"/>
                </a:solidFill>
                <a:latin typeface="ＭＳ ゴシック" pitchFamily="49" charset="-128"/>
                <a:ea typeface="ＭＳ ゴシック" pitchFamily="49" charset="-128"/>
              </a:rPr>
              <a:t>36</a:t>
            </a:r>
            <a:r>
              <a:rPr lang="ja-JP" altLang="en-US" sz="2400" dirty="0" smtClean="0">
                <a:solidFill>
                  <a:srgbClr val="FF0000"/>
                </a:solidFill>
                <a:latin typeface="ＭＳ ゴシック" pitchFamily="49" charset="-128"/>
                <a:ea typeface="ＭＳ ゴシック" pitchFamily="49" charset="-128"/>
              </a:rPr>
              <a:t>団体）の</a:t>
            </a:r>
            <a:r>
              <a:rPr lang="ja-JP" altLang="en-US" sz="2400" dirty="0">
                <a:solidFill>
                  <a:srgbClr val="FF0000"/>
                </a:solidFill>
                <a:latin typeface="ＭＳ ゴシック" pitchFamily="49" charset="-128"/>
                <a:ea typeface="ＭＳ ゴシック" pitchFamily="49" charset="-128"/>
              </a:rPr>
              <a:t>設立</a:t>
            </a:r>
            <a:endParaRPr lang="ja-JP" altLang="ja-JP" sz="2400" dirty="0">
              <a:solidFill>
                <a:srgbClr val="FF0000"/>
              </a:solidFill>
            </a:endParaRPr>
          </a:p>
        </p:txBody>
      </p:sp>
      <p:sp>
        <p:nvSpPr>
          <p:cNvPr id="5" name="テキスト ボックス 4"/>
          <p:cNvSpPr txBox="1"/>
          <p:nvPr/>
        </p:nvSpPr>
        <p:spPr>
          <a:xfrm>
            <a:off x="14194" y="6589090"/>
            <a:ext cx="3744416" cy="261610"/>
          </a:xfrm>
          <a:prstGeom prst="rect">
            <a:avLst/>
          </a:prstGeom>
          <a:noFill/>
        </p:spPr>
        <p:txBody>
          <a:bodyPr wrap="square" rtlCol="0">
            <a:spAutoFit/>
          </a:bodyPr>
          <a:lstStyle/>
          <a:p>
            <a:r>
              <a:rPr kumimoji="1" lang="ja-JP" altLang="en-US" sz="1050" dirty="0" smtClean="0"/>
              <a:t>出典：日本医師会資料</a:t>
            </a:r>
            <a:endParaRPr kumimoji="1" lang="ja-JP" altLang="en-US" sz="1050" dirty="0"/>
          </a:p>
        </p:txBody>
      </p:sp>
      <p:sp>
        <p:nvSpPr>
          <p:cNvPr id="6" name="正方形/長方形 5"/>
          <p:cNvSpPr>
            <a:spLocks noChangeArrowheads="1"/>
          </p:cNvSpPr>
          <p:nvPr/>
        </p:nvSpPr>
        <p:spPr bwMode="auto">
          <a:xfrm>
            <a:off x="285750" y="155310"/>
            <a:ext cx="8572500" cy="537386"/>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ja-JP" altLang="en-US" sz="2800" dirty="0" smtClean="0">
                <a:latin typeface="Calibri" pitchFamily="34" charset="0"/>
              </a:rPr>
              <a:t>東日本大震災における対応（主なもの）</a:t>
            </a:r>
            <a:endParaRPr lang="en-US" altLang="ja-JP" sz="2800" dirty="0" smtClean="0">
              <a:latin typeface="Calibri" pitchFamily="34" charset="0"/>
            </a:endParaRPr>
          </a:p>
        </p:txBody>
      </p:sp>
      <p:sp>
        <p:nvSpPr>
          <p:cNvPr id="7"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28</a:t>
            </a:fld>
            <a:endParaRPr lang="ja-JP" altLang="en-US" dirty="0">
              <a:latin typeface="ＭＳ ゴシック" pitchFamily="49" charset="-128"/>
              <a:ea typeface="ＭＳ ゴシック" pitchFamily="49" charset="-128"/>
            </a:endParaRPr>
          </a:p>
        </p:txBody>
      </p:sp>
    </p:spTree>
    <p:extLst>
      <p:ext uri="{BB962C8B-B14F-4D97-AF65-F5344CB8AC3E}">
        <p14:creationId xmlns:p14="http://schemas.microsoft.com/office/powerpoint/2010/main" val="20849226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a:spLocks noChangeArrowheads="1"/>
          </p:cNvSpPr>
          <p:nvPr/>
        </p:nvSpPr>
        <p:spPr bwMode="auto">
          <a:xfrm>
            <a:off x="285750" y="201965"/>
            <a:ext cx="8572500" cy="537386"/>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ja-JP" altLang="en-US" sz="2400" dirty="0" smtClean="0">
                <a:latin typeface="Calibri" pitchFamily="34" charset="0"/>
              </a:rPr>
              <a:t>横倉義武日</a:t>
            </a:r>
            <a:r>
              <a:rPr lang="ja-JP" altLang="en-US" sz="2400" dirty="0">
                <a:latin typeface="Calibri" pitchFamily="34" charset="0"/>
              </a:rPr>
              <a:t>本医師</a:t>
            </a:r>
            <a:r>
              <a:rPr lang="ja-JP" altLang="en-US" sz="2400" dirty="0" smtClean="0">
                <a:latin typeface="Calibri" pitchFamily="34" charset="0"/>
              </a:rPr>
              <a:t>会長からのメッセージ（動画）</a:t>
            </a:r>
            <a:endParaRPr lang="en-US" altLang="ja-JP" sz="2400" dirty="0" smtClean="0">
              <a:latin typeface="Calibri" pitchFamily="34" charset="0"/>
            </a:endParaRPr>
          </a:p>
        </p:txBody>
      </p:sp>
      <p:pic>
        <p:nvPicPr>
          <p:cNvPr id="5" name="20140306-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6377" y="933697"/>
            <a:ext cx="8408743" cy="4729914"/>
          </a:xfrm>
          <a:prstGeom prst="rect">
            <a:avLst/>
          </a:prstGeom>
        </p:spPr>
      </p:pic>
      <p:sp>
        <p:nvSpPr>
          <p:cNvPr id="6"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2</a:t>
            </a:fld>
            <a:endParaRPr lang="ja-JP" altLang="en-US" dirty="0">
              <a:latin typeface="ＭＳ ゴシック" pitchFamily="49" charset="-128"/>
              <a:ea typeface="ＭＳ ゴシック" pitchFamily="49" charset="-128"/>
            </a:endParaRPr>
          </a:p>
        </p:txBody>
      </p:sp>
    </p:spTree>
    <p:extLst>
      <p:ext uri="{BB962C8B-B14F-4D97-AF65-F5344CB8AC3E}">
        <p14:creationId xmlns:p14="http://schemas.microsoft.com/office/powerpoint/2010/main" val="14481101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2"/>
          <p:cNvSpPr>
            <a:spLocks noGrp="1" noChangeArrowheads="1"/>
          </p:cNvSpPr>
          <p:nvPr>
            <p:ph type="title" idx="4294967295"/>
          </p:nvPr>
        </p:nvSpPr>
        <p:spPr>
          <a:xfrm>
            <a:off x="519113" y="117475"/>
            <a:ext cx="8229600" cy="863600"/>
          </a:xfrm>
          <a:solidFill>
            <a:srgbClr val="E5EFFF"/>
          </a:solidFill>
          <a:ln>
            <a:headEnd type="none" w="med" len="med"/>
            <a:tailEnd type="none" w="med" len="med"/>
          </a:ln>
        </p:spPr>
        <p:txBody>
          <a:bodyPr anchor="t"/>
          <a:lstStyle/>
          <a:p>
            <a:r>
              <a:rPr lang="ja-JP" altLang="en-US" sz="3600" smtClean="0">
                <a:effectLst/>
              </a:rPr>
              <a:t>東日本大震災における</a:t>
            </a:r>
            <a:r>
              <a:rPr lang="en-US" altLang="ja-JP" sz="3600" smtClean="0">
                <a:effectLst/>
              </a:rPr>
              <a:t>JMAT</a:t>
            </a:r>
            <a:r>
              <a:rPr lang="ja-JP" altLang="en-US" sz="3600" smtClean="0">
                <a:effectLst/>
              </a:rPr>
              <a:t>活動の概要</a:t>
            </a:r>
          </a:p>
        </p:txBody>
      </p:sp>
      <p:sp>
        <p:nvSpPr>
          <p:cNvPr id="184323" name="Rectangle 3"/>
          <p:cNvSpPr>
            <a:spLocks noGrp="1" noChangeArrowheads="1"/>
          </p:cNvSpPr>
          <p:nvPr>
            <p:ph type="body" idx="4294967295"/>
          </p:nvPr>
        </p:nvSpPr>
        <p:spPr>
          <a:xfrm>
            <a:off x="179388" y="1052513"/>
            <a:ext cx="8785225" cy="5565775"/>
          </a:xfrm>
        </p:spPr>
        <p:txBody>
          <a:bodyPr/>
          <a:lstStyle/>
          <a:p>
            <a:pPr marL="163513" indent="-163513">
              <a:lnSpc>
                <a:spcPct val="90000"/>
              </a:lnSpc>
              <a:spcBef>
                <a:spcPct val="0"/>
              </a:spcBef>
              <a:buFontTx/>
              <a:buNone/>
            </a:pPr>
            <a:r>
              <a:rPr lang="ja-JP" altLang="en-US" sz="2400" dirty="0" smtClean="0"/>
              <a:t>１．支援先、支援医師会（原則）</a:t>
            </a:r>
          </a:p>
          <a:p>
            <a:pPr marL="1231900" lvl="1" indent="-889000">
              <a:lnSpc>
                <a:spcPct val="90000"/>
              </a:lnSpc>
              <a:spcBef>
                <a:spcPct val="0"/>
              </a:spcBef>
              <a:buFontTx/>
              <a:buNone/>
            </a:pPr>
            <a:r>
              <a:rPr lang="ja-JP" altLang="en-US" sz="2000" dirty="0" smtClean="0"/>
              <a:t>岩手県：北海道、東北（青森、秋田）、東京、関東甲信越、近畿（大阪・和歌山）</a:t>
            </a:r>
          </a:p>
          <a:p>
            <a:pPr marL="1231900" lvl="1" indent="-889000">
              <a:lnSpc>
                <a:spcPct val="90000"/>
              </a:lnSpc>
              <a:spcBef>
                <a:spcPct val="0"/>
              </a:spcBef>
              <a:buFontTx/>
              <a:buNone/>
            </a:pPr>
            <a:r>
              <a:rPr lang="ja-JP" altLang="en-US" sz="2000" dirty="0" smtClean="0"/>
              <a:t>宮城県：東北（山形）、東京、関東甲信越、近畿（兵庫・奈良）、中国四国</a:t>
            </a:r>
          </a:p>
          <a:p>
            <a:pPr marL="1231900" lvl="1" indent="-889000">
              <a:lnSpc>
                <a:spcPct val="90000"/>
              </a:lnSpc>
              <a:spcBef>
                <a:spcPct val="0"/>
              </a:spcBef>
              <a:buFontTx/>
              <a:buNone/>
            </a:pPr>
            <a:r>
              <a:rPr lang="ja-JP" altLang="en-US" sz="2000" dirty="0" smtClean="0"/>
              <a:t>福島県：東京、中部、近畿（京都・滋賀）</a:t>
            </a:r>
          </a:p>
          <a:p>
            <a:pPr marL="1231900" lvl="1" indent="-889000">
              <a:lnSpc>
                <a:spcPct val="90000"/>
              </a:lnSpc>
              <a:spcBef>
                <a:spcPct val="0"/>
              </a:spcBef>
              <a:buFontTx/>
              <a:buNone/>
            </a:pPr>
            <a:r>
              <a:rPr lang="ja-JP" altLang="en-US" sz="2000" dirty="0" smtClean="0"/>
              <a:t>茨城県：九州</a:t>
            </a:r>
          </a:p>
          <a:p>
            <a:pPr marL="163513" indent="-163513">
              <a:lnSpc>
                <a:spcPct val="90000"/>
              </a:lnSpc>
              <a:spcBef>
                <a:spcPct val="0"/>
              </a:spcBef>
              <a:buFontTx/>
              <a:buNone/>
            </a:pPr>
            <a:endParaRPr lang="ja-JP" altLang="en-US" sz="2000" dirty="0" smtClean="0"/>
          </a:p>
          <a:p>
            <a:pPr marL="163513" indent="-163513">
              <a:lnSpc>
                <a:spcPct val="90000"/>
              </a:lnSpc>
              <a:spcBef>
                <a:spcPct val="0"/>
              </a:spcBef>
              <a:buFontTx/>
              <a:buNone/>
            </a:pPr>
            <a:r>
              <a:rPr lang="ja-JP" altLang="en-US" sz="2400" dirty="0"/>
              <a:t>２</a:t>
            </a:r>
            <a:r>
              <a:rPr lang="ja-JP" altLang="en-US" sz="2400" dirty="0" smtClean="0"/>
              <a:t>．主な参加職種</a:t>
            </a:r>
          </a:p>
          <a:p>
            <a:pPr marL="163513" indent="-163513">
              <a:lnSpc>
                <a:spcPct val="90000"/>
              </a:lnSpc>
              <a:spcBef>
                <a:spcPct val="0"/>
              </a:spcBef>
              <a:buFontTx/>
              <a:buNone/>
            </a:pPr>
            <a:r>
              <a:rPr lang="ja-JP" altLang="en-US" sz="2600" dirty="0" smtClean="0"/>
              <a:t>   </a:t>
            </a:r>
            <a:r>
              <a:rPr lang="ja-JP" altLang="en-US" sz="2000" dirty="0" smtClean="0"/>
              <a:t>医師、看護職員、薬剤師、リハビリテーション、精神保健、介護・福祉関係者、 事務職員（運転手・記録係等）など</a:t>
            </a:r>
          </a:p>
          <a:p>
            <a:pPr marL="163513" indent="-163513">
              <a:lnSpc>
                <a:spcPct val="90000"/>
              </a:lnSpc>
              <a:spcBef>
                <a:spcPct val="0"/>
              </a:spcBef>
              <a:buFontTx/>
              <a:buNone/>
            </a:pPr>
            <a:endParaRPr lang="ja-JP" altLang="en-US" sz="2000" dirty="0" smtClean="0"/>
          </a:p>
          <a:p>
            <a:pPr marL="163513" indent="-163513">
              <a:lnSpc>
                <a:spcPct val="90000"/>
              </a:lnSpc>
              <a:spcBef>
                <a:spcPct val="0"/>
              </a:spcBef>
              <a:buFontTx/>
              <a:buNone/>
            </a:pPr>
            <a:r>
              <a:rPr lang="ja-JP" altLang="en-US" sz="2400" dirty="0"/>
              <a:t>３</a:t>
            </a:r>
            <a:r>
              <a:rPr lang="ja-JP" altLang="en-US" sz="2400" dirty="0" smtClean="0"/>
              <a:t>．派遣期間：３日～１週間を目途</a:t>
            </a:r>
            <a:endParaRPr lang="ja-JP" altLang="en-US" sz="2500" dirty="0" smtClean="0"/>
          </a:p>
          <a:p>
            <a:pPr marL="1231900" lvl="1" indent="-889000">
              <a:lnSpc>
                <a:spcPct val="90000"/>
              </a:lnSpc>
              <a:spcBef>
                <a:spcPct val="0"/>
              </a:spcBef>
              <a:buFontTx/>
              <a:buNone/>
            </a:pPr>
            <a:endParaRPr lang="ja-JP" altLang="en-US" sz="2100" dirty="0" smtClean="0"/>
          </a:p>
          <a:p>
            <a:pPr marL="163513" indent="-163513">
              <a:lnSpc>
                <a:spcPct val="90000"/>
              </a:lnSpc>
              <a:spcBef>
                <a:spcPct val="0"/>
              </a:spcBef>
              <a:buFontTx/>
              <a:buNone/>
            </a:pPr>
            <a:r>
              <a:rPr lang="ja-JP" altLang="en-US" sz="2400" dirty="0"/>
              <a:t>４</a:t>
            </a:r>
            <a:r>
              <a:rPr lang="ja-JP" altLang="en-US" sz="2400" dirty="0" smtClean="0"/>
              <a:t>．費用負担：</a:t>
            </a:r>
          </a:p>
          <a:p>
            <a:pPr marL="1231900" lvl="1" indent="-889000">
              <a:lnSpc>
                <a:spcPct val="90000"/>
              </a:lnSpc>
              <a:spcBef>
                <a:spcPct val="0"/>
              </a:spcBef>
              <a:buFontTx/>
              <a:buNone/>
            </a:pPr>
            <a:r>
              <a:rPr lang="ja-JP" altLang="en-US" sz="2000" dirty="0" smtClean="0"/>
              <a:t>日本医師会で当面</a:t>
            </a:r>
            <a:r>
              <a:rPr lang="en-US" altLang="ja-JP" sz="2000" dirty="0" smtClean="0"/>
              <a:t>100</a:t>
            </a:r>
            <a:r>
              <a:rPr lang="ja-JP" altLang="en-US" sz="2000" dirty="0" smtClean="0"/>
              <a:t>万円負担</a:t>
            </a:r>
          </a:p>
          <a:p>
            <a:pPr marL="1231900" lvl="1" indent="-889000">
              <a:lnSpc>
                <a:spcPct val="90000"/>
              </a:lnSpc>
              <a:spcBef>
                <a:spcPct val="0"/>
              </a:spcBef>
              <a:buFontTx/>
              <a:buNone/>
            </a:pPr>
            <a:r>
              <a:rPr lang="ja-JP" altLang="en-US" sz="2000" dirty="0" smtClean="0"/>
              <a:t>最終的には、災害救助法、災害時医療救護協定による</a:t>
            </a:r>
          </a:p>
          <a:p>
            <a:pPr marL="163513" indent="-163513">
              <a:lnSpc>
                <a:spcPct val="90000"/>
              </a:lnSpc>
              <a:spcBef>
                <a:spcPct val="0"/>
              </a:spcBef>
              <a:buFontTx/>
              <a:buNone/>
            </a:pPr>
            <a:endParaRPr lang="ja-JP" altLang="en-US" sz="2400" dirty="0" smtClean="0"/>
          </a:p>
          <a:p>
            <a:pPr marL="163513" indent="-163513">
              <a:lnSpc>
                <a:spcPct val="90000"/>
              </a:lnSpc>
              <a:spcBef>
                <a:spcPct val="0"/>
              </a:spcBef>
              <a:buFontTx/>
              <a:buNone/>
            </a:pPr>
            <a:r>
              <a:rPr lang="ja-JP" altLang="en-US" sz="2400" dirty="0"/>
              <a:t>５</a:t>
            </a:r>
            <a:r>
              <a:rPr lang="ja-JP" altLang="en-US" sz="2400" dirty="0" smtClean="0"/>
              <a:t>．二次災害時の補償</a:t>
            </a:r>
          </a:p>
          <a:p>
            <a:pPr marL="1231900" lvl="1" indent="-889000">
              <a:lnSpc>
                <a:spcPct val="90000"/>
              </a:lnSpc>
              <a:spcBef>
                <a:spcPct val="0"/>
              </a:spcBef>
              <a:buFontTx/>
              <a:buNone/>
            </a:pPr>
            <a:r>
              <a:rPr lang="ja-JP" altLang="en-US" sz="2000" dirty="0" smtClean="0"/>
              <a:t>職種を問わず、日本医師会負担により傷害保険加入</a:t>
            </a:r>
          </a:p>
        </p:txBody>
      </p:sp>
      <p:sp>
        <p:nvSpPr>
          <p:cNvPr id="5"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29</a:t>
            </a:fld>
            <a:endParaRPr lang="ja-JP" altLang="en-US" dirty="0">
              <a:latin typeface="ＭＳ ゴシック" pitchFamily="49" charset="-128"/>
              <a:ea typeface="ＭＳ ゴシック" pitchFamily="49" charset="-128"/>
            </a:endParaRPr>
          </a:p>
        </p:txBody>
      </p:sp>
      <p:sp>
        <p:nvSpPr>
          <p:cNvPr id="6" name="テキスト ボックス 5"/>
          <p:cNvSpPr txBox="1"/>
          <p:nvPr/>
        </p:nvSpPr>
        <p:spPr>
          <a:xfrm>
            <a:off x="14194" y="6589090"/>
            <a:ext cx="3744416" cy="261610"/>
          </a:xfrm>
          <a:prstGeom prst="rect">
            <a:avLst/>
          </a:prstGeom>
          <a:noFill/>
        </p:spPr>
        <p:txBody>
          <a:bodyPr wrap="square" rtlCol="0">
            <a:spAutoFit/>
          </a:bodyPr>
          <a:lstStyle/>
          <a:p>
            <a:r>
              <a:rPr kumimoji="1" lang="ja-JP" altLang="en-US" sz="1050" dirty="0" smtClean="0"/>
              <a:t>出典：日本医師会資料</a:t>
            </a:r>
            <a:endParaRPr kumimoji="1" lang="ja-JP" altLang="en-US" sz="1050" dirty="0"/>
          </a:p>
        </p:txBody>
      </p:sp>
    </p:spTree>
    <p:extLst>
      <p:ext uri="{BB962C8B-B14F-4D97-AF65-F5344CB8AC3E}">
        <p14:creationId xmlns:p14="http://schemas.microsoft.com/office/powerpoint/2010/main" val="3854753230"/>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796454"/>
            <a:ext cx="295275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764704"/>
            <a:ext cx="2633663" cy="277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425" y="766291"/>
            <a:ext cx="3165475"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988" y="3617441"/>
            <a:ext cx="3049587" cy="21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9475" y="3553941"/>
            <a:ext cx="3522663"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テキスト ボックス 1"/>
          <p:cNvSpPr txBox="1">
            <a:spLocks noChangeArrowheads="1"/>
          </p:cNvSpPr>
          <p:nvPr/>
        </p:nvSpPr>
        <p:spPr bwMode="auto">
          <a:xfrm>
            <a:off x="250825" y="2885604"/>
            <a:ext cx="277971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a:solidFill>
                  <a:schemeClr val="tx1"/>
                </a:solidFill>
                <a:latin typeface="Arial" pitchFamily="34" charset="0"/>
                <a:ea typeface="ＭＳ Ｐゴシック" pitchFamily="50" charset="-128"/>
              </a:defRPr>
            </a:lvl1pPr>
            <a:lvl2pPr marL="742950" indent="-285750" eaLnBrk="0" hangingPunct="0">
              <a:defRPr kumimoji="1" sz="4800">
                <a:solidFill>
                  <a:schemeClr val="tx1"/>
                </a:solidFill>
                <a:latin typeface="Arial" pitchFamily="34" charset="0"/>
                <a:ea typeface="ＭＳ Ｐゴシック" pitchFamily="50" charset="-128"/>
              </a:defRPr>
            </a:lvl2pPr>
            <a:lvl3pPr marL="1143000" indent="-228600" eaLnBrk="0" hangingPunct="0">
              <a:defRPr kumimoji="1" sz="4800">
                <a:solidFill>
                  <a:schemeClr val="tx1"/>
                </a:solidFill>
                <a:latin typeface="Arial" pitchFamily="34" charset="0"/>
                <a:ea typeface="ＭＳ Ｐゴシック" pitchFamily="50" charset="-128"/>
              </a:defRPr>
            </a:lvl3pPr>
            <a:lvl4pPr marL="1600200" indent="-228600" eaLnBrk="0" hangingPunct="0">
              <a:defRPr kumimoji="1" sz="4800">
                <a:solidFill>
                  <a:schemeClr val="tx1"/>
                </a:solidFill>
                <a:latin typeface="Arial" pitchFamily="34" charset="0"/>
                <a:ea typeface="ＭＳ Ｐゴシック" pitchFamily="50" charset="-128"/>
              </a:defRPr>
            </a:lvl4pPr>
            <a:lvl5pPr marL="2057400" indent="-228600" eaLnBrk="0" hangingPunct="0">
              <a:defRPr kumimoji="1" sz="48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9pPr>
          </a:lstStyle>
          <a:p>
            <a:pPr eaLnBrk="1" hangingPunct="1"/>
            <a:r>
              <a:rPr lang="ja-JP" altLang="en-US" sz="1700"/>
              <a:t>日本医師会館での搬出作業</a:t>
            </a:r>
            <a:endParaRPr lang="en-US" altLang="ja-JP" sz="1700"/>
          </a:p>
          <a:p>
            <a:pPr eaLnBrk="1" hangingPunct="1"/>
            <a:r>
              <a:rPr lang="ja-JP" altLang="en-US" sz="1700"/>
              <a:t>（学生ﾎﾞﾗﾝﾃｨｱも参加）</a:t>
            </a:r>
          </a:p>
        </p:txBody>
      </p:sp>
      <p:sp>
        <p:nvSpPr>
          <p:cNvPr id="53256" name="テキスト ボックス 10"/>
          <p:cNvSpPr txBox="1">
            <a:spLocks noChangeArrowheads="1"/>
          </p:cNvSpPr>
          <p:nvPr/>
        </p:nvSpPr>
        <p:spPr bwMode="auto">
          <a:xfrm>
            <a:off x="5867400" y="3006254"/>
            <a:ext cx="325755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a:solidFill>
                  <a:schemeClr val="tx1"/>
                </a:solidFill>
                <a:latin typeface="Arial" pitchFamily="34" charset="0"/>
                <a:ea typeface="ＭＳ Ｐゴシック" pitchFamily="50" charset="-128"/>
              </a:defRPr>
            </a:lvl1pPr>
            <a:lvl2pPr marL="742950" indent="-285750" eaLnBrk="0" hangingPunct="0">
              <a:defRPr kumimoji="1" sz="4800">
                <a:solidFill>
                  <a:schemeClr val="tx1"/>
                </a:solidFill>
                <a:latin typeface="Arial" pitchFamily="34" charset="0"/>
                <a:ea typeface="ＭＳ Ｐゴシック" pitchFamily="50" charset="-128"/>
              </a:defRPr>
            </a:lvl2pPr>
            <a:lvl3pPr marL="1143000" indent="-228600" eaLnBrk="0" hangingPunct="0">
              <a:defRPr kumimoji="1" sz="4800">
                <a:solidFill>
                  <a:schemeClr val="tx1"/>
                </a:solidFill>
                <a:latin typeface="Arial" pitchFamily="34" charset="0"/>
                <a:ea typeface="ＭＳ Ｐゴシック" pitchFamily="50" charset="-128"/>
              </a:defRPr>
            </a:lvl3pPr>
            <a:lvl4pPr marL="1600200" indent="-228600" eaLnBrk="0" hangingPunct="0">
              <a:defRPr kumimoji="1" sz="4800">
                <a:solidFill>
                  <a:schemeClr val="tx1"/>
                </a:solidFill>
                <a:latin typeface="Arial" pitchFamily="34" charset="0"/>
                <a:ea typeface="ＭＳ Ｐゴシック" pitchFamily="50" charset="-128"/>
              </a:defRPr>
            </a:lvl4pPr>
            <a:lvl5pPr marL="2057400" indent="-228600" eaLnBrk="0" hangingPunct="0">
              <a:defRPr kumimoji="1" sz="48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9pPr>
          </a:lstStyle>
          <a:p>
            <a:pPr eaLnBrk="1" hangingPunct="1"/>
            <a:r>
              <a:rPr lang="ja-JP" altLang="en-US" sz="1700"/>
              <a:t>アメリカ軍横田基地での積載作業</a:t>
            </a:r>
          </a:p>
        </p:txBody>
      </p:sp>
      <p:sp>
        <p:nvSpPr>
          <p:cNvPr id="53257" name="テキスト ボックス 11"/>
          <p:cNvSpPr txBox="1">
            <a:spLocks noChangeArrowheads="1"/>
          </p:cNvSpPr>
          <p:nvPr/>
        </p:nvSpPr>
        <p:spPr bwMode="auto">
          <a:xfrm>
            <a:off x="198438" y="5747866"/>
            <a:ext cx="2944812"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a:solidFill>
                  <a:schemeClr val="tx1"/>
                </a:solidFill>
                <a:latin typeface="Arial" pitchFamily="34" charset="0"/>
                <a:ea typeface="ＭＳ Ｐゴシック" pitchFamily="50" charset="-128"/>
              </a:defRPr>
            </a:lvl1pPr>
            <a:lvl2pPr marL="742950" indent="-285750" eaLnBrk="0" hangingPunct="0">
              <a:defRPr kumimoji="1" sz="4800">
                <a:solidFill>
                  <a:schemeClr val="tx1"/>
                </a:solidFill>
                <a:latin typeface="Arial" pitchFamily="34" charset="0"/>
                <a:ea typeface="ＭＳ Ｐゴシック" pitchFamily="50" charset="-128"/>
              </a:defRPr>
            </a:lvl2pPr>
            <a:lvl3pPr marL="1143000" indent="-228600" eaLnBrk="0" hangingPunct="0">
              <a:defRPr kumimoji="1" sz="4800">
                <a:solidFill>
                  <a:schemeClr val="tx1"/>
                </a:solidFill>
                <a:latin typeface="Arial" pitchFamily="34" charset="0"/>
                <a:ea typeface="ＭＳ Ｐゴシック" pitchFamily="50" charset="-128"/>
              </a:defRPr>
            </a:lvl3pPr>
            <a:lvl4pPr marL="1600200" indent="-228600" eaLnBrk="0" hangingPunct="0">
              <a:defRPr kumimoji="1" sz="4800">
                <a:solidFill>
                  <a:schemeClr val="tx1"/>
                </a:solidFill>
                <a:latin typeface="Arial" pitchFamily="34" charset="0"/>
                <a:ea typeface="ＭＳ Ｐゴシック" pitchFamily="50" charset="-128"/>
              </a:defRPr>
            </a:lvl4pPr>
            <a:lvl5pPr marL="2057400" indent="-228600" eaLnBrk="0" hangingPunct="0">
              <a:defRPr kumimoji="1" sz="48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9pPr>
          </a:lstStyle>
          <a:p>
            <a:pPr eaLnBrk="1" hangingPunct="1"/>
            <a:r>
              <a:rPr lang="ja-JP" altLang="en-US" sz="1700"/>
              <a:t>花巻空港、仙台空港への到着</a:t>
            </a:r>
          </a:p>
        </p:txBody>
      </p:sp>
      <p:sp>
        <p:nvSpPr>
          <p:cNvPr id="53258" name="テキスト ボックス 12"/>
          <p:cNvSpPr txBox="1">
            <a:spLocks noChangeArrowheads="1"/>
          </p:cNvSpPr>
          <p:nvPr/>
        </p:nvSpPr>
        <p:spPr bwMode="auto">
          <a:xfrm>
            <a:off x="6948488" y="4012729"/>
            <a:ext cx="209232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a:solidFill>
                  <a:schemeClr val="tx1"/>
                </a:solidFill>
                <a:latin typeface="Arial" pitchFamily="34" charset="0"/>
                <a:ea typeface="ＭＳ Ｐゴシック" pitchFamily="50" charset="-128"/>
              </a:defRPr>
            </a:lvl1pPr>
            <a:lvl2pPr marL="742950" indent="-285750" eaLnBrk="0" hangingPunct="0">
              <a:defRPr kumimoji="1" sz="4800">
                <a:solidFill>
                  <a:schemeClr val="tx1"/>
                </a:solidFill>
                <a:latin typeface="Arial" pitchFamily="34" charset="0"/>
                <a:ea typeface="ＭＳ Ｐゴシック" pitchFamily="50" charset="-128"/>
              </a:defRPr>
            </a:lvl2pPr>
            <a:lvl3pPr marL="1143000" indent="-228600" eaLnBrk="0" hangingPunct="0">
              <a:defRPr kumimoji="1" sz="4800">
                <a:solidFill>
                  <a:schemeClr val="tx1"/>
                </a:solidFill>
                <a:latin typeface="Arial" pitchFamily="34" charset="0"/>
                <a:ea typeface="ＭＳ Ｐゴシック" pitchFamily="50" charset="-128"/>
              </a:defRPr>
            </a:lvl3pPr>
            <a:lvl4pPr marL="1600200" indent="-228600" eaLnBrk="0" hangingPunct="0">
              <a:defRPr kumimoji="1" sz="4800">
                <a:solidFill>
                  <a:schemeClr val="tx1"/>
                </a:solidFill>
                <a:latin typeface="Arial" pitchFamily="34" charset="0"/>
                <a:ea typeface="ＭＳ Ｐゴシック" pitchFamily="50" charset="-128"/>
              </a:defRPr>
            </a:lvl4pPr>
            <a:lvl5pPr marL="2057400" indent="-228600" eaLnBrk="0" hangingPunct="0">
              <a:defRPr kumimoji="1" sz="48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9pPr>
          </a:lstStyle>
          <a:p>
            <a:pPr eaLnBrk="1" hangingPunct="1"/>
            <a:r>
              <a:rPr lang="ja-JP" altLang="en-US" sz="1700"/>
              <a:t>岩手県医師会、</a:t>
            </a:r>
            <a:endParaRPr lang="en-US" altLang="ja-JP" sz="1700"/>
          </a:p>
          <a:p>
            <a:pPr eaLnBrk="1" hangingPunct="1"/>
            <a:r>
              <a:rPr lang="ja-JP" altLang="en-US" sz="1700"/>
              <a:t>宮城県医師会、</a:t>
            </a:r>
            <a:endParaRPr lang="en-US" altLang="ja-JP" sz="1700"/>
          </a:p>
          <a:p>
            <a:pPr eaLnBrk="1" hangingPunct="1"/>
            <a:r>
              <a:rPr lang="ja-JP" altLang="en-US" sz="1700"/>
              <a:t>自衛隊による仕分け</a:t>
            </a:r>
          </a:p>
        </p:txBody>
      </p:sp>
      <p:sp>
        <p:nvSpPr>
          <p:cNvPr id="53261" name="テキスト ボックス 1"/>
          <p:cNvSpPr txBox="1">
            <a:spLocks noChangeArrowheads="1"/>
          </p:cNvSpPr>
          <p:nvPr/>
        </p:nvSpPr>
        <p:spPr bwMode="auto">
          <a:xfrm>
            <a:off x="539750" y="6109318"/>
            <a:ext cx="828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a:solidFill>
                  <a:schemeClr val="tx1"/>
                </a:solidFill>
                <a:latin typeface="Arial" pitchFamily="34" charset="0"/>
                <a:ea typeface="ＭＳ Ｐゴシック" pitchFamily="50" charset="-128"/>
              </a:defRPr>
            </a:lvl1pPr>
            <a:lvl2pPr marL="742950" indent="-285750" eaLnBrk="0" hangingPunct="0">
              <a:defRPr kumimoji="1" sz="4800">
                <a:solidFill>
                  <a:schemeClr val="tx1"/>
                </a:solidFill>
                <a:latin typeface="Arial" pitchFamily="34" charset="0"/>
                <a:ea typeface="ＭＳ Ｐゴシック" pitchFamily="50" charset="-128"/>
              </a:defRPr>
            </a:lvl2pPr>
            <a:lvl3pPr marL="1143000" indent="-228600" eaLnBrk="0" hangingPunct="0">
              <a:defRPr kumimoji="1" sz="4800">
                <a:solidFill>
                  <a:schemeClr val="tx1"/>
                </a:solidFill>
                <a:latin typeface="Arial" pitchFamily="34" charset="0"/>
                <a:ea typeface="ＭＳ Ｐゴシック" pitchFamily="50" charset="-128"/>
              </a:defRPr>
            </a:lvl3pPr>
            <a:lvl4pPr marL="1600200" indent="-228600" eaLnBrk="0" hangingPunct="0">
              <a:defRPr kumimoji="1" sz="4800">
                <a:solidFill>
                  <a:schemeClr val="tx1"/>
                </a:solidFill>
                <a:latin typeface="Arial" pitchFamily="34" charset="0"/>
                <a:ea typeface="ＭＳ Ｐゴシック" pitchFamily="50" charset="-128"/>
              </a:defRPr>
            </a:lvl4pPr>
            <a:lvl5pPr marL="2057400" indent="-228600" eaLnBrk="0" hangingPunct="0">
              <a:defRPr kumimoji="1" sz="48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9pPr>
          </a:lstStyle>
          <a:p>
            <a:pPr eaLnBrk="1" hangingPunct="1"/>
            <a:r>
              <a:rPr lang="ja-JP" altLang="en-US" sz="2400" dirty="0">
                <a:solidFill>
                  <a:srgbClr val="000000"/>
                </a:solidFill>
              </a:rPr>
              <a:t>　</a:t>
            </a:r>
            <a:r>
              <a:rPr lang="ja-JP" altLang="en-US" sz="2400" dirty="0">
                <a:solidFill>
                  <a:srgbClr val="FF0000"/>
                </a:solidFill>
              </a:rPr>
              <a:t>合計８．５トンの医薬品を搬送（宮城５．８トン、岩手２．７トン）</a:t>
            </a:r>
          </a:p>
        </p:txBody>
      </p:sp>
      <p:sp>
        <p:nvSpPr>
          <p:cNvPr id="14" name="テキスト ボックス 13"/>
          <p:cNvSpPr txBox="1"/>
          <p:nvPr/>
        </p:nvSpPr>
        <p:spPr>
          <a:xfrm>
            <a:off x="7503" y="6589090"/>
            <a:ext cx="3744416" cy="261610"/>
          </a:xfrm>
          <a:prstGeom prst="rect">
            <a:avLst/>
          </a:prstGeom>
          <a:noFill/>
        </p:spPr>
        <p:txBody>
          <a:bodyPr wrap="square" rtlCol="0">
            <a:spAutoFit/>
          </a:bodyPr>
          <a:lstStyle/>
          <a:p>
            <a:r>
              <a:rPr kumimoji="1" lang="ja-JP" altLang="en-US" sz="1050" dirty="0" smtClean="0"/>
              <a:t>出典：日本医師会資料</a:t>
            </a:r>
            <a:endParaRPr kumimoji="1" lang="ja-JP" altLang="en-US" sz="1050" dirty="0"/>
          </a:p>
        </p:txBody>
      </p:sp>
      <p:sp>
        <p:nvSpPr>
          <p:cNvPr id="15" name="正方形/長方形 14"/>
          <p:cNvSpPr>
            <a:spLocks noChangeArrowheads="1"/>
          </p:cNvSpPr>
          <p:nvPr/>
        </p:nvSpPr>
        <p:spPr bwMode="auto">
          <a:xfrm>
            <a:off x="285750" y="155310"/>
            <a:ext cx="8572500" cy="537386"/>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ja-JP" altLang="en-US" sz="2800" dirty="0" smtClean="0">
                <a:latin typeface="Calibri" pitchFamily="34" charset="0"/>
              </a:rPr>
              <a:t>岩手県、宮城県への医薬品の搬送（</a:t>
            </a:r>
            <a:r>
              <a:rPr lang="en-US" altLang="ja-JP" sz="2800" dirty="0" smtClean="0">
                <a:latin typeface="Calibri" pitchFamily="34" charset="0"/>
              </a:rPr>
              <a:t>3</a:t>
            </a:r>
            <a:r>
              <a:rPr lang="ja-JP" altLang="en-US" sz="2800" dirty="0" smtClean="0">
                <a:latin typeface="Calibri" pitchFamily="34" charset="0"/>
              </a:rPr>
              <a:t>月</a:t>
            </a:r>
            <a:r>
              <a:rPr lang="en-US" altLang="ja-JP" sz="2800" dirty="0" smtClean="0">
                <a:latin typeface="Calibri" pitchFamily="34" charset="0"/>
              </a:rPr>
              <a:t>19</a:t>
            </a:r>
            <a:r>
              <a:rPr lang="ja-JP" altLang="en-US" sz="2800" dirty="0" smtClean="0">
                <a:latin typeface="Calibri" pitchFamily="34" charset="0"/>
              </a:rPr>
              <a:t>日）</a:t>
            </a:r>
            <a:endParaRPr lang="en-US" altLang="ja-JP" sz="2800" dirty="0" smtClean="0">
              <a:latin typeface="Calibri" pitchFamily="34" charset="0"/>
            </a:endParaRPr>
          </a:p>
        </p:txBody>
      </p:sp>
      <p:sp>
        <p:nvSpPr>
          <p:cNvPr id="16"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30</a:t>
            </a:fld>
            <a:endParaRPr lang="ja-JP" altLang="en-US" dirty="0">
              <a:latin typeface="ＭＳ ゴシック" pitchFamily="49" charset="-128"/>
              <a:ea typeface="ＭＳ ゴシック" pitchFamily="49" charset="-128"/>
            </a:endParaRPr>
          </a:p>
        </p:txBody>
      </p:sp>
    </p:spTree>
    <p:extLst>
      <p:ext uri="{BB962C8B-B14F-4D97-AF65-F5344CB8AC3E}">
        <p14:creationId xmlns:p14="http://schemas.microsoft.com/office/powerpoint/2010/main" val="19013906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4194" y="6589090"/>
            <a:ext cx="3744416" cy="261610"/>
          </a:xfrm>
          <a:prstGeom prst="rect">
            <a:avLst/>
          </a:prstGeom>
          <a:noFill/>
        </p:spPr>
        <p:txBody>
          <a:bodyPr wrap="square" rtlCol="0">
            <a:spAutoFit/>
          </a:bodyPr>
          <a:lstStyle/>
          <a:p>
            <a:r>
              <a:rPr kumimoji="1" lang="ja-JP" altLang="en-US" sz="1050" dirty="0" smtClean="0"/>
              <a:t>出典：日本医師会ホームページ</a:t>
            </a:r>
            <a:endParaRPr kumimoji="1" lang="ja-JP" altLang="en-US" sz="1050"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836" y="147974"/>
            <a:ext cx="8579644" cy="6449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31</a:t>
            </a:fld>
            <a:endParaRPr lang="ja-JP" altLang="en-US" dirty="0">
              <a:latin typeface="ＭＳ ゴシック" pitchFamily="49" charset="-128"/>
              <a:ea typeface="ＭＳ ゴシック" pitchFamily="49" charset="-128"/>
            </a:endParaRPr>
          </a:p>
        </p:txBody>
      </p:sp>
      <p:sp>
        <p:nvSpPr>
          <p:cNvPr id="5" name="正方形/長方形 4"/>
          <p:cNvSpPr/>
          <p:nvPr/>
        </p:nvSpPr>
        <p:spPr>
          <a:xfrm>
            <a:off x="8316416" y="6165304"/>
            <a:ext cx="432048"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084286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1"/>
          <p:cNvSpPr txBox="1">
            <a:spLocks noChangeArrowheads="1"/>
          </p:cNvSpPr>
          <p:nvPr/>
        </p:nvSpPr>
        <p:spPr bwMode="auto">
          <a:xfrm>
            <a:off x="79511" y="755373"/>
            <a:ext cx="9036496" cy="5745163"/>
          </a:xfrm>
          <a:prstGeom prst="rect">
            <a:avLst/>
          </a:prstGeom>
          <a:noFill/>
          <a:ln w="9525" algn="ctr">
            <a:noFill/>
            <a:miter lim="800000"/>
            <a:headEnd/>
            <a:tailEnd/>
          </a:ln>
        </p:spPr>
        <p:txBody>
          <a:bodyPr wrap="square">
            <a:spAutoFit/>
          </a:bodyPr>
          <a:lstStyle/>
          <a:p>
            <a:pPr marL="342900" indent="-342900">
              <a:buFont typeface="Wingdings" pitchFamily="2" charset="2"/>
              <a:buChar char="Ø"/>
              <a:defRPr/>
            </a:pPr>
            <a:r>
              <a:rPr lang="ja-JP" altLang="en-US" sz="2800" dirty="0">
                <a:solidFill>
                  <a:srgbClr val="FF0000"/>
                </a:solidFill>
                <a:latin typeface="ＭＳ ゴシック" pitchFamily="49" charset="-128"/>
                <a:ea typeface="ＭＳ ゴシック" pitchFamily="49" charset="-128"/>
              </a:rPr>
              <a:t>災害対策積立金</a:t>
            </a:r>
            <a:endParaRPr lang="en-US" altLang="ja-JP" sz="2800" dirty="0">
              <a:solidFill>
                <a:srgbClr val="FF0000"/>
              </a:solidFill>
              <a:latin typeface="ＭＳ ゴシック" pitchFamily="49" charset="-128"/>
              <a:ea typeface="ＭＳ ゴシック" pitchFamily="49" charset="-128"/>
            </a:endParaRPr>
          </a:p>
          <a:p>
            <a:pPr>
              <a:defRPr/>
            </a:pPr>
            <a:r>
              <a:rPr lang="ja-JP" altLang="en-US" sz="2800" dirty="0">
                <a:solidFill>
                  <a:srgbClr val="000000"/>
                </a:solidFill>
                <a:latin typeface="ＭＳ ゴシック" pitchFamily="49" charset="-128"/>
                <a:ea typeface="ＭＳ ゴシック" pitchFamily="49" charset="-128"/>
              </a:rPr>
              <a:t>　　日本医師会に積み立てておいた１億</a:t>
            </a:r>
            <a:r>
              <a:rPr lang="en-US" altLang="ja-JP" sz="2800" dirty="0">
                <a:solidFill>
                  <a:srgbClr val="000000"/>
                </a:solidFill>
                <a:latin typeface="ＭＳ ゴシック" pitchFamily="49" charset="-128"/>
                <a:ea typeface="ＭＳ ゴシック" pitchFamily="49" charset="-128"/>
              </a:rPr>
              <a:t>8,500</a:t>
            </a:r>
            <a:r>
              <a:rPr lang="ja-JP" altLang="en-US" sz="2800" dirty="0">
                <a:solidFill>
                  <a:srgbClr val="000000"/>
                </a:solidFill>
                <a:latin typeface="ＭＳ ゴシック" pitchFamily="49" charset="-128"/>
                <a:ea typeface="ＭＳ ゴシック" pitchFamily="49" charset="-128"/>
              </a:rPr>
              <a:t>万円</a:t>
            </a:r>
            <a:endParaRPr lang="en-US" altLang="ja-JP" sz="2800" dirty="0">
              <a:solidFill>
                <a:srgbClr val="000000"/>
              </a:solidFill>
              <a:latin typeface="ＭＳ ゴシック" pitchFamily="49" charset="-128"/>
              <a:ea typeface="ＭＳ ゴシック" pitchFamily="49" charset="-128"/>
            </a:endParaRPr>
          </a:p>
          <a:p>
            <a:pPr>
              <a:defRPr/>
            </a:pPr>
            <a:r>
              <a:rPr lang="ja-JP" altLang="en-US" sz="2800" dirty="0">
                <a:solidFill>
                  <a:srgbClr val="000000"/>
                </a:solidFill>
                <a:latin typeface="ＭＳ ゴシック" pitchFamily="49" charset="-128"/>
                <a:ea typeface="ＭＳ ゴシック" pitchFamily="49" charset="-128"/>
              </a:rPr>
              <a:t>　のうち、発災後すぐに被災地に向かう全国の医師会</a:t>
            </a:r>
            <a:endParaRPr lang="en-US" altLang="ja-JP" sz="2800" dirty="0">
              <a:solidFill>
                <a:srgbClr val="000000"/>
              </a:solidFill>
              <a:latin typeface="ＭＳ ゴシック" pitchFamily="49" charset="-128"/>
              <a:ea typeface="ＭＳ ゴシック" pitchFamily="49" charset="-128"/>
            </a:endParaRPr>
          </a:p>
          <a:p>
            <a:pPr>
              <a:defRPr/>
            </a:pPr>
            <a:r>
              <a:rPr lang="ja-JP" altLang="en-US" sz="2800" dirty="0">
                <a:solidFill>
                  <a:srgbClr val="000000"/>
                </a:solidFill>
                <a:latin typeface="ＭＳ ゴシック" pitchFamily="49" charset="-128"/>
                <a:ea typeface="ＭＳ ゴシック" pitchFamily="49" charset="-128"/>
              </a:rPr>
              <a:t>　の支度金の形で</a:t>
            </a:r>
            <a:r>
              <a:rPr lang="en-US" altLang="ja-JP" sz="2800" dirty="0">
                <a:solidFill>
                  <a:srgbClr val="000000"/>
                </a:solidFill>
                <a:latin typeface="ＭＳ ゴシック" pitchFamily="49" charset="-128"/>
                <a:ea typeface="ＭＳ ゴシック" pitchFamily="49" charset="-128"/>
              </a:rPr>
              <a:t>4,200</a:t>
            </a:r>
            <a:r>
              <a:rPr lang="ja-JP" altLang="en-US" sz="2800" dirty="0">
                <a:solidFill>
                  <a:srgbClr val="000000"/>
                </a:solidFill>
                <a:latin typeface="ＭＳ ゴシック" pitchFamily="49" charset="-128"/>
                <a:ea typeface="ＭＳ ゴシック" pitchFamily="49" charset="-128"/>
              </a:rPr>
              <a:t>万円を支出。</a:t>
            </a:r>
            <a:endParaRPr lang="en-US" altLang="ja-JP" sz="2800" dirty="0">
              <a:solidFill>
                <a:srgbClr val="000000"/>
              </a:solidFill>
              <a:latin typeface="ＭＳ ゴシック" pitchFamily="49" charset="-128"/>
              <a:ea typeface="ＭＳ ゴシック" pitchFamily="49" charset="-128"/>
            </a:endParaRPr>
          </a:p>
          <a:p>
            <a:pPr>
              <a:defRPr/>
            </a:pPr>
            <a:r>
              <a:rPr lang="ja-JP" altLang="en-US" sz="2800" dirty="0">
                <a:solidFill>
                  <a:srgbClr val="000000"/>
                </a:solidFill>
                <a:latin typeface="ＭＳ ゴシック" pitchFamily="49" charset="-128"/>
                <a:ea typeface="ＭＳ ゴシック" pitchFamily="49" charset="-128"/>
              </a:rPr>
              <a:t>　　また、被災県医師会に対して、当初の対応の一部</a:t>
            </a:r>
            <a:endParaRPr lang="en-US" altLang="ja-JP" sz="2800" dirty="0">
              <a:solidFill>
                <a:srgbClr val="000000"/>
              </a:solidFill>
              <a:latin typeface="ＭＳ ゴシック" pitchFamily="49" charset="-128"/>
              <a:ea typeface="ＭＳ ゴシック" pitchFamily="49" charset="-128"/>
            </a:endParaRPr>
          </a:p>
          <a:p>
            <a:pPr>
              <a:defRPr/>
            </a:pPr>
            <a:r>
              <a:rPr lang="ja-JP" altLang="en-US" sz="2800" dirty="0">
                <a:solidFill>
                  <a:srgbClr val="000000"/>
                </a:solidFill>
                <a:latin typeface="ＭＳ ゴシック" pitchFamily="49" charset="-128"/>
                <a:ea typeface="ＭＳ ゴシック" pitchFamily="49" charset="-128"/>
              </a:rPr>
              <a:t>　になればと、発災後間もなく</a:t>
            </a:r>
            <a:r>
              <a:rPr lang="en-US" altLang="ja-JP" sz="2800" dirty="0">
                <a:solidFill>
                  <a:srgbClr val="000000"/>
                </a:solidFill>
                <a:latin typeface="ＭＳ ゴシック" pitchFamily="49" charset="-128"/>
                <a:ea typeface="ＭＳ ゴシック" pitchFamily="49" charset="-128"/>
              </a:rPr>
              <a:t>9,000</a:t>
            </a:r>
            <a:r>
              <a:rPr lang="ja-JP" altLang="en-US" sz="2800" dirty="0">
                <a:solidFill>
                  <a:srgbClr val="000000"/>
                </a:solidFill>
                <a:latin typeface="ＭＳ ゴシック" pitchFamily="49" charset="-128"/>
                <a:ea typeface="ＭＳ ゴシック" pitchFamily="49" charset="-128"/>
              </a:rPr>
              <a:t>万円を支出。</a:t>
            </a:r>
            <a:endParaRPr lang="en-US" altLang="ja-JP" sz="2800" dirty="0">
              <a:solidFill>
                <a:srgbClr val="000000"/>
              </a:solidFill>
              <a:latin typeface="ＭＳ ゴシック" pitchFamily="49" charset="-128"/>
              <a:ea typeface="ＭＳ ゴシック" pitchFamily="49" charset="-128"/>
            </a:endParaRPr>
          </a:p>
          <a:p>
            <a:pPr>
              <a:lnSpc>
                <a:spcPts val="2000"/>
              </a:lnSpc>
              <a:defRPr/>
            </a:pPr>
            <a:endParaRPr lang="en-US" altLang="ja-JP" sz="2800" dirty="0">
              <a:solidFill>
                <a:srgbClr val="000000"/>
              </a:solidFill>
              <a:latin typeface="ＭＳ ゴシック" pitchFamily="49" charset="-128"/>
              <a:ea typeface="ＭＳ ゴシック" pitchFamily="49" charset="-128"/>
            </a:endParaRPr>
          </a:p>
          <a:p>
            <a:pPr marL="342900" indent="-342900">
              <a:buFont typeface="Wingdings" pitchFamily="2" charset="2"/>
              <a:buChar char="Ø"/>
              <a:defRPr/>
            </a:pPr>
            <a:r>
              <a:rPr lang="ja-JP" altLang="en-US" sz="2800" dirty="0">
                <a:solidFill>
                  <a:srgbClr val="FF0000"/>
                </a:solidFill>
                <a:latin typeface="ＭＳ ゴシック" pitchFamily="49" charset="-128"/>
                <a:ea typeface="ＭＳ ゴシック" pitchFamily="49" charset="-128"/>
              </a:rPr>
              <a:t>義援金</a:t>
            </a:r>
            <a:endParaRPr lang="en-US" altLang="ja-JP" sz="2800" dirty="0">
              <a:solidFill>
                <a:srgbClr val="FF0000"/>
              </a:solidFill>
              <a:latin typeface="ＭＳ ゴシック" pitchFamily="49" charset="-128"/>
              <a:ea typeface="ＭＳ ゴシック" pitchFamily="49" charset="-128"/>
            </a:endParaRPr>
          </a:p>
          <a:p>
            <a:pPr>
              <a:defRPr/>
            </a:pPr>
            <a:r>
              <a:rPr lang="ja-JP" altLang="en-US" sz="2800" dirty="0">
                <a:solidFill>
                  <a:srgbClr val="003399"/>
                </a:solidFill>
                <a:latin typeface="ＭＳ ゴシック" pitchFamily="49" charset="-128"/>
                <a:ea typeface="ＭＳ ゴシック" pitchFamily="49" charset="-128"/>
              </a:rPr>
              <a:t>　</a:t>
            </a:r>
            <a:r>
              <a:rPr lang="ja-JP" altLang="en-US" sz="2800" dirty="0">
                <a:latin typeface="ＭＳ ゴシック" pitchFamily="49" charset="-128"/>
                <a:ea typeface="ＭＳ ゴシック" pitchFamily="49" charset="-128"/>
              </a:rPr>
              <a:t>総額 </a:t>
            </a:r>
            <a:r>
              <a:rPr lang="ja-JP" altLang="en-US" sz="2800" u="sng" dirty="0">
                <a:solidFill>
                  <a:srgbClr val="FF0000"/>
                </a:solidFill>
                <a:latin typeface="ＭＳ ゴシック" pitchFamily="49" charset="-128"/>
                <a:ea typeface="ＭＳ ゴシック" pitchFamily="49" charset="-128"/>
              </a:rPr>
              <a:t>約</a:t>
            </a:r>
            <a:r>
              <a:rPr lang="en-US" altLang="ja-JP" sz="2800" u="sng" dirty="0">
                <a:solidFill>
                  <a:srgbClr val="FF0000"/>
                </a:solidFill>
                <a:latin typeface="ＭＳ ゴシック" pitchFamily="49" charset="-128"/>
                <a:ea typeface="ＭＳ ゴシック" pitchFamily="49" charset="-128"/>
              </a:rPr>
              <a:t>18</a:t>
            </a:r>
            <a:r>
              <a:rPr lang="ja-JP" altLang="en-US" sz="2800" u="sng" dirty="0">
                <a:solidFill>
                  <a:srgbClr val="FF0000"/>
                </a:solidFill>
                <a:latin typeface="ＭＳ ゴシック" pitchFamily="49" charset="-128"/>
                <a:ea typeface="ＭＳ ゴシック" pitchFamily="49" charset="-128"/>
              </a:rPr>
              <a:t>億</a:t>
            </a:r>
            <a:r>
              <a:rPr lang="en-US" altLang="ja-JP" sz="2800" u="sng" dirty="0">
                <a:solidFill>
                  <a:srgbClr val="FF0000"/>
                </a:solidFill>
                <a:latin typeface="ＭＳ ゴシック" pitchFamily="49" charset="-128"/>
                <a:ea typeface="ＭＳ ゴシック" pitchFamily="49" charset="-128"/>
              </a:rPr>
              <a:t>9,000</a:t>
            </a:r>
            <a:r>
              <a:rPr lang="ja-JP" altLang="en-US" sz="2800" u="sng" dirty="0">
                <a:solidFill>
                  <a:srgbClr val="FF0000"/>
                </a:solidFill>
                <a:latin typeface="ＭＳ ゴシック" pitchFamily="49" charset="-128"/>
                <a:ea typeface="ＭＳ ゴシック" pitchFamily="49" charset="-128"/>
              </a:rPr>
              <a:t>万円</a:t>
            </a:r>
            <a:r>
              <a:rPr lang="ja-JP" altLang="en-US" sz="2800" dirty="0">
                <a:latin typeface="ＭＳ ゴシック" pitchFamily="49" charset="-128"/>
                <a:ea typeface="ＭＳ ゴシック" pitchFamily="49" charset="-128"/>
              </a:rPr>
              <a:t>の義援金が医師会･医師会員</a:t>
            </a:r>
            <a:endParaRPr lang="en-US" altLang="ja-JP" sz="2800" dirty="0">
              <a:latin typeface="ＭＳ ゴシック" pitchFamily="49" charset="-128"/>
              <a:ea typeface="ＭＳ ゴシック" pitchFamily="49" charset="-128"/>
            </a:endParaRPr>
          </a:p>
          <a:p>
            <a:pPr>
              <a:defRPr/>
            </a:pPr>
            <a:r>
              <a:rPr lang="ja-JP" altLang="en-US" sz="2800" dirty="0">
                <a:latin typeface="ＭＳ ゴシック" pitchFamily="49" charset="-128"/>
                <a:ea typeface="ＭＳ ゴシック" pitchFamily="49" charset="-128"/>
              </a:rPr>
              <a:t>　から日本医師会に寄せられた。</a:t>
            </a:r>
            <a:endParaRPr lang="en-US" altLang="ja-JP" sz="2800" dirty="0">
              <a:latin typeface="ＭＳ ゴシック" pitchFamily="49" charset="-128"/>
              <a:ea typeface="ＭＳ ゴシック" pitchFamily="49" charset="-128"/>
            </a:endParaRPr>
          </a:p>
          <a:p>
            <a:pPr>
              <a:lnSpc>
                <a:spcPts val="2000"/>
              </a:lnSpc>
              <a:defRPr/>
            </a:pPr>
            <a:r>
              <a:rPr lang="ja-JP" altLang="en-US" sz="2800" dirty="0">
                <a:latin typeface="ＭＳ ゴシック" pitchFamily="49" charset="-128"/>
                <a:ea typeface="ＭＳ ゴシック" pitchFamily="49" charset="-128"/>
              </a:rPr>
              <a:t>　</a:t>
            </a:r>
            <a:endParaRPr lang="en-US" altLang="ja-JP" sz="2800" dirty="0">
              <a:latin typeface="ＭＳ ゴシック" pitchFamily="49" charset="-128"/>
              <a:ea typeface="ＭＳ ゴシック" pitchFamily="49" charset="-128"/>
            </a:endParaRPr>
          </a:p>
          <a:p>
            <a:pPr>
              <a:defRPr/>
            </a:pPr>
            <a:r>
              <a:rPr lang="ja-JP" altLang="en-US" sz="2800" dirty="0">
                <a:latin typeface="ＭＳ ゴシック" pitchFamily="49" charset="-128"/>
                <a:ea typeface="ＭＳ ゴシック" pitchFamily="49" charset="-128"/>
              </a:rPr>
              <a:t>⇒ </a:t>
            </a:r>
            <a:r>
              <a:rPr lang="ja-JP" altLang="en-US" sz="2600" u="sng" dirty="0">
                <a:latin typeface="ＭＳ ゴシック" pitchFamily="49" charset="-128"/>
                <a:ea typeface="ＭＳ ゴシック" pitchFamily="49" charset="-128"/>
              </a:rPr>
              <a:t>医師が、いのちの現場でいつも瞬時の遅れが</a:t>
            </a:r>
            <a:endParaRPr lang="en-US" altLang="ja-JP" sz="2600" u="sng" dirty="0">
              <a:latin typeface="ＭＳ ゴシック" pitchFamily="49" charset="-128"/>
              <a:ea typeface="ＭＳ ゴシック" pitchFamily="49" charset="-128"/>
            </a:endParaRPr>
          </a:p>
          <a:p>
            <a:pPr>
              <a:defRPr/>
            </a:pPr>
            <a:r>
              <a:rPr lang="ja-JP" altLang="en-US" sz="2600" dirty="0">
                <a:latin typeface="ＭＳ ゴシック" pitchFamily="49" charset="-128"/>
                <a:ea typeface="ＭＳ ゴシック" pitchFamily="49" charset="-128"/>
              </a:rPr>
              <a:t>　 </a:t>
            </a:r>
            <a:r>
              <a:rPr lang="ja-JP" altLang="en-US" sz="2600" u="sng" dirty="0">
                <a:latin typeface="ＭＳ ゴシック" pitchFamily="49" charset="-128"/>
                <a:ea typeface="ＭＳ ゴシック" pitchFamily="49" charset="-128"/>
              </a:rPr>
              <a:t>命取りになるという実感を持ちながら、</a:t>
            </a:r>
            <a:endParaRPr lang="en-US" altLang="ja-JP" sz="2600" u="sng" dirty="0">
              <a:latin typeface="ＭＳ ゴシック" pitchFamily="49" charset="-128"/>
              <a:ea typeface="ＭＳ ゴシック" pitchFamily="49" charset="-128"/>
            </a:endParaRPr>
          </a:p>
          <a:p>
            <a:pPr>
              <a:defRPr/>
            </a:pPr>
            <a:r>
              <a:rPr lang="en-US" altLang="ja-JP" sz="2600" dirty="0">
                <a:latin typeface="ＭＳ ゴシック" pitchFamily="49" charset="-128"/>
                <a:ea typeface="ＭＳ ゴシック" pitchFamily="49" charset="-128"/>
              </a:rPr>
              <a:t>   </a:t>
            </a:r>
            <a:r>
              <a:rPr lang="ja-JP" altLang="en-US" sz="2600" u="sng" dirty="0">
                <a:latin typeface="ＭＳ ゴシック" pitchFamily="49" charset="-128"/>
                <a:ea typeface="ＭＳ ゴシック" pitchFamily="49" charset="-128"/>
              </a:rPr>
              <a:t>日常業務に携わっていることと決して無関係ではない。</a:t>
            </a:r>
            <a:r>
              <a:rPr lang="ja-JP" altLang="en-US" sz="2800" dirty="0">
                <a:latin typeface="ＭＳ ゴシック" pitchFamily="49" charset="-128"/>
                <a:ea typeface="ＭＳ ゴシック" pitchFamily="49" charset="-128"/>
              </a:rPr>
              <a:t>　</a:t>
            </a:r>
            <a:endParaRPr lang="en-US" altLang="ja-JP" sz="2800" dirty="0">
              <a:latin typeface="ＭＳ ゴシック" pitchFamily="49" charset="-128"/>
              <a:ea typeface="ＭＳ ゴシック" pitchFamily="49" charset="-128"/>
            </a:endParaRPr>
          </a:p>
        </p:txBody>
      </p:sp>
      <p:sp>
        <p:nvSpPr>
          <p:cNvPr id="5" name="テキスト ボックス 4"/>
          <p:cNvSpPr txBox="1"/>
          <p:nvPr/>
        </p:nvSpPr>
        <p:spPr>
          <a:xfrm>
            <a:off x="14194" y="6579759"/>
            <a:ext cx="3744416" cy="261610"/>
          </a:xfrm>
          <a:prstGeom prst="rect">
            <a:avLst/>
          </a:prstGeom>
          <a:noFill/>
        </p:spPr>
        <p:txBody>
          <a:bodyPr wrap="square" rtlCol="0">
            <a:spAutoFit/>
          </a:bodyPr>
          <a:lstStyle/>
          <a:p>
            <a:r>
              <a:rPr kumimoji="1" lang="ja-JP" altLang="en-US" sz="1050" dirty="0" smtClean="0"/>
              <a:t>出典：日本医師会資料</a:t>
            </a:r>
            <a:endParaRPr kumimoji="1" lang="ja-JP" altLang="en-US" sz="1050" dirty="0"/>
          </a:p>
        </p:txBody>
      </p:sp>
      <p:sp>
        <p:nvSpPr>
          <p:cNvPr id="6" name="正方形/長方形 5"/>
          <p:cNvSpPr>
            <a:spLocks noChangeArrowheads="1"/>
          </p:cNvSpPr>
          <p:nvPr/>
        </p:nvSpPr>
        <p:spPr bwMode="auto">
          <a:xfrm>
            <a:off x="285750" y="155310"/>
            <a:ext cx="8572500" cy="537386"/>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ja-JP" altLang="en-US" sz="2800" dirty="0" smtClean="0">
                <a:latin typeface="Calibri" pitchFamily="34" charset="0"/>
              </a:rPr>
              <a:t>災害対策積立金と義援金</a:t>
            </a:r>
            <a:endParaRPr lang="en-US" altLang="ja-JP" sz="2800" dirty="0" smtClean="0">
              <a:latin typeface="Calibri" pitchFamily="34" charset="0"/>
            </a:endParaRPr>
          </a:p>
        </p:txBody>
      </p:sp>
      <p:sp>
        <p:nvSpPr>
          <p:cNvPr id="7"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32</a:t>
            </a:fld>
            <a:endParaRPr lang="ja-JP" altLang="en-US" dirty="0">
              <a:latin typeface="ＭＳ ゴシック" pitchFamily="49" charset="-128"/>
              <a:ea typeface="ＭＳ ゴシック" pitchFamily="49" charset="-128"/>
            </a:endParaRPr>
          </a:p>
        </p:txBody>
      </p:sp>
    </p:spTree>
    <p:extLst>
      <p:ext uri="{BB962C8B-B14F-4D97-AF65-F5344CB8AC3E}">
        <p14:creationId xmlns:p14="http://schemas.microsoft.com/office/powerpoint/2010/main" val="20776603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0" y="2494359"/>
            <a:ext cx="9144000" cy="862633"/>
          </a:xfrm>
          <a:prstGeom prst="rect">
            <a:avLst/>
          </a:prstGeom>
          <a:no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Tx/>
              <a:buNone/>
            </a:pPr>
            <a:r>
              <a:rPr lang="en-US" altLang="ja-JP" sz="3600" dirty="0">
                <a:latin typeface="ＭＳ ゴシック" pitchFamily="49" charset="-128"/>
                <a:ea typeface="ＭＳ ゴシック" pitchFamily="49" charset="-128"/>
              </a:rPr>
              <a:t>Ⅲ</a:t>
            </a:r>
            <a:r>
              <a:rPr lang="ja-JP" altLang="en-US" sz="3600" dirty="0" err="1">
                <a:latin typeface="ＭＳ ゴシック" pitchFamily="49" charset="-128"/>
                <a:ea typeface="ＭＳ ゴシック" pitchFamily="49" charset="-128"/>
              </a:rPr>
              <a:t>．</a:t>
            </a:r>
            <a:r>
              <a:rPr lang="ja-JP" altLang="en-US" sz="3600" dirty="0">
                <a:latin typeface="ＭＳ ゴシック" pitchFamily="49" charset="-128"/>
                <a:ea typeface="ＭＳ ゴシック" pitchFamily="49" charset="-128"/>
              </a:rPr>
              <a:t>勤務医に</a:t>
            </a:r>
            <a:r>
              <a:rPr lang="ja-JP" altLang="en-US" sz="3600" dirty="0" smtClean="0">
                <a:latin typeface="ＭＳ ゴシック" pitchFamily="49" charset="-128"/>
                <a:ea typeface="ＭＳ ゴシック" pitchFamily="49" charset="-128"/>
              </a:rPr>
              <a:t>係る日本医師会の</a:t>
            </a:r>
            <a:endParaRPr lang="en-US" altLang="ja-JP" sz="3600" dirty="0" smtClean="0">
              <a:latin typeface="ＭＳ ゴシック" pitchFamily="49" charset="-128"/>
              <a:ea typeface="ＭＳ ゴシック" pitchFamily="49" charset="-128"/>
            </a:endParaRPr>
          </a:p>
          <a:p>
            <a:pPr algn="ctr">
              <a:spcBef>
                <a:spcPts val="0"/>
              </a:spcBef>
              <a:buFontTx/>
              <a:buNone/>
            </a:pPr>
            <a:r>
              <a:rPr lang="ja-JP" altLang="en-US" sz="3600" dirty="0" smtClean="0">
                <a:latin typeface="ＭＳ ゴシック" pitchFamily="49" charset="-128"/>
                <a:ea typeface="ＭＳ ゴシック" pitchFamily="49" charset="-128"/>
              </a:rPr>
              <a:t>具体的</a:t>
            </a:r>
            <a:r>
              <a:rPr lang="ja-JP" altLang="en-US" sz="3600" dirty="0">
                <a:latin typeface="ＭＳ ゴシック" pitchFamily="49" charset="-128"/>
                <a:ea typeface="ＭＳ ゴシック" pitchFamily="49" charset="-128"/>
              </a:rPr>
              <a:t>な取り組み</a:t>
            </a:r>
            <a:endParaRPr lang="ja-JP" altLang="en-US" sz="3600" dirty="0" smtClean="0">
              <a:latin typeface="ＭＳ ゴシック" pitchFamily="49" charset="-128"/>
              <a:ea typeface="ＭＳ ゴシック" pitchFamily="49" charset="-128"/>
            </a:endParaRPr>
          </a:p>
        </p:txBody>
      </p:sp>
      <p:sp>
        <p:nvSpPr>
          <p:cNvPr id="3"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33</a:t>
            </a:fld>
            <a:endParaRPr lang="ja-JP" altLang="en-US" dirty="0">
              <a:latin typeface="ＭＳ ゴシック" pitchFamily="49" charset="-128"/>
              <a:ea typeface="ＭＳ ゴシック" pitchFamily="49" charset="-128"/>
            </a:endParaRPr>
          </a:p>
        </p:txBody>
      </p:sp>
    </p:spTree>
    <p:extLst>
      <p:ext uri="{BB962C8B-B14F-4D97-AF65-F5344CB8AC3E}">
        <p14:creationId xmlns:p14="http://schemas.microsoft.com/office/powerpoint/2010/main" val="38111314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4"/>
          <p:cNvSpPr txBox="1">
            <a:spLocks noChangeArrowheads="1"/>
          </p:cNvSpPr>
          <p:nvPr/>
        </p:nvSpPr>
        <p:spPr bwMode="auto">
          <a:xfrm>
            <a:off x="252046" y="155575"/>
            <a:ext cx="8623789" cy="45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algn="ctr" eaLnBrk="1" hangingPunct="1">
              <a:lnSpc>
                <a:spcPct val="100000"/>
              </a:lnSpc>
              <a:spcBef>
                <a:spcPct val="50000"/>
              </a:spcBef>
              <a:buFontTx/>
              <a:buNone/>
            </a:pPr>
            <a:r>
              <a:rPr lang="ja-JP" altLang="en-US" sz="2200" dirty="0">
                <a:latin typeface="+mj-ea"/>
                <a:ea typeface="+mj-ea"/>
                <a:cs typeface="メイリオ" pitchFamily="50" charset="-128"/>
              </a:rPr>
              <a:t>平成</a:t>
            </a:r>
            <a:r>
              <a:rPr lang="en-US" altLang="ja-JP" sz="2200" dirty="0" smtClean="0">
                <a:latin typeface="+mj-ea"/>
                <a:ea typeface="+mj-ea"/>
                <a:cs typeface="メイリオ" pitchFamily="50" charset="-128"/>
              </a:rPr>
              <a:t>25</a:t>
            </a:r>
            <a:r>
              <a:rPr lang="ja-JP" altLang="en-US" sz="2200" dirty="0" smtClean="0">
                <a:latin typeface="+mj-ea"/>
                <a:ea typeface="+mj-ea"/>
                <a:cs typeface="メイリオ" pitchFamily="50" charset="-128"/>
              </a:rPr>
              <a:t>年度</a:t>
            </a:r>
            <a:r>
              <a:rPr lang="ja-JP" altLang="en-US" sz="2200" dirty="0">
                <a:latin typeface="+mj-ea"/>
                <a:ea typeface="+mj-ea"/>
                <a:cs typeface="メイリオ" pitchFamily="50" charset="-128"/>
              </a:rPr>
              <a:t>　日本医師会事業計画</a:t>
            </a:r>
          </a:p>
        </p:txBody>
      </p:sp>
      <p:sp>
        <p:nvSpPr>
          <p:cNvPr id="143365" name="Text Box 5"/>
          <p:cNvSpPr txBox="1">
            <a:spLocks noChangeArrowheads="1"/>
          </p:cNvSpPr>
          <p:nvPr/>
        </p:nvSpPr>
        <p:spPr bwMode="auto">
          <a:xfrm>
            <a:off x="258025" y="692696"/>
            <a:ext cx="8617809" cy="6120680"/>
          </a:xfrm>
          <a:prstGeom prst="rect">
            <a:avLst/>
          </a:prstGeom>
          <a:noFill/>
          <a:ln w="9525">
            <a:noFill/>
            <a:miter lim="800000"/>
            <a:headEnd/>
            <a:tailEnd/>
          </a:ln>
          <a:effectLst>
            <a:prstShdw prst="shdw17" dist="17961" dir="2700000">
              <a:schemeClr val="accent1">
                <a:gamma/>
                <a:shade val="60000"/>
                <a:invGamma/>
              </a:schemeClr>
            </a:prstShdw>
          </a:effectLst>
        </p:spPr>
        <p:txBody>
          <a:bodyPr/>
          <a:lstStyle>
            <a:lvl1pPr>
              <a:defRPr kumimoji="1" sz="2000">
                <a:solidFill>
                  <a:schemeClr val="tx1"/>
                </a:solidFill>
                <a:latin typeface="ＭＳ Ｐゴシック" pitchFamily="50" charset="-128"/>
                <a:ea typeface="ＭＳ Ｐゴシック" pitchFamily="50" charset="-128"/>
              </a:defRPr>
            </a:lvl1pPr>
            <a:lvl2pPr marL="742950" indent="-285750">
              <a:defRPr kumimoji="1" sz="2000">
                <a:solidFill>
                  <a:schemeClr val="tx1"/>
                </a:solidFill>
                <a:latin typeface="ＭＳ Ｐゴシック" pitchFamily="50" charset="-128"/>
                <a:ea typeface="ＭＳ Ｐゴシック" pitchFamily="50" charset="-128"/>
              </a:defRPr>
            </a:lvl2pPr>
            <a:lvl3pPr marL="1143000" indent="-228600">
              <a:defRPr kumimoji="1" sz="2000">
                <a:solidFill>
                  <a:schemeClr val="tx1"/>
                </a:solidFill>
                <a:latin typeface="ＭＳ Ｐゴシック" pitchFamily="50" charset="-128"/>
                <a:ea typeface="ＭＳ Ｐゴシック" pitchFamily="50" charset="-128"/>
              </a:defRPr>
            </a:lvl3pPr>
            <a:lvl4pPr marL="1600200" indent="-228600">
              <a:defRPr kumimoji="1" sz="2000">
                <a:solidFill>
                  <a:schemeClr val="tx1"/>
                </a:solidFill>
                <a:latin typeface="ＭＳ Ｐゴシック" pitchFamily="50" charset="-128"/>
                <a:ea typeface="ＭＳ Ｐゴシック" pitchFamily="50" charset="-128"/>
              </a:defRPr>
            </a:lvl4pPr>
            <a:lvl5pPr marL="2057400" indent="-228600">
              <a:defRPr kumimoji="1" sz="2000">
                <a:solidFill>
                  <a:schemeClr val="tx1"/>
                </a:solidFill>
                <a:latin typeface="ＭＳ Ｐゴシック" pitchFamily="50" charset="-128"/>
                <a:ea typeface="ＭＳ Ｐゴシック" pitchFamily="50" charset="-128"/>
              </a:defRPr>
            </a:lvl5pPr>
            <a:lvl6pPr marL="2514600" indent="-228600" fontAlgn="base">
              <a:spcBef>
                <a:spcPct val="0"/>
              </a:spcBef>
              <a:spcAft>
                <a:spcPct val="0"/>
              </a:spcAft>
              <a:defRPr kumimoji="1" sz="2000">
                <a:solidFill>
                  <a:schemeClr val="tx1"/>
                </a:solidFill>
                <a:latin typeface="ＭＳ Ｐゴシック" pitchFamily="50" charset="-128"/>
                <a:ea typeface="ＭＳ Ｐゴシック" pitchFamily="50" charset="-128"/>
              </a:defRPr>
            </a:lvl6pPr>
            <a:lvl7pPr marL="2971800" indent="-228600" fontAlgn="base">
              <a:spcBef>
                <a:spcPct val="0"/>
              </a:spcBef>
              <a:spcAft>
                <a:spcPct val="0"/>
              </a:spcAft>
              <a:defRPr kumimoji="1" sz="2000">
                <a:solidFill>
                  <a:schemeClr val="tx1"/>
                </a:solidFill>
                <a:latin typeface="ＭＳ Ｐゴシック" pitchFamily="50" charset="-128"/>
                <a:ea typeface="ＭＳ Ｐゴシック" pitchFamily="50" charset="-128"/>
              </a:defRPr>
            </a:lvl7pPr>
            <a:lvl8pPr marL="3429000" indent="-228600" fontAlgn="base">
              <a:spcBef>
                <a:spcPct val="0"/>
              </a:spcBef>
              <a:spcAft>
                <a:spcPct val="0"/>
              </a:spcAft>
              <a:defRPr kumimoji="1" sz="2000">
                <a:solidFill>
                  <a:schemeClr val="tx1"/>
                </a:solidFill>
                <a:latin typeface="ＭＳ Ｐゴシック" pitchFamily="50" charset="-128"/>
                <a:ea typeface="ＭＳ Ｐゴシック" pitchFamily="50" charset="-128"/>
              </a:defRPr>
            </a:lvl8pPr>
            <a:lvl9pPr marL="3886200" indent="-228600" fontAlgn="base">
              <a:spcBef>
                <a:spcPct val="0"/>
              </a:spcBef>
              <a:spcAft>
                <a:spcPct val="0"/>
              </a:spcAft>
              <a:defRPr kumimoji="1" sz="2000">
                <a:solidFill>
                  <a:schemeClr val="tx1"/>
                </a:solidFill>
                <a:latin typeface="ＭＳ Ｐゴシック" pitchFamily="50" charset="-128"/>
                <a:ea typeface="ＭＳ Ｐゴシック" pitchFamily="50" charset="-128"/>
              </a:defRPr>
            </a:lvl9pPr>
          </a:lstStyle>
          <a:p>
            <a:pPr>
              <a:lnSpc>
                <a:spcPct val="100000"/>
              </a:lnSpc>
              <a:spcBef>
                <a:spcPct val="50000"/>
              </a:spcBef>
              <a:buFontTx/>
              <a:buNone/>
              <a:defRPr/>
            </a:pPr>
            <a:r>
              <a:rPr lang="ja-JP" altLang="en-US" sz="2200" b="1" u="sng" dirty="0" smtClean="0">
                <a:latin typeface="メイリオ" pitchFamily="50" charset="-128"/>
                <a:ea typeface="メイリオ" pitchFamily="50" charset="-128"/>
                <a:cs typeface="メイリオ" pitchFamily="50" charset="-128"/>
              </a:rPr>
              <a:t>重点課題　４．医師会の組織強化と勤務医活動の支援</a:t>
            </a:r>
            <a:r>
              <a:rPr lang="ja-JP" altLang="en-US" sz="1400" b="1" dirty="0" smtClean="0">
                <a:latin typeface="メイリオ" pitchFamily="50" charset="-128"/>
                <a:ea typeface="メイリオ" pitchFamily="50" charset="-128"/>
                <a:cs typeface="メイリオ" pitchFamily="50" charset="-128"/>
              </a:rPr>
              <a:t>（一部省略）</a:t>
            </a:r>
          </a:p>
          <a:p>
            <a:pPr>
              <a:spcBef>
                <a:spcPts val="1200"/>
              </a:spcBef>
            </a:pPr>
            <a:r>
              <a:rPr lang="ja-JP" altLang="en-US" dirty="0" smtClean="0">
                <a:latin typeface="ＭＳ ゴシック" pitchFamily="49" charset="-128"/>
                <a:ea typeface="ＭＳ ゴシック" pitchFamily="49" charset="-128"/>
              </a:rPr>
              <a:t>　医師会</a:t>
            </a:r>
            <a:r>
              <a:rPr lang="ja-JP" altLang="en-US" dirty="0">
                <a:latin typeface="ＭＳ ゴシック" pitchFamily="49" charset="-128"/>
                <a:ea typeface="ＭＳ ゴシック" pitchFamily="49" charset="-128"/>
              </a:rPr>
              <a:t>の目的である国民医療の向上を</a:t>
            </a:r>
            <a:r>
              <a:rPr lang="ja-JP" altLang="en-US" dirty="0" smtClean="0">
                <a:latin typeface="ＭＳ ゴシック" pitchFamily="49" charset="-128"/>
                <a:ea typeface="ＭＳ ゴシック" pitchFamily="49" charset="-128"/>
              </a:rPr>
              <a:t>図る</a:t>
            </a:r>
            <a:r>
              <a:rPr lang="ja-JP" altLang="en-US" dirty="0">
                <a:latin typeface="ＭＳ ゴシック" pitchFamily="49" charset="-128"/>
                <a:ea typeface="ＭＳ ゴシック" pitchFamily="49" charset="-128"/>
              </a:rPr>
              <a:t>ために</a:t>
            </a:r>
            <a:r>
              <a:rPr lang="ja-JP" altLang="en-US" dirty="0" smtClean="0">
                <a:latin typeface="ＭＳ ゴシック" pitchFamily="49" charset="-128"/>
                <a:ea typeface="ＭＳ ゴシック" pitchFamily="49" charset="-128"/>
              </a:rPr>
              <a:t>は、開業医</a:t>
            </a:r>
            <a:r>
              <a:rPr lang="ja-JP" altLang="en-US" dirty="0">
                <a:latin typeface="ＭＳ ゴシック" pitchFamily="49" charset="-128"/>
                <a:ea typeface="ＭＳ ゴシック" pitchFamily="49" charset="-128"/>
              </a:rPr>
              <a:t>や勤務医</a:t>
            </a:r>
            <a:r>
              <a:rPr lang="ja-JP" altLang="en-US" dirty="0" smtClean="0">
                <a:latin typeface="ＭＳ ゴシック" pitchFamily="49" charset="-128"/>
                <a:ea typeface="ＭＳ ゴシック" pitchFamily="49" charset="-128"/>
              </a:rPr>
              <a:t>といった</a:t>
            </a:r>
            <a:r>
              <a:rPr lang="ja-JP" altLang="en-US" dirty="0">
                <a:latin typeface="ＭＳ ゴシック" pitchFamily="49" charset="-128"/>
                <a:ea typeface="ＭＳ ゴシック" pitchFamily="49" charset="-128"/>
              </a:rPr>
              <a:t>立場の</a:t>
            </a:r>
            <a:r>
              <a:rPr lang="ja-JP" altLang="en-US" dirty="0" smtClean="0">
                <a:latin typeface="ＭＳ ゴシック" pitchFamily="49" charset="-128"/>
                <a:ea typeface="ＭＳ ゴシック" pitchFamily="49" charset="-128"/>
              </a:rPr>
              <a:t>違いを超えて、</a:t>
            </a:r>
            <a:r>
              <a:rPr lang="ja-JP" altLang="en-US" dirty="0" smtClean="0">
                <a:solidFill>
                  <a:srgbClr val="FF0000"/>
                </a:solidFill>
                <a:latin typeface="ＭＳ ゴシック" pitchFamily="49" charset="-128"/>
                <a:ea typeface="ＭＳ ゴシック" pitchFamily="49" charset="-128"/>
              </a:rPr>
              <a:t>すべて</a:t>
            </a:r>
            <a:r>
              <a:rPr lang="ja-JP" altLang="en-US" dirty="0">
                <a:solidFill>
                  <a:srgbClr val="FF0000"/>
                </a:solidFill>
                <a:latin typeface="ＭＳ ゴシック" pitchFamily="49" charset="-128"/>
                <a:ea typeface="ＭＳ ゴシック" pitchFamily="49" charset="-128"/>
              </a:rPr>
              <a:t>の医師が日本医師会に結集</a:t>
            </a:r>
            <a:r>
              <a:rPr lang="ja-JP" altLang="en-US" dirty="0" smtClean="0">
                <a:latin typeface="ＭＳ ゴシック" pitchFamily="49" charset="-128"/>
                <a:ea typeface="ＭＳ ゴシック" pitchFamily="49" charset="-128"/>
              </a:rPr>
              <a:t>する必要</a:t>
            </a:r>
            <a:r>
              <a:rPr lang="ja-JP" altLang="en-US" dirty="0">
                <a:latin typeface="ＭＳ ゴシック" pitchFamily="49" charset="-128"/>
                <a:ea typeface="ＭＳ ゴシック" pitchFamily="49" charset="-128"/>
              </a:rPr>
              <a:t>が</a:t>
            </a:r>
            <a:r>
              <a:rPr lang="ja-JP" altLang="en-US" dirty="0" smtClean="0">
                <a:latin typeface="ＭＳ ゴシック" pitchFamily="49" charset="-128"/>
                <a:ea typeface="ＭＳ ゴシック" pitchFamily="49" charset="-128"/>
              </a:rPr>
              <a:t>ある</a:t>
            </a:r>
            <a:r>
              <a:rPr lang="ja-JP" altLang="en-US" dirty="0">
                <a:latin typeface="ＭＳ ゴシック" pitchFamily="49" charset="-128"/>
                <a:ea typeface="ＭＳ ゴシック" pitchFamily="49" charset="-128"/>
              </a:rPr>
              <a:t>。</a:t>
            </a:r>
            <a:endParaRPr lang="en-US" altLang="ja-JP" dirty="0" smtClean="0">
              <a:latin typeface="ＭＳ ゴシック" pitchFamily="49" charset="-128"/>
              <a:ea typeface="ＭＳ ゴシック" pitchFamily="49" charset="-128"/>
            </a:endParaRPr>
          </a:p>
          <a:p>
            <a:pPr>
              <a:spcBef>
                <a:spcPts val="1200"/>
              </a:spcBef>
            </a:pPr>
            <a:r>
              <a:rPr lang="ja-JP" altLang="en-US" dirty="0" smtClean="0">
                <a:latin typeface="ＭＳ ゴシック" pitchFamily="49" charset="-128"/>
                <a:ea typeface="ＭＳ ゴシック" pitchFamily="49" charset="-128"/>
              </a:rPr>
              <a:t>　そのため、</a:t>
            </a:r>
            <a:r>
              <a:rPr lang="ja-JP" altLang="en-US" dirty="0" smtClean="0">
                <a:solidFill>
                  <a:srgbClr val="FF0000"/>
                </a:solidFill>
                <a:latin typeface="ＭＳ ゴシック" pitchFamily="49" charset="-128"/>
                <a:ea typeface="ＭＳ ゴシック" pitchFamily="49" charset="-128"/>
              </a:rPr>
              <a:t>日本</a:t>
            </a:r>
            <a:r>
              <a:rPr lang="ja-JP" altLang="en-US" dirty="0">
                <a:solidFill>
                  <a:srgbClr val="FF0000"/>
                </a:solidFill>
                <a:latin typeface="ＭＳ ゴシック" pitchFamily="49" charset="-128"/>
                <a:ea typeface="ＭＳ ゴシック" pitchFamily="49" charset="-128"/>
              </a:rPr>
              <a:t>医師会の</a:t>
            </a:r>
            <a:r>
              <a:rPr lang="ja-JP" altLang="en-US" dirty="0" smtClean="0">
                <a:solidFill>
                  <a:srgbClr val="FF0000"/>
                </a:solidFill>
                <a:latin typeface="ＭＳ ゴシック" pitchFamily="49" charset="-128"/>
                <a:ea typeface="ＭＳ ゴシック" pitchFamily="49" charset="-128"/>
              </a:rPr>
              <a:t>基本理念</a:t>
            </a:r>
            <a:r>
              <a:rPr lang="ja-JP" altLang="en-US" dirty="0">
                <a:solidFill>
                  <a:srgbClr val="FF0000"/>
                </a:solidFill>
                <a:latin typeface="ＭＳ ゴシック" pitchFamily="49" charset="-128"/>
                <a:ea typeface="ＭＳ ゴシック" pitchFamily="49" charset="-128"/>
              </a:rPr>
              <a:t>としての綱領を広くアピール</a:t>
            </a:r>
            <a:r>
              <a:rPr lang="ja-JP" altLang="en-US" dirty="0" smtClean="0">
                <a:latin typeface="ＭＳ ゴシック" pitchFamily="49" charset="-128"/>
                <a:ea typeface="ＭＳ ゴシック" pitchFamily="49" charset="-128"/>
              </a:rPr>
              <a:t>し、その</a:t>
            </a:r>
            <a:r>
              <a:rPr lang="ja-JP" altLang="en-US" dirty="0">
                <a:latin typeface="ＭＳ ゴシック" pitchFamily="49" charset="-128"/>
                <a:ea typeface="ＭＳ ゴシック" pitchFamily="49" charset="-128"/>
              </a:rPr>
              <a:t>想い</a:t>
            </a:r>
            <a:r>
              <a:rPr lang="ja-JP" altLang="en-US" dirty="0" smtClean="0">
                <a:latin typeface="ＭＳ ゴシック" pitchFamily="49" charset="-128"/>
                <a:ea typeface="ＭＳ ゴシック" pitchFamily="49" charset="-128"/>
              </a:rPr>
              <a:t>を共有</a:t>
            </a:r>
            <a:r>
              <a:rPr lang="ja-JP" altLang="en-US" dirty="0">
                <a:latin typeface="ＭＳ ゴシック" pitchFamily="49" charset="-128"/>
                <a:ea typeface="ＭＳ ゴシック" pitchFamily="49" charset="-128"/>
              </a:rPr>
              <a:t>するなか</a:t>
            </a:r>
            <a:r>
              <a:rPr lang="ja-JP" altLang="en-US" dirty="0" smtClean="0">
                <a:latin typeface="ＭＳ ゴシック" pitchFamily="49" charset="-128"/>
                <a:ea typeface="ＭＳ ゴシック" pitchFamily="49" charset="-128"/>
              </a:rPr>
              <a:t>で、</a:t>
            </a:r>
            <a:r>
              <a:rPr lang="ja-JP" altLang="en-US" dirty="0" smtClean="0">
                <a:solidFill>
                  <a:srgbClr val="FF0000"/>
                </a:solidFill>
                <a:latin typeface="ＭＳ ゴシック" pitchFamily="49" charset="-128"/>
                <a:ea typeface="ＭＳ ゴシック" pitchFamily="49" charset="-128"/>
              </a:rPr>
              <a:t>病院</a:t>
            </a:r>
            <a:r>
              <a:rPr lang="ja-JP" altLang="en-US" dirty="0">
                <a:solidFill>
                  <a:srgbClr val="FF0000"/>
                </a:solidFill>
                <a:latin typeface="ＭＳ ゴシック" pitchFamily="49" charset="-128"/>
                <a:ea typeface="ＭＳ ゴシック" pitchFamily="49" charset="-128"/>
              </a:rPr>
              <a:t>団体や大学医師会等との</a:t>
            </a:r>
            <a:r>
              <a:rPr lang="ja-JP" altLang="en-US" dirty="0" smtClean="0">
                <a:solidFill>
                  <a:srgbClr val="FF0000"/>
                </a:solidFill>
                <a:latin typeface="ＭＳ ゴシック" pitchFamily="49" charset="-128"/>
                <a:ea typeface="ＭＳ ゴシック" pitchFamily="49" charset="-128"/>
              </a:rPr>
              <a:t>連携</a:t>
            </a:r>
            <a:r>
              <a:rPr lang="ja-JP" altLang="en-US" dirty="0">
                <a:solidFill>
                  <a:srgbClr val="FF0000"/>
                </a:solidFill>
                <a:latin typeface="ＭＳ ゴシック" pitchFamily="49" charset="-128"/>
                <a:ea typeface="ＭＳ ゴシック" pitchFamily="49" charset="-128"/>
              </a:rPr>
              <a:t>を深め</a:t>
            </a:r>
            <a:r>
              <a:rPr lang="ja-JP" altLang="en-US" dirty="0">
                <a:latin typeface="ＭＳ ゴシック" pitchFamily="49" charset="-128"/>
                <a:ea typeface="ＭＳ ゴシック" pitchFamily="49" charset="-128"/>
              </a:rPr>
              <a:t>て</a:t>
            </a:r>
            <a:r>
              <a:rPr lang="ja-JP" altLang="en-US" dirty="0" smtClean="0">
                <a:latin typeface="ＭＳ ゴシック" pitchFamily="49" charset="-128"/>
                <a:ea typeface="ＭＳ ゴシック" pitchFamily="49" charset="-128"/>
              </a:rPr>
              <a:t>いき、</a:t>
            </a:r>
            <a:r>
              <a:rPr lang="ja-JP" altLang="en-US" dirty="0" smtClean="0">
                <a:solidFill>
                  <a:srgbClr val="FF0000"/>
                </a:solidFill>
                <a:latin typeface="ＭＳ ゴシック" pitchFamily="49" charset="-128"/>
                <a:ea typeface="ＭＳ ゴシック" pitchFamily="49" charset="-128"/>
              </a:rPr>
              <a:t>臨床</a:t>
            </a:r>
            <a:r>
              <a:rPr lang="ja-JP" altLang="en-US" dirty="0">
                <a:solidFill>
                  <a:srgbClr val="FF0000"/>
                </a:solidFill>
                <a:latin typeface="ＭＳ ゴシック" pitchFamily="49" charset="-128"/>
                <a:ea typeface="ＭＳ ゴシック" pitchFamily="49" charset="-128"/>
              </a:rPr>
              <a:t>研修医も含めた勤務医の</a:t>
            </a:r>
            <a:r>
              <a:rPr lang="ja-JP" altLang="en-US" dirty="0" smtClean="0">
                <a:solidFill>
                  <a:srgbClr val="FF0000"/>
                </a:solidFill>
                <a:latin typeface="ＭＳ ゴシック" pitchFamily="49" charset="-128"/>
                <a:ea typeface="ＭＳ ゴシック" pitchFamily="49" charset="-128"/>
              </a:rPr>
              <a:t>意見</a:t>
            </a:r>
            <a:r>
              <a:rPr lang="ja-JP" altLang="en-US" dirty="0">
                <a:solidFill>
                  <a:srgbClr val="FF0000"/>
                </a:solidFill>
                <a:latin typeface="ＭＳ ゴシック" pitchFamily="49" charset="-128"/>
                <a:ea typeface="ＭＳ ゴシック" pitchFamily="49" charset="-128"/>
              </a:rPr>
              <a:t>を広く吸い上げるための方策並びに入会促進</a:t>
            </a:r>
            <a:r>
              <a:rPr lang="ja-JP" altLang="en-US" dirty="0" smtClean="0">
                <a:solidFill>
                  <a:srgbClr val="FF0000"/>
                </a:solidFill>
                <a:latin typeface="ＭＳ ゴシック" pitchFamily="49" charset="-128"/>
                <a:ea typeface="ＭＳ ゴシック" pitchFamily="49" charset="-128"/>
              </a:rPr>
              <a:t>に向けた</a:t>
            </a:r>
            <a:r>
              <a:rPr lang="ja-JP" altLang="en-US" dirty="0">
                <a:solidFill>
                  <a:srgbClr val="FF0000"/>
                </a:solidFill>
                <a:latin typeface="ＭＳ ゴシック" pitchFamily="49" charset="-128"/>
                <a:ea typeface="ＭＳ ゴシック" pitchFamily="49" charset="-128"/>
              </a:rPr>
              <a:t>方策</a:t>
            </a:r>
            <a:r>
              <a:rPr lang="ja-JP" altLang="en-US" dirty="0">
                <a:latin typeface="ＭＳ ゴシック" pitchFamily="49" charset="-128"/>
                <a:ea typeface="ＭＳ ゴシック" pitchFamily="49" charset="-128"/>
              </a:rPr>
              <a:t>を講じて</a:t>
            </a:r>
            <a:r>
              <a:rPr lang="ja-JP" altLang="en-US" dirty="0" smtClean="0">
                <a:latin typeface="ＭＳ ゴシック" pitchFamily="49" charset="-128"/>
                <a:ea typeface="ＭＳ ゴシック" pitchFamily="49" charset="-128"/>
              </a:rPr>
              <a:t>いく。</a:t>
            </a:r>
            <a:endParaRPr lang="ja-JP" altLang="en-US" dirty="0">
              <a:latin typeface="ＭＳ ゴシック" pitchFamily="49" charset="-128"/>
              <a:ea typeface="ＭＳ ゴシック" pitchFamily="49" charset="-128"/>
            </a:endParaRPr>
          </a:p>
          <a:p>
            <a:pPr>
              <a:spcBef>
                <a:spcPts val="1200"/>
              </a:spcBef>
            </a:pPr>
            <a:r>
              <a:rPr lang="ja-JP" altLang="en-US" dirty="0" smtClean="0">
                <a:latin typeface="ＭＳ ゴシック" pitchFamily="49" charset="-128"/>
                <a:ea typeface="ＭＳ ゴシック" pitchFamily="49" charset="-128"/>
              </a:rPr>
              <a:t>　また、</a:t>
            </a:r>
            <a:r>
              <a:rPr lang="ja-JP" altLang="en-US" dirty="0" smtClean="0">
                <a:solidFill>
                  <a:srgbClr val="FF0000"/>
                </a:solidFill>
                <a:latin typeface="ＭＳ ゴシック" pitchFamily="49" charset="-128"/>
                <a:ea typeface="ＭＳ ゴシック" pitchFamily="49" charset="-128"/>
              </a:rPr>
              <a:t>勤務医</a:t>
            </a:r>
            <a:r>
              <a:rPr lang="ja-JP" altLang="en-US" dirty="0">
                <a:solidFill>
                  <a:srgbClr val="FF0000"/>
                </a:solidFill>
                <a:latin typeface="ＭＳ ゴシック" pitchFamily="49" charset="-128"/>
                <a:ea typeface="ＭＳ ゴシック" pitchFamily="49" charset="-128"/>
              </a:rPr>
              <a:t>の労働環境改善</a:t>
            </a:r>
            <a:r>
              <a:rPr lang="ja-JP" altLang="en-US" dirty="0">
                <a:latin typeface="ＭＳ ゴシック" pitchFamily="49" charset="-128"/>
                <a:ea typeface="ＭＳ ゴシック" pitchFamily="49" charset="-128"/>
              </a:rPr>
              <a:t>の</a:t>
            </a:r>
            <a:r>
              <a:rPr lang="ja-JP" altLang="en-US" dirty="0" smtClean="0">
                <a:latin typeface="ＭＳ ゴシック" pitchFamily="49" charset="-128"/>
                <a:ea typeface="ＭＳ ゴシック" pitchFamily="49" charset="-128"/>
              </a:rPr>
              <a:t>ため、プロジェクト</a:t>
            </a:r>
            <a:r>
              <a:rPr lang="ja-JP" altLang="en-US" dirty="0">
                <a:latin typeface="ＭＳ ゴシック" pitchFamily="49" charset="-128"/>
                <a:ea typeface="ＭＳ ゴシック" pitchFamily="49" charset="-128"/>
              </a:rPr>
              <a:t>委員会の開催や各都道府県医師会での</a:t>
            </a:r>
            <a:r>
              <a:rPr lang="ja-JP" altLang="en-US" dirty="0" smtClean="0">
                <a:latin typeface="ＭＳ ゴシック" pitchFamily="49" charset="-128"/>
                <a:ea typeface="ＭＳ ゴシック" pitchFamily="49" charset="-128"/>
              </a:rPr>
              <a:t>ワークショップ</a:t>
            </a:r>
            <a:r>
              <a:rPr lang="ja-JP" altLang="en-US" dirty="0">
                <a:latin typeface="ＭＳ ゴシック" pitchFamily="49" charset="-128"/>
                <a:ea typeface="ＭＳ ゴシック" pitchFamily="49" charset="-128"/>
              </a:rPr>
              <a:t>研修会の開催を支援</a:t>
            </a:r>
            <a:r>
              <a:rPr lang="ja-JP" altLang="en-US" dirty="0" smtClean="0">
                <a:latin typeface="ＭＳ ゴシック" pitchFamily="49" charset="-128"/>
                <a:ea typeface="ＭＳ ゴシック" pitchFamily="49" charset="-128"/>
              </a:rPr>
              <a:t>し、</a:t>
            </a:r>
            <a:r>
              <a:rPr lang="ja-JP" altLang="en-US" dirty="0" smtClean="0">
                <a:solidFill>
                  <a:srgbClr val="FF0000"/>
                </a:solidFill>
                <a:latin typeface="ＭＳ ゴシック" pitchFamily="49" charset="-128"/>
                <a:ea typeface="ＭＳ ゴシック" pitchFamily="49" charset="-128"/>
              </a:rPr>
              <a:t>勤務医</a:t>
            </a:r>
            <a:r>
              <a:rPr lang="ja-JP" altLang="en-US" dirty="0">
                <a:solidFill>
                  <a:srgbClr val="FF0000"/>
                </a:solidFill>
                <a:latin typeface="ＭＳ ゴシック" pitchFamily="49" charset="-128"/>
                <a:ea typeface="ＭＳ ゴシック" pitchFamily="49" charset="-128"/>
              </a:rPr>
              <a:t>の精神</a:t>
            </a:r>
            <a:r>
              <a:rPr lang="ja-JP" altLang="en-US" dirty="0" smtClean="0">
                <a:solidFill>
                  <a:srgbClr val="FF0000"/>
                </a:solidFill>
                <a:latin typeface="ＭＳ ゴシック" pitchFamily="49" charset="-128"/>
                <a:ea typeface="ＭＳ ゴシック" pitchFamily="49" charset="-128"/>
              </a:rPr>
              <a:t>・身体</a:t>
            </a:r>
            <a:r>
              <a:rPr lang="ja-JP" altLang="en-US" dirty="0">
                <a:solidFill>
                  <a:srgbClr val="FF0000"/>
                </a:solidFill>
                <a:latin typeface="ＭＳ ゴシック" pitchFamily="49" charset="-128"/>
                <a:ea typeface="ＭＳ ゴシック" pitchFamily="49" charset="-128"/>
              </a:rPr>
              <a:t>両面の健康支援の推進</a:t>
            </a:r>
            <a:r>
              <a:rPr lang="ja-JP" altLang="en-US" dirty="0">
                <a:latin typeface="ＭＳ ゴシック" pitchFamily="49" charset="-128"/>
                <a:ea typeface="ＭＳ ゴシック" pitchFamily="49" charset="-128"/>
              </a:rPr>
              <a:t>について</a:t>
            </a:r>
            <a:r>
              <a:rPr lang="ja-JP" altLang="en-US" dirty="0" smtClean="0">
                <a:latin typeface="ＭＳ ゴシック" pitchFamily="49" charset="-128"/>
                <a:ea typeface="ＭＳ ゴシック" pitchFamily="49" charset="-128"/>
              </a:rPr>
              <a:t>も、積極的に取り組む。</a:t>
            </a:r>
            <a:endParaRPr lang="en-US" altLang="ja-JP" dirty="0" smtClean="0">
              <a:latin typeface="ＭＳ ゴシック" pitchFamily="49" charset="-128"/>
              <a:ea typeface="ＭＳ ゴシック" pitchFamily="49" charset="-128"/>
            </a:endParaRPr>
          </a:p>
          <a:p>
            <a:pPr>
              <a:spcBef>
                <a:spcPts val="1200"/>
              </a:spcBef>
            </a:pPr>
            <a:r>
              <a:rPr lang="ja-JP" altLang="en-US" dirty="0" smtClean="0">
                <a:latin typeface="ＭＳ ゴシック" pitchFamily="49" charset="-128"/>
                <a:ea typeface="ＭＳ ゴシック" pitchFamily="49" charset="-128"/>
              </a:rPr>
              <a:t>　さらに、将来</a:t>
            </a:r>
            <a:r>
              <a:rPr lang="ja-JP" altLang="en-US" dirty="0">
                <a:latin typeface="ＭＳ ゴシック" pitchFamily="49" charset="-128"/>
                <a:ea typeface="ＭＳ ゴシック" pitchFamily="49" charset="-128"/>
              </a:rPr>
              <a:t>の日本の医療の担い手となる</a:t>
            </a:r>
            <a:r>
              <a:rPr lang="ja-JP" altLang="en-US" dirty="0">
                <a:solidFill>
                  <a:srgbClr val="FF0000"/>
                </a:solidFill>
                <a:latin typeface="ＭＳ ゴシック" pitchFamily="49" charset="-128"/>
                <a:ea typeface="ＭＳ ゴシック" pitchFamily="49" charset="-128"/>
              </a:rPr>
              <a:t>医</a:t>
            </a:r>
            <a:r>
              <a:rPr lang="ja-JP" altLang="en-US" dirty="0" smtClean="0">
                <a:solidFill>
                  <a:srgbClr val="FF0000"/>
                </a:solidFill>
                <a:latin typeface="ＭＳ ゴシック" pitchFamily="49" charset="-128"/>
                <a:ea typeface="ＭＳ ゴシック" pitchFamily="49" charset="-128"/>
              </a:rPr>
              <a:t>学生</a:t>
            </a:r>
            <a:r>
              <a:rPr lang="ja-JP" altLang="en-US" dirty="0">
                <a:solidFill>
                  <a:srgbClr val="FF0000"/>
                </a:solidFill>
                <a:latin typeface="ＭＳ ゴシック" pitchFamily="49" charset="-128"/>
                <a:ea typeface="ＭＳ ゴシック" pitchFamily="49" charset="-128"/>
              </a:rPr>
              <a:t>に</a:t>
            </a:r>
            <a:r>
              <a:rPr lang="ja-JP" altLang="en-US" dirty="0" smtClean="0">
                <a:solidFill>
                  <a:srgbClr val="FF0000"/>
                </a:solidFill>
                <a:latin typeface="ＭＳ ゴシック" pitchFamily="49" charset="-128"/>
                <a:ea typeface="ＭＳ ゴシック" pitchFamily="49" charset="-128"/>
              </a:rPr>
              <a:t>対し、情報</a:t>
            </a:r>
            <a:r>
              <a:rPr lang="ja-JP" altLang="en-US" dirty="0">
                <a:solidFill>
                  <a:srgbClr val="FF0000"/>
                </a:solidFill>
                <a:latin typeface="ＭＳ ゴシック" pitchFamily="49" charset="-128"/>
                <a:ea typeface="ＭＳ ゴシック" pitchFamily="49" charset="-128"/>
              </a:rPr>
              <a:t>提供や医師の働き方等に関する</a:t>
            </a:r>
            <a:r>
              <a:rPr lang="ja-JP" altLang="en-US" dirty="0" smtClean="0">
                <a:solidFill>
                  <a:srgbClr val="FF0000"/>
                </a:solidFill>
                <a:latin typeface="ＭＳ ゴシック" pitchFamily="49" charset="-128"/>
                <a:ea typeface="ＭＳ ゴシック" pitchFamily="49" charset="-128"/>
              </a:rPr>
              <a:t>自主的</a:t>
            </a:r>
            <a:r>
              <a:rPr lang="ja-JP" altLang="en-US" dirty="0">
                <a:solidFill>
                  <a:srgbClr val="FF0000"/>
                </a:solidFill>
                <a:latin typeface="ＭＳ ゴシック" pitchFamily="49" charset="-128"/>
                <a:ea typeface="ＭＳ ゴシック" pitchFamily="49" charset="-128"/>
              </a:rPr>
              <a:t>な活動への支援を</a:t>
            </a:r>
            <a:r>
              <a:rPr lang="ja-JP" altLang="en-US" dirty="0" smtClean="0">
                <a:solidFill>
                  <a:srgbClr val="FF0000"/>
                </a:solidFill>
                <a:latin typeface="ＭＳ ゴシック" pitchFamily="49" charset="-128"/>
                <a:ea typeface="ＭＳ ゴシック" pitchFamily="49" charset="-128"/>
              </a:rPr>
              <a:t>行う</a:t>
            </a:r>
            <a:r>
              <a:rPr lang="ja-JP" altLang="en-US" dirty="0" smtClean="0">
                <a:latin typeface="ＭＳ ゴシック" pitchFamily="49" charset="-128"/>
                <a:ea typeface="ＭＳ ゴシック" pitchFamily="49" charset="-128"/>
              </a:rPr>
              <a:t>。</a:t>
            </a:r>
            <a:endParaRPr lang="en-US" altLang="ja-JP" dirty="0" smtClean="0">
              <a:latin typeface="ＭＳ ゴシック" pitchFamily="49" charset="-128"/>
              <a:ea typeface="ＭＳ ゴシック" pitchFamily="49" charset="-128"/>
            </a:endParaRPr>
          </a:p>
          <a:p>
            <a:pPr>
              <a:spcBef>
                <a:spcPts val="1200"/>
              </a:spcBef>
            </a:pPr>
            <a:r>
              <a:rPr lang="ja-JP" altLang="en-US" dirty="0" smtClean="0">
                <a:latin typeface="ＭＳ ゴシック" pitchFamily="49" charset="-128"/>
                <a:ea typeface="ＭＳ ゴシック" pitchFamily="49" charset="-128"/>
              </a:rPr>
              <a:t>　その他、</a:t>
            </a:r>
            <a:r>
              <a:rPr lang="ja-JP" altLang="en-US" dirty="0" smtClean="0">
                <a:solidFill>
                  <a:srgbClr val="FF0000"/>
                </a:solidFill>
                <a:latin typeface="ＭＳ ゴシック" pitchFamily="49" charset="-128"/>
                <a:ea typeface="ＭＳ ゴシック" pitchFamily="49" charset="-128"/>
              </a:rPr>
              <a:t>女性</a:t>
            </a:r>
            <a:r>
              <a:rPr lang="ja-JP" altLang="en-US" dirty="0">
                <a:solidFill>
                  <a:srgbClr val="FF0000"/>
                </a:solidFill>
                <a:latin typeface="ＭＳ ゴシック" pitchFamily="49" charset="-128"/>
                <a:ea typeface="ＭＳ ゴシック" pitchFamily="49" charset="-128"/>
              </a:rPr>
              <a:t>医師の医師会活動参加を促進</a:t>
            </a:r>
            <a:r>
              <a:rPr lang="ja-JP" altLang="en-US" dirty="0" smtClean="0">
                <a:latin typeface="ＭＳ ゴシック" pitchFamily="49" charset="-128"/>
                <a:ea typeface="ＭＳ ゴシック" pitchFamily="49" charset="-128"/>
              </a:rPr>
              <a:t>するため、</a:t>
            </a:r>
            <a:r>
              <a:rPr lang="ja-JP" altLang="en-US" dirty="0" smtClean="0">
                <a:solidFill>
                  <a:srgbClr val="FF0000"/>
                </a:solidFill>
                <a:latin typeface="ＭＳ ゴシック" pitchFamily="49" charset="-128"/>
                <a:ea typeface="ＭＳ ゴシック" pitchFamily="49" charset="-128"/>
              </a:rPr>
              <a:t>会内</a:t>
            </a:r>
            <a:r>
              <a:rPr lang="ja-JP" altLang="en-US" dirty="0">
                <a:solidFill>
                  <a:srgbClr val="FF0000"/>
                </a:solidFill>
                <a:latin typeface="ＭＳ ゴシック" pitchFamily="49" charset="-128"/>
                <a:ea typeface="ＭＳ ゴシック" pitchFamily="49" charset="-128"/>
              </a:rPr>
              <a:t>委員会への女性医師の積極的な登用</a:t>
            </a:r>
            <a:r>
              <a:rPr lang="ja-JP" altLang="en-US" dirty="0" smtClean="0">
                <a:latin typeface="ＭＳ ゴシック" pitchFamily="49" charset="-128"/>
                <a:ea typeface="ＭＳ ゴシック" pitchFamily="49" charset="-128"/>
              </a:rPr>
              <a:t>を図る</a:t>
            </a:r>
            <a:r>
              <a:rPr lang="ja-JP" altLang="en-US" dirty="0">
                <a:latin typeface="ＭＳ ゴシック" pitchFamily="49" charset="-128"/>
                <a:ea typeface="ＭＳ ゴシック" pitchFamily="49" charset="-128"/>
              </a:rPr>
              <a:t>ととも</a:t>
            </a:r>
            <a:r>
              <a:rPr lang="ja-JP" altLang="en-US" dirty="0" smtClean="0">
                <a:latin typeface="ＭＳ ゴシック" pitchFamily="49" charset="-128"/>
                <a:ea typeface="ＭＳ ゴシック" pitchFamily="49" charset="-128"/>
              </a:rPr>
              <a:t>に、</a:t>
            </a:r>
            <a:r>
              <a:rPr lang="ja-JP" altLang="en-US" dirty="0" smtClean="0">
                <a:solidFill>
                  <a:srgbClr val="FF0000"/>
                </a:solidFill>
                <a:latin typeface="ＭＳ ゴシック" pitchFamily="49" charset="-128"/>
                <a:ea typeface="ＭＳ ゴシック" pitchFamily="49" charset="-128"/>
              </a:rPr>
              <a:t>女性</a:t>
            </a:r>
            <a:r>
              <a:rPr lang="ja-JP" altLang="en-US" dirty="0">
                <a:solidFill>
                  <a:srgbClr val="FF0000"/>
                </a:solidFill>
                <a:latin typeface="ＭＳ ゴシック" pitchFamily="49" charset="-128"/>
                <a:ea typeface="ＭＳ ゴシック" pitchFamily="49" charset="-128"/>
              </a:rPr>
              <a:t>医師への就労支援策等</a:t>
            </a:r>
            <a:r>
              <a:rPr lang="ja-JP" altLang="en-US" dirty="0">
                <a:latin typeface="ＭＳ ゴシック" pitchFamily="49" charset="-128"/>
                <a:ea typeface="ＭＳ ゴシック" pitchFamily="49" charset="-128"/>
              </a:rPr>
              <a:t>に</a:t>
            </a:r>
            <a:r>
              <a:rPr lang="ja-JP" altLang="en-US" dirty="0" smtClean="0">
                <a:latin typeface="ＭＳ ゴシック" pitchFamily="49" charset="-128"/>
                <a:ea typeface="ＭＳ ゴシック" pitchFamily="49" charset="-128"/>
              </a:rPr>
              <a:t>ついて、引き続き</a:t>
            </a:r>
            <a:r>
              <a:rPr lang="ja-JP" altLang="en-US" dirty="0">
                <a:latin typeface="ＭＳ ゴシック" pitchFamily="49" charset="-128"/>
                <a:ea typeface="ＭＳ ゴシック" pitchFamily="49" charset="-128"/>
              </a:rPr>
              <a:t>取り組んで</a:t>
            </a:r>
            <a:r>
              <a:rPr lang="ja-JP" altLang="en-US" dirty="0" smtClean="0">
                <a:latin typeface="ＭＳ ゴシック" pitchFamily="49" charset="-128"/>
                <a:ea typeface="ＭＳ ゴシック" pitchFamily="49" charset="-128"/>
              </a:rPr>
              <a:t>いく。</a:t>
            </a:r>
            <a:endParaRPr lang="ja-JP" altLang="en-US" sz="1800" dirty="0" smtClean="0">
              <a:latin typeface="メイリオ" pitchFamily="50" charset="-128"/>
              <a:ea typeface="メイリオ" pitchFamily="50" charset="-128"/>
              <a:cs typeface="メイリオ" pitchFamily="50" charset="-128"/>
            </a:endParaRPr>
          </a:p>
        </p:txBody>
      </p:sp>
      <p:sp>
        <p:nvSpPr>
          <p:cNvPr id="5" name="テキスト ボックス 4"/>
          <p:cNvSpPr txBox="1"/>
          <p:nvPr/>
        </p:nvSpPr>
        <p:spPr>
          <a:xfrm>
            <a:off x="107504" y="6551766"/>
            <a:ext cx="3744416" cy="261610"/>
          </a:xfrm>
          <a:prstGeom prst="rect">
            <a:avLst/>
          </a:prstGeom>
          <a:noFill/>
        </p:spPr>
        <p:txBody>
          <a:bodyPr wrap="square" rtlCol="0">
            <a:spAutoFit/>
          </a:bodyPr>
          <a:lstStyle/>
          <a:p>
            <a:r>
              <a:rPr kumimoji="1" lang="ja-JP" altLang="en-US" sz="1050" dirty="0" smtClean="0"/>
              <a:t>出典：日本医師会作成資料</a:t>
            </a:r>
            <a:endParaRPr kumimoji="1" lang="ja-JP" altLang="en-US" sz="1050" dirty="0"/>
          </a:p>
        </p:txBody>
      </p:sp>
      <p:sp>
        <p:nvSpPr>
          <p:cNvPr id="6"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34</a:t>
            </a:fld>
            <a:endParaRPr lang="ja-JP" altLang="en-US">
              <a:latin typeface="ＭＳ ゴシック" pitchFamily="49" charset="-128"/>
              <a:ea typeface="ＭＳ ゴシック" pitchFamily="49" charset="-128"/>
            </a:endParaRPr>
          </a:p>
        </p:txBody>
      </p:sp>
    </p:spTree>
    <p:extLst>
      <p:ext uri="{BB962C8B-B14F-4D97-AF65-F5344CB8AC3E}">
        <p14:creationId xmlns:p14="http://schemas.microsoft.com/office/powerpoint/2010/main" val="17775129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Oval 4"/>
          <p:cNvSpPr>
            <a:spLocks noChangeArrowheads="1"/>
          </p:cNvSpPr>
          <p:nvPr/>
        </p:nvSpPr>
        <p:spPr bwMode="auto">
          <a:xfrm>
            <a:off x="2890891" y="1038817"/>
            <a:ext cx="3121269" cy="1803400"/>
          </a:xfrm>
          <a:prstGeom prst="ellipse">
            <a:avLst/>
          </a:prstGeom>
          <a:solidFill>
            <a:srgbClr val="FFCC99"/>
          </a:solidFill>
          <a:ln w="6350" algn="ctr">
            <a:solidFill>
              <a:srgbClr val="800000"/>
            </a:solidFill>
            <a:round/>
            <a:headEnd/>
            <a:tailEnd/>
          </a:ln>
        </p:spPr>
        <p:txBody>
          <a:bodyPr wrap="none" tIns="0" bIns="82800" anchor="ctr"/>
          <a:lstStyle/>
          <a:p>
            <a:pPr algn="ctr">
              <a:lnSpc>
                <a:spcPct val="100000"/>
              </a:lnSpc>
              <a:spcBef>
                <a:spcPct val="20000"/>
              </a:spcBef>
              <a:buFont typeface="Wingdings" pitchFamily="2" charset="2"/>
              <a:buNone/>
            </a:pPr>
            <a:r>
              <a:rPr lang="ja-JP" altLang="en-US" sz="2600" dirty="0">
                <a:latin typeface="メイリオ" pitchFamily="50" charset="-128"/>
                <a:ea typeface="メイリオ" pitchFamily="50" charset="-128"/>
                <a:cs typeface="メイリオ" pitchFamily="50" charset="-128"/>
              </a:rPr>
              <a:t>勤務医委員会</a:t>
            </a:r>
            <a:endParaRPr lang="en-US" altLang="ja-JP" sz="2600" dirty="0">
              <a:latin typeface="メイリオ" pitchFamily="50" charset="-128"/>
              <a:ea typeface="メイリオ" pitchFamily="50" charset="-128"/>
              <a:cs typeface="メイリオ" pitchFamily="50" charset="-128"/>
            </a:endParaRPr>
          </a:p>
          <a:p>
            <a:pPr algn="ctr">
              <a:lnSpc>
                <a:spcPct val="100000"/>
              </a:lnSpc>
              <a:spcBef>
                <a:spcPct val="20000"/>
              </a:spcBef>
              <a:buFont typeface="Wingdings" pitchFamily="2" charset="2"/>
              <a:buNone/>
            </a:pPr>
            <a:r>
              <a:rPr lang="ja-JP" altLang="en-US" sz="1100" dirty="0">
                <a:latin typeface="HGS創英角ﾎﾟｯﾌﾟ体" pitchFamily="50" charset="-128"/>
                <a:ea typeface="HGS創英角ﾎﾟｯﾌﾟ体" pitchFamily="50" charset="-128"/>
              </a:rPr>
              <a:t>　　　　　　　　　　（庶 務 課）</a:t>
            </a:r>
            <a:endParaRPr lang="ja-JP" altLang="en-US" sz="2800" dirty="0">
              <a:latin typeface="HGS創英角ﾎﾟｯﾌﾟ体" pitchFamily="50" charset="-128"/>
              <a:ea typeface="HGS創英角ﾎﾟｯﾌﾟ体" pitchFamily="50" charset="-128"/>
            </a:endParaRPr>
          </a:p>
        </p:txBody>
      </p:sp>
      <p:sp>
        <p:nvSpPr>
          <p:cNvPr id="25604" name="Oval 8"/>
          <p:cNvSpPr>
            <a:spLocks noChangeArrowheads="1"/>
          </p:cNvSpPr>
          <p:nvPr/>
        </p:nvSpPr>
        <p:spPr bwMode="auto">
          <a:xfrm>
            <a:off x="5580112" y="3717032"/>
            <a:ext cx="2990850" cy="1411288"/>
          </a:xfrm>
          <a:prstGeom prst="ellipse">
            <a:avLst/>
          </a:prstGeom>
          <a:solidFill>
            <a:srgbClr val="FFFF99"/>
          </a:solidFill>
          <a:ln w="6350" algn="ctr">
            <a:solidFill>
              <a:srgbClr val="800000"/>
            </a:solidFill>
            <a:round/>
            <a:headEnd/>
            <a:tailEnd/>
          </a:ln>
        </p:spPr>
        <p:txBody>
          <a:bodyPr wrap="none" lIns="126000" tIns="108000" bIns="82800" anchor="ctr"/>
          <a:lstStyle/>
          <a:p>
            <a:pPr algn="ctr">
              <a:lnSpc>
                <a:spcPct val="100000"/>
              </a:lnSpc>
              <a:spcBef>
                <a:spcPct val="10000"/>
              </a:spcBef>
              <a:buFont typeface="Wingdings" pitchFamily="2" charset="2"/>
              <a:buNone/>
            </a:pPr>
            <a:r>
              <a:rPr lang="ja-JP" altLang="en-US" sz="1800" dirty="0">
                <a:latin typeface="メイリオ" pitchFamily="50" charset="-128"/>
                <a:ea typeface="メイリオ" pitchFamily="50" charset="-128"/>
                <a:cs typeface="メイリオ" pitchFamily="50" charset="-128"/>
              </a:rPr>
              <a:t>勤務医の健康支援に</a:t>
            </a:r>
          </a:p>
          <a:p>
            <a:pPr algn="ctr">
              <a:lnSpc>
                <a:spcPct val="100000"/>
              </a:lnSpc>
              <a:spcBef>
                <a:spcPct val="10000"/>
              </a:spcBef>
              <a:buFont typeface="Wingdings" pitchFamily="2" charset="2"/>
              <a:buNone/>
            </a:pPr>
            <a:r>
              <a:rPr lang="ja-JP" altLang="en-US" sz="1800" dirty="0">
                <a:latin typeface="メイリオ" pitchFamily="50" charset="-128"/>
                <a:ea typeface="メイリオ" pitchFamily="50" charset="-128"/>
                <a:cs typeface="メイリオ" pitchFamily="50" charset="-128"/>
              </a:rPr>
              <a:t>関するプロジェクト委員会</a:t>
            </a:r>
            <a:endParaRPr lang="en-US" altLang="ja-JP" sz="1800" dirty="0">
              <a:latin typeface="メイリオ" pitchFamily="50" charset="-128"/>
              <a:ea typeface="メイリオ" pitchFamily="50" charset="-128"/>
              <a:cs typeface="メイリオ" pitchFamily="50" charset="-128"/>
            </a:endParaRPr>
          </a:p>
          <a:p>
            <a:pPr algn="ctr">
              <a:lnSpc>
                <a:spcPct val="100000"/>
              </a:lnSpc>
              <a:spcBef>
                <a:spcPct val="10000"/>
              </a:spcBef>
              <a:buFont typeface="Wingdings" pitchFamily="2" charset="2"/>
              <a:buNone/>
            </a:pPr>
            <a:r>
              <a:rPr lang="ja-JP" altLang="en-US" sz="1000" dirty="0">
                <a:latin typeface="HG創英角ｺﾞｼｯｸUB" pitchFamily="49" charset="-128"/>
                <a:ea typeface="HG創英角ｺﾞｼｯｸUB" pitchFamily="49" charset="-128"/>
              </a:rPr>
              <a:t>　　　　　　　　（地域医療第</a:t>
            </a:r>
            <a:r>
              <a:rPr lang="en-US" altLang="ja-JP" sz="1000" dirty="0">
                <a:latin typeface="HG創英角ｺﾞｼｯｸUB" pitchFamily="49" charset="-128"/>
                <a:ea typeface="HG創英角ｺﾞｼｯｸUB" pitchFamily="49" charset="-128"/>
              </a:rPr>
              <a:t>Ⅱ</a:t>
            </a:r>
            <a:r>
              <a:rPr lang="ja-JP" altLang="en-US" sz="1000" dirty="0">
                <a:latin typeface="HG創英角ｺﾞｼｯｸUB" pitchFamily="49" charset="-128"/>
                <a:ea typeface="HG創英角ｺﾞｼｯｸUB" pitchFamily="49" charset="-128"/>
              </a:rPr>
              <a:t>課）</a:t>
            </a:r>
          </a:p>
        </p:txBody>
      </p:sp>
      <p:sp>
        <p:nvSpPr>
          <p:cNvPr id="23" name="対角する 2 つの角を丸めた四角形 22"/>
          <p:cNvSpPr/>
          <p:nvPr/>
        </p:nvSpPr>
        <p:spPr bwMode="auto">
          <a:xfrm>
            <a:off x="360424" y="1457542"/>
            <a:ext cx="2351339" cy="1057632"/>
          </a:xfrm>
          <a:prstGeom prst="round2DiagRect">
            <a:avLst>
              <a:gd name="adj1" fmla="val 16667"/>
              <a:gd name="adj2" fmla="val 0"/>
            </a:avLst>
          </a:prstGeom>
          <a:solidFill>
            <a:srgbClr val="FFCC99"/>
          </a:solidFill>
          <a:ln w="12700" cap="flat" cmpd="sng" algn="ctr">
            <a:solidFill>
              <a:srgbClr val="FF3300"/>
            </a:solidFill>
            <a:prstDash val="solid"/>
            <a:round/>
            <a:headEnd type="none" w="med" len="med"/>
            <a:tailEnd type="none" w="med" len="med"/>
          </a:ln>
          <a:effectLst/>
        </p:spPr>
        <p:txBody>
          <a:bodyPr wrap="none" anchor="ctr"/>
          <a:lstStyle/>
          <a:p>
            <a:pPr>
              <a:lnSpc>
                <a:spcPct val="100000"/>
              </a:lnSpc>
              <a:spcBef>
                <a:spcPct val="20000"/>
              </a:spcBef>
              <a:buFont typeface="Wingdings" pitchFamily="2" charset="2"/>
              <a:buNone/>
              <a:defRPr/>
            </a:pPr>
            <a:r>
              <a:rPr lang="ja-JP" altLang="en-US" sz="1700" dirty="0">
                <a:latin typeface="メイリオ" pitchFamily="50" charset="-128"/>
                <a:ea typeface="メイリオ" pitchFamily="50" charset="-128"/>
                <a:cs typeface="メイリオ" pitchFamily="50" charset="-128"/>
              </a:rPr>
              <a:t>全国医師会勤務医部会</a:t>
            </a:r>
          </a:p>
          <a:p>
            <a:pPr>
              <a:lnSpc>
                <a:spcPct val="100000"/>
              </a:lnSpc>
              <a:spcBef>
                <a:spcPct val="20000"/>
              </a:spcBef>
              <a:buFont typeface="Wingdings" pitchFamily="2" charset="2"/>
              <a:buNone/>
              <a:defRPr/>
            </a:pPr>
            <a:r>
              <a:rPr lang="ja-JP" altLang="en-US" sz="1700" dirty="0">
                <a:latin typeface="メイリオ" pitchFamily="50" charset="-128"/>
                <a:ea typeface="メイリオ" pitchFamily="50" charset="-128"/>
                <a:cs typeface="メイリオ" pitchFamily="50" charset="-128"/>
              </a:rPr>
              <a:t>連絡協議会</a:t>
            </a:r>
            <a:endParaRPr lang="en-US" altLang="ja-JP" sz="1700" dirty="0">
              <a:latin typeface="メイリオ" pitchFamily="50" charset="-128"/>
              <a:ea typeface="メイリオ" pitchFamily="50" charset="-128"/>
              <a:cs typeface="メイリオ" pitchFamily="50" charset="-128"/>
            </a:endParaRPr>
          </a:p>
          <a:p>
            <a:pPr>
              <a:lnSpc>
                <a:spcPct val="100000"/>
              </a:lnSpc>
              <a:spcBef>
                <a:spcPct val="20000"/>
              </a:spcBef>
              <a:buFont typeface="Wingdings" pitchFamily="2" charset="2"/>
              <a:buNone/>
              <a:defRPr/>
            </a:pPr>
            <a:r>
              <a:rPr lang="ja-JP" altLang="en-US" sz="1000" dirty="0">
                <a:latin typeface="HGS創英角ﾎﾟｯﾌﾟ体" pitchFamily="50" charset="-128"/>
                <a:ea typeface="HGS創英角ﾎﾟｯﾌﾟ体" pitchFamily="50" charset="-128"/>
              </a:rPr>
              <a:t>　　　　　　　　　（庶 務 課）</a:t>
            </a:r>
            <a:endParaRPr lang="ja-JP" altLang="en-US" sz="1400" dirty="0">
              <a:latin typeface="ＭＳ Ｐゴシック" pitchFamily="50" charset="-128"/>
              <a:ea typeface="ＭＳ Ｐゴシック" pitchFamily="50" charset="-128"/>
            </a:endParaRPr>
          </a:p>
        </p:txBody>
      </p:sp>
      <p:sp>
        <p:nvSpPr>
          <p:cNvPr id="25606" name="AutoShape 14"/>
          <p:cNvSpPr>
            <a:spLocks noChangeArrowheads="1"/>
          </p:cNvSpPr>
          <p:nvPr/>
        </p:nvSpPr>
        <p:spPr bwMode="auto">
          <a:xfrm>
            <a:off x="2618453" y="1781135"/>
            <a:ext cx="368442" cy="377825"/>
          </a:xfrm>
          <a:prstGeom prst="leftRightArrow">
            <a:avLst>
              <a:gd name="adj1" fmla="val 50000"/>
              <a:gd name="adj2" fmla="val 31167"/>
            </a:avLst>
          </a:prstGeom>
          <a:solidFill>
            <a:srgbClr val="FFC000"/>
          </a:solidFill>
          <a:ln w="12700" algn="ctr">
            <a:solidFill>
              <a:schemeClr val="tx1"/>
            </a:solidFill>
            <a:miter lim="800000"/>
            <a:headEnd/>
            <a:tailEnd/>
          </a:ln>
        </p:spPr>
        <p:txBody>
          <a:bodyPr wrap="none" tIns="0" bIns="82800" anchor="ctr"/>
          <a:lstStyle/>
          <a:p>
            <a:pPr>
              <a:lnSpc>
                <a:spcPct val="100000"/>
              </a:lnSpc>
              <a:buFont typeface="Wingdings" pitchFamily="2" charset="2"/>
              <a:buChar char="l"/>
            </a:pPr>
            <a:endParaRPr lang="ja-JP" altLang="en-US" sz="2000"/>
          </a:p>
        </p:txBody>
      </p:sp>
      <p:sp>
        <p:nvSpPr>
          <p:cNvPr id="24" name="対角する 2 つの角を丸めた四角形 23"/>
          <p:cNvSpPr/>
          <p:nvPr/>
        </p:nvSpPr>
        <p:spPr bwMode="auto">
          <a:xfrm>
            <a:off x="6372200" y="1438880"/>
            <a:ext cx="2376264" cy="1080120"/>
          </a:xfrm>
          <a:prstGeom prst="round2DiagRect">
            <a:avLst>
              <a:gd name="adj1" fmla="val 16667"/>
              <a:gd name="adj2" fmla="val 0"/>
            </a:avLst>
          </a:prstGeom>
          <a:solidFill>
            <a:srgbClr val="FFCC99"/>
          </a:solidFill>
          <a:ln w="12700" cap="flat" cmpd="sng" algn="ctr">
            <a:solidFill>
              <a:srgbClr val="FF3300"/>
            </a:solidFill>
            <a:prstDash val="solid"/>
            <a:round/>
            <a:headEnd type="none" w="med" len="med"/>
            <a:tailEnd type="none" w="med" len="med"/>
          </a:ln>
          <a:effectLst/>
        </p:spPr>
        <p:txBody>
          <a:bodyPr wrap="none" anchor="ctr"/>
          <a:lstStyle/>
          <a:p>
            <a:pPr>
              <a:lnSpc>
                <a:spcPct val="100000"/>
              </a:lnSpc>
              <a:buFont typeface="Wingdings" pitchFamily="2" charset="2"/>
              <a:buNone/>
              <a:defRPr/>
            </a:pPr>
            <a:r>
              <a:rPr lang="ja-JP" altLang="en-US" sz="1600" dirty="0">
                <a:latin typeface="メイリオ" pitchFamily="50" charset="-128"/>
                <a:ea typeface="メイリオ" pitchFamily="50" charset="-128"/>
                <a:cs typeface="メイリオ" pitchFamily="50" charset="-128"/>
              </a:rPr>
              <a:t>都道府県医師会勤務医</a:t>
            </a:r>
            <a:endParaRPr lang="en-US" altLang="ja-JP" sz="1600" dirty="0">
              <a:latin typeface="メイリオ" pitchFamily="50" charset="-128"/>
              <a:ea typeface="メイリオ" pitchFamily="50" charset="-128"/>
              <a:cs typeface="メイリオ" pitchFamily="50" charset="-128"/>
            </a:endParaRPr>
          </a:p>
          <a:p>
            <a:pPr>
              <a:lnSpc>
                <a:spcPct val="100000"/>
              </a:lnSpc>
              <a:buFont typeface="Wingdings" pitchFamily="2" charset="2"/>
              <a:buNone/>
              <a:defRPr/>
            </a:pPr>
            <a:r>
              <a:rPr lang="ja-JP" altLang="en-US" sz="1600" dirty="0">
                <a:latin typeface="メイリオ" pitchFamily="50" charset="-128"/>
                <a:ea typeface="メイリオ" pitchFamily="50" charset="-128"/>
                <a:cs typeface="メイリオ" pitchFamily="50" charset="-128"/>
              </a:rPr>
              <a:t>担当理事連絡協議会</a:t>
            </a:r>
            <a:endParaRPr lang="en-US" altLang="ja-JP" sz="1600" dirty="0">
              <a:latin typeface="メイリオ" pitchFamily="50" charset="-128"/>
              <a:ea typeface="メイリオ" pitchFamily="50" charset="-128"/>
              <a:cs typeface="メイリオ" pitchFamily="50" charset="-128"/>
            </a:endParaRPr>
          </a:p>
          <a:p>
            <a:pPr>
              <a:lnSpc>
                <a:spcPct val="100000"/>
              </a:lnSpc>
              <a:buFont typeface="Wingdings" pitchFamily="2" charset="2"/>
              <a:buNone/>
              <a:defRPr/>
            </a:pPr>
            <a:r>
              <a:rPr lang="ja-JP" altLang="en-US" sz="1050" dirty="0">
                <a:latin typeface="HGS創英角ﾎﾟｯﾌﾟ体" pitchFamily="50" charset="-128"/>
                <a:ea typeface="HGS創英角ﾎﾟｯﾌﾟ体" pitchFamily="50" charset="-128"/>
              </a:rPr>
              <a:t>　　　　　　　　　　（庶 務 課）</a:t>
            </a:r>
            <a:endParaRPr lang="ja-JP" altLang="en-US" sz="1400" dirty="0">
              <a:latin typeface="ＭＳ Ｐゴシック" pitchFamily="50" charset="-128"/>
              <a:ea typeface="ＭＳ Ｐゴシック" pitchFamily="50" charset="-128"/>
            </a:endParaRPr>
          </a:p>
        </p:txBody>
      </p:sp>
      <p:sp>
        <p:nvSpPr>
          <p:cNvPr id="25608" name="AutoShape 15"/>
          <p:cNvSpPr>
            <a:spLocks noChangeArrowheads="1"/>
          </p:cNvSpPr>
          <p:nvPr/>
        </p:nvSpPr>
        <p:spPr bwMode="auto">
          <a:xfrm rot="21600000">
            <a:off x="5894533" y="1726913"/>
            <a:ext cx="530469" cy="423862"/>
          </a:xfrm>
          <a:prstGeom prst="leftRightArrow">
            <a:avLst>
              <a:gd name="adj1" fmla="val 50000"/>
              <a:gd name="adj2" fmla="val 29413"/>
            </a:avLst>
          </a:prstGeom>
          <a:solidFill>
            <a:srgbClr val="FFC000"/>
          </a:solidFill>
          <a:ln w="12700" algn="ctr">
            <a:solidFill>
              <a:schemeClr val="tx1"/>
            </a:solidFill>
            <a:miter lim="800000"/>
            <a:headEnd/>
            <a:tailEnd/>
          </a:ln>
        </p:spPr>
        <p:txBody>
          <a:bodyPr wrap="none" tIns="0" bIns="82800" anchor="ctr"/>
          <a:lstStyle/>
          <a:p>
            <a:pPr>
              <a:lnSpc>
                <a:spcPct val="100000"/>
              </a:lnSpc>
              <a:buFont typeface="Wingdings" pitchFamily="2" charset="2"/>
              <a:buChar char="l"/>
            </a:pPr>
            <a:endParaRPr lang="ja-JP" altLang="en-US" sz="2000"/>
          </a:p>
        </p:txBody>
      </p:sp>
      <p:sp>
        <p:nvSpPr>
          <p:cNvPr id="25612" name="Oval 8"/>
          <p:cNvSpPr>
            <a:spLocks noChangeArrowheads="1"/>
          </p:cNvSpPr>
          <p:nvPr/>
        </p:nvSpPr>
        <p:spPr bwMode="auto">
          <a:xfrm>
            <a:off x="755576" y="4797152"/>
            <a:ext cx="2703634" cy="1428750"/>
          </a:xfrm>
          <a:prstGeom prst="ellipse">
            <a:avLst/>
          </a:prstGeom>
          <a:solidFill>
            <a:srgbClr val="CCFFFF"/>
          </a:solidFill>
          <a:ln w="6350" algn="ctr">
            <a:solidFill>
              <a:srgbClr val="0000FF"/>
            </a:solidFill>
            <a:round/>
            <a:headEnd/>
            <a:tailEnd/>
          </a:ln>
        </p:spPr>
        <p:txBody>
          <a:bodyPr wrap="none" lIns="126000" tIns="108000" bIns="82800" anchor="ctr"/>
          <a:lstStyle/>
          <a:p>
            <a:pPr algn="ctr">
              <a:lnSpc>
                <a:spcPct val="100000"/>
              </a:lnSpc>
              <a:buFontTx/>
              <a:buNone/>
            </a:pPr>
            <a:r>
              <a:rPr lang="ja-JP" altLang="en-US" sz="1800" dirty="0">
                <a:solidFill>
                  <a:schemeClr val="tx2"/>
                </a:solidFill>
                <a:latin typeface="メイリオ" pitchFamily="50" charset="-128"/>
                <a:ea typeface="メイリオ" pitchFamily="50" charset="-128"/>
                <a:cs typeface="メイリオ" pitchFamily="50" charset="-128"/>
              </a:rPr>
              <a:t>医師の団結を目指す</a:t>
            </a:r>
            <a:endParaRPr lang="en-US" altLang="ja-JP" sz="1800" dirty="0">
              <a:solidFill>
                <a:schemeClr val="tx2"/>
              </a:solidFill>
              <a:latin typeface="メイリオ" pitchFamily="50" charset="-128"/>
              <a:ea typeface="メイリオ" pitchFamily="50" charset="-128"/>
              <a:cs typeface="メイリオ" pitchFamily="50" charset="-128"/>
            </a:endParaRPr>
          </a:p>
          <a:p>
            <a:pPr algn="ctr">
              <a:lnSpc>
                <a:spcPct val="100000"/>
              </a:lnSpc>
              <a:buFontTx/>
              <a:buNone/>
            </a:pPr>
            <a:r>
              <a:rPr lang="ja-JP" altLang="en-US" sz="1800" dirty="0">
                <a:solidFill>
                  <a:schemeClr val="tx2"/>
                </a:solidFill>
                <a:latin typeface="メイリオ" pitchFamily="50" charset="-128"/>
                <a:ea typeface="メイリオ" pitchFamily="50" charset="-128"/>
                <a:cs typeface="メイリオ" pitchFamily="50" charset="-128"/>
              </a:rPr>
              <a:t>委員会（プロジェクト）</a:t>
            </a:r>
            <a:endParaRPr lang="en-US" altLang="ja-JP" sz="1800" dirty="0">
              <a:solidFill>
                <a:schemeClr val="tx2"/>
              </a:solidFill>
              <a:latin typeface="メイリオ" pitchFamily="50" charset="-128"/>
              <a:ea typeface="メイリオ" pitchFamily="50" charset="-128"/>
              <a:cs typeface="メイリオ" pitchFamily="50" charset="-128"/>
            </a:endParaRPr>
          </a:p>
          <a:p>
            <a:pPr algn="ctr">
              <a:lnSpc>
                <a:spcPct val="100000"/>
              </a:lnSpc>
              <a:buFontTx/>
              <a:buNone/>
            </a:pPr>
            <a:r>
              <a:rPr lang="en-US" altLang="ja-JP" sz="1200" dirty="0">
                <a:solidFill>
                  <a:schemeClr val="tx2"/>
                </a:solidFill>
              </a:rPr>
              <a:t>※</a:t>
            </a:r>
            <a:r>
              <a:rPr lang="ja-JP" altLang="en-US" sz="1200" dirty="0">
                <a:solidFill>
                  <a:schemeClr val="tx2"/>
                </a:solidFill>
              </a:rPr>
              <a:t>平成</a:t>
            </a:r>
            <a:r>
              <a:rPr lang="en-US" altLang="ja-JP" sz="1200" dirty="0">
                <a:solidFill>
                  <a:schemeClr val="tx2"/>
                </a:solidFill>
              </a:rPr>
              <a:t>20</a:t>
            </a:r>
            <a:r>
              <a:rPr lang="ja-JP" altLang="en-US" sz="1200" dirty="0">
                <a:solidFill>
                  <a:schemeClr val="tx2"/>
                </a:solidFill>
              </a:rPr>
              <a:t>年度および</a:t>
            </a:r>
            <a:r>
              <a:rPr lang="en-US" altLang="ja-JP" sz="1200" dirty="0">
                <a:solidFill>
                  <a:schemeClr val="tx2"/>
                </a:solidFill>
              </a:rPr>
              <a:t>21</a:t>
            </a:r>
            <a:r>
              <a:rPr lang="ja-JP" altLang="en-US" sz="1200" dirty="0">
                <a:solidFill>
                  <a:schemeClr val="tx2"/>
                </a:solidFill>
              </a:rPr>
              <a:t>年度設置</a:t>
            </a:r>
          </a:p>
          <a:p>
            <a:pPr algn="ctr">
              <a:lnSpc>
                <a:spcPct val="100000"/>
              </a:lnSpc>
              <a:buFontTx/>
              <a:buNone/>
            </a:pPr>
            <a:r>
              <a:rPr lang="en-US" altLang="ja-JP" sz="1600" dirty="0">
                <a:solidFill>
                  <a:srgbClr val="0000FF"/>
                </a:solidFill>
                <a:latin typeface="メイリオ" pitchFamily="50" charset="-128"/>
                <a:ea typeface="メイリオ" pitchFamily="50" charset="-128"/>
                <a:cs typeface="メイリオ" pitchFamily="50" charset="-128"/>
              </a:rPr>
              <a:t>【</a:t>
            </a:r>
            <a:r>
              <a:rPr lang="ja-JP" altLang="en-US" sz="1600" dirty="0">
                <a:solidFill>
                  <a:srgbClr val="0000FF"/>
                </a:solidFill>
                <a:latin typeface="メイリオ" pitchFamily="50" charset="-128"/>
                <a:ea typeface="メイリオ" pitchFamily="50" charset="-128"/>
                <a:cs typeface="メイリオ" pitchFamily="50" charset="-128"/>
              </a:rPr>
              <a:t>終了</a:t>
            </a:r>
            <a:r>
              <a:rPr lang="en-US" altLang="ja-JP" sz="1600" dirty="0">
                <a:solidFill>
                  <a:srgbClr val="0000FF"/>
                </a:solidFill>
                <a:latin typeface="メイリオ" pitchFamily="50" charset="-128"/>
                <a:ea typeface="メイリオ" pitchFamily="50" charset="-128"/>
                <a:cs typeface="メイリオ" pitchFamily="50" charset="-128"/>
              </a:rPr>
              <a:t>】</a:t>
            </a:r>
            <a:r>
              <a:rPr lang="ja-JP" altLang="en-US" sz="1000" dirty="0">
                <a:latin typeface="HG創英角ｺﾞｼｯｸUB" pitchFamily="49" charset="-128"/>
                <a:ea typeface="HG創英角ｺﾞｼｯｸUB" pitchFamily="49" charset="-128"/>
              </a:rPr>
              <a:t>（庶務課）</a:t>
            </a:r>
            <a:endParaRPr lang="en-US" altLang="ja-JP" sz="1000" dirty="0">
              <a:latin typeface="HG創英角ｺﾞｼｯｸUB" pitchFamily="49" charset="-128"/>
              <a:ea typeface="HG創英角ｺﾞｼｯｸUB" pitchFamily="49" charset="-128"/>
            </a:endParaRPr>
          </a:p>
        </p:txBody>
      </p:sp>
      <p:sp>
        <p:nvSpPr>
          <p:cNvPr id="25613" name="Freeform 24"/>
          <p:cNvSpPr>
            <a:spLocks/>
          </p:cNvSpPr>
          <p:nvPr/>
        </p:nvSpPr>
        <p:spPr bwMode="auto">
          <a:xfrm>
            <a:off x="106974" y="850217"/>
            <a:ext cx="5697415" cy="369332"/>
          </a:xfrm>
          <a:custGeom>
            <a:avLst/>
            <a:gdLst>
              <a:gd name="T0" fmla="*/ 2147483647 w 3888"/>
              <a:gd name="T1" fmla="*/ 0 h 1768"/>
              <a:gd name="T2" fmla="*/ 0 w 3888"/>
              <a:gd name="T3" fmla="*/ 2147483647 h 1768"/>
              <a:gd name="T4" fmla="*/ 2147483647 w 3888"/>
              <a:gd name="T5" fmla="*/ 2147483647 h 1768"/>
              <a:gd name="T6" fmla="*/ 2147483647 w 3888"/>
              <a:gd name="T7" fmla="*/ 2147483647 h 1768"/>
              <a:gd name="T8" fmla="*/ 2147483647 w 3888"/>
              <a:gd name="T9" fmla="*/ 2147483647 h 1768"/>
              <a:gd name="T10" fmla="*/ 2147483647 w 3888"/>
              <a:gd name="T11" fmla="*/ 2147483647 h 1768"/>
              <a:gd name="T12" fmla="*/ 2147483647 w 3888"/>
              <a:gd name="T13" fmla="*/ 2147483647 h 1768"/>
              <a:gd name="T14" fmla="*/ 2147483647 w 3888"/>
              <a:gd name="T15" fmla="*/ 2147483647 h 1768"/>
              <a:gd name="T16" fmla="*/ 2147483647 w 3888"/>
              <a:gd name="T17" fmla="*/ 2147483647 h 1768"/>
              <a:gd name="T18" fmla="*/ 2147483647 w 3888"/>
              <a:gd name="T19" fmla="*/ 2147483647 h 1768"/>
              <a:gd name="T20" fmla="*/ 2147483647 w 3888"/>
              <a:gd name="T21" fmla="*/ 2147483647 h 1768"/>
              <a:gd name="T22" fmla="*/ 2147483647 w 3888"/>
              <a:gd name="T23" fmla="*/ 2147483647 h 1768"/>
              <a:gd name="T24" fmla="*/ 2147483647 w 3888"/>
              <a:gd name="T25" fmla="*/ 2147483647 h 1768"/>
              <a:gd name="T26" fmla="*/ 2147483647 w 3888"/>
              <a:gd name="T27" fmla="*/ 2147483647 h 1768"/>
              <a:gd name="T28" fmla="*/ 2147483647 w 3888"/>
              <a:gd name="T29" fmla="*/ 2147483647 h 1768"/>
              <a:gd name="T30" fmla="*/ 2147483647 w 3888"/>
              <a:gd name="T31" fmla="*/ 2147483647 h 1768"/>
              <a:gd name="T32" fmla="*/ 2147483647 w 3888"/>
              <a:gd name="T33" fmla="*/ 2147483647 h 1768"/>
              <a:gd name="T34" fmla="*/ 2147483647 w 3888"/>
              <a:gd name="T35" fmla="*/ 2147483647 h 1768"/>
              <a:gd name="T36" fmla="*/ 2147483647 w 3888"/>
              <a:gd name="T37" fmla="*/ 2147483647 h 17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888" h="1768">
                <a:moveTo>
                  <a:pt x="6" y="0"/>
                </a:moveTo>
                <a:cubicBezTo>
                  <a:pt x="4" y="360"/>
                  <a:pt x="0" y="719"/>
                  <a:pt x="0" y="1079"/>
                </a:cubicBezTo>
                <a:cubicBezTo>
                  <a:pt x="0" y="1236"/>
                  <a:pt x="3" y="1393"/>
                  <a:pt x="6" y="1550"/>
                </a:cubicBezTo>
                <a:cubicBezTo>
                  <a:pt x="9" y="1677"/>
                  <a:pt x="48" y="1633"/>
                  <a:pt x="199" y="1634"/>
                </a:cubicBezTo>
                <a:cubicBezTo>
                  <a:pt x="559" y="1637"/>
                  <a:pt x="918" y="1637"/>
                  <a:pt x="1278" y="1639"/>
                </a:cubicBezTo>
                <a:cubicBezTo>
                  <a:pt x="1399" y="1671"/>
                  <a:pt x="1553" y="1659"/>
                  <a:pt x="1676" y="1665"/>
                </a:cubicBezTo>
                <a:cubicBezTo>
                  <a:pt x="1884" y="1699"/>
                  <a:pt x="2094" y="1689"/>
                  <a:pt x="2304" y="1692"/>
                </a:cubicBezTo>
                <a:cubicBezTo>
                  <a:pt x="2652" y="1704"/>
                  <a:pt x="2999" y="1706"/>
                  <a:pt x="3346" y="1739"/>
                </a:cubicBezTo>
                <a:cubicBezTo>
                  <a:pt x="3437" y="1737"/>
                  <a:pt x="3537" y="1768"/>
                  <a:pt x="3619" y="1728"/>
                </a:cubicBezTo>
                <a:cubicBezTo>
                  <a:pt x="3636" y="1720"/>
                  <a:pt x="3642" y="1708"/>
                  <a:pt x="3661" y="1702"/>
                </a:cubicBezTo>
                <a:cubicBezTo>
                  <a:pt x="3676" y="1692"/>
                  <a:pt x="3685" y="1682"/>
                  <a:pt x="3702" y="1676"/>
                </a:cubicBezTo>
                <a:cubicBezTo>
                  <a:pt x="3723" y="1661"/>
                  <a:pt x="3728" y="1643"/>
                  <a:pt x="3750" y="1623"/>
                </a:cubicBezTo>
                <a:cubicBezTo>
                  <a:pt x="3759" y="1615"/>
                  <a:pt x="3776" y="1597"/>
                  <a:pt x="3776" y="1597"/>
                </a:cubicBezTo>
                <a:cubicBezTo>
                  <a:pt x="3785" y="1569"/>
                  <a:pt x="3778" y="1588"/>
                  <a:pt x="3802" y="1550"/>
                </a:cubicBezTo>
                <a:cubicBezTo>
                  <a:pt x="3805" y="1545"/>
                  <a:pt x="3812" y="1534"/>
                  <a:pt x="3812" y="1534"/>
                </a:cubicBezTo>
                <a:cubicBezTo>
                  <a:pt x="3818" y="1425"/>
                  <a:pt x="3811" y="1301"/>
                  <a:pt x="3849" y="1199"/>
                </a:cubicBezTo>
                <a:cubicBezTo>
                  <a:pt x="3851" y="1159"/>
                  <a:pt x="3851" y="1119"/>
                  <a:pt x="3854" y="1079"/>
                </a:cubicBezTo>
                <a:cubicBezTo>
                  <a:pt x="3857" y="1045"/>
                  <a:pt x="3875" y="1009"/>
                  <a:pt x="3880" y="974"/>
                </a:cubicBezTo>
                <a:cubicBezTo>
                  <a:pt x="3888" y="832"/>
                  <a:pt x="3886" y="904"/>
                  <a:pt x="3886" y="759"/>
                </a:cubicBezTo>
              </a:path>
            </a:pathLst>
          </a:custGeom>
          <a:noFill/>
          <a:ln>
            <a:noFill/>
          </a:ln>
          <a:effectLst/>
          <a:extLst>
            <a:ext uri="{909E8E84-426E-40DD-AFC4-6F175D3DCCD1}">
              <a14:hiddenFill xmlns:a14="http://schemas.microsoft.com/office/drawing/2010/main">
                <a:gradFill rotWithShape="0">
                  <a:gsLst>
                    <a:gs pos="0">
                      <a:srgbClr val="9AB5E4"/>
                    </a:gs>
                    <a:gs pos="50000">
                      <a:srgbClr val="C2D1ED"/>
                    </a:gs>
                    <a:gs pos="100000">
                      <a:srgbClr val="E1E8F5"/>
                    </a:gs>
                  </a:gsLst>
                  <a:lin ang="5400000"/>
                </a:gra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ja-JP" altLang="en-US"/>
          </a:p>
        </p:txBody>
      </p:sp>
      <p:sp>
        <p:nvSpPr>
          <p:cNvPr id="25614" name="AutoShape 25"/>
          <p:cNvSpPr>
            <a:spLocks noChangeArrowheads="1"/>
          </p:cNvSpPr>
          <p:nvPr/>
        </p:nvSpPr>
        <p:spPr bwMode="auto">
          <a:xfrm>
            <a:off x="250582" y="908720"/>
            <a:ext cx="8623788" cy="2700000"/>
          </a:xfrm>
          <a:prstGeom prst="roundRect">
            <a:avLst>
              <a:gd name="adj" fmla="val 16667"/>
            </a:avLst>
          </a:prstGeom>
          <a:noFill/>
          <a:ln w="28575" algn="ctr">
            <a:solidFill>
              <a:srgbClr val="FF6600"/>
            </a:solidFill>
            <a:round/>
            <a:headEnd/>
            <a:tailEnd/>
          </a:ln>
          <a:effectLst/>
          <a:extLst>
            <a:ext uri="{909E8E84-426E-40DD-AFC4-6F175D3DCCD1}">
              <a14:hiddenFill xmlns:a14="http://schemas.microsoft.com/office/drawing/2010/main">
                <a:solidFill>
                  <a:srgbClr val="9AB5E4"/>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spAutoFit/>
          </a:bodyPr>
          <a:lstStyle/>
          <a:p>
            <a:endParaRPr lang="en-US" altLang="ja-JP" dirty="0" smtClean="0"/>
          </a:p>
          <a:p>
            <a:endParaRPr lang="en-US" altLang="ja-JP" dirty="0"/>
          </a:p>
          <a:p>
            <a:endParaRPr lang="en-US" altLang="ja-JP" dirty="0" smtClean="0"/>
          </a:p>
          <a:p>
            <a:endParaRPr lang="en-US" altLang="ja-JP" dirty="0"/>
          </a:p>
          <a:p>
            <a:endParaRPr lang="en-US" altLang="ja-JP" dirty="0" smtClean="0"/>
          </a:p>
          <a:p>
            <a:endParaRPr lang="en-US" altLang="ja-JP" dirty="0"/>
          </a:p>
          <a:p>
            <a:endParaRPr lang="en-US" altLang="ja-JP" dirty="0" smtClean="0"/>
          </a:p>
          <a:p>
            <a:r>
              <a:rPr lang="ja-JP" altLang="en-US" dirty="0"/>
              <a:t>　</a:t>
            </a:r>
            <a:r>
              <a:rPr lang="ja-JP" altLang="en-US" dirty="0" smtClean="0"/>
              <a:t>　　　　　　　　　　　　　　　　　　　　　　　　　　　　　　　　</a:t>
            </a:r>
            <a:endParaRPr lang="ja-JP" altLang="en-US" dirty="0"/>
          </a:p>
        </p:txBody>
      </p:sp>
      <p:sp>
        <p:nvSpPr>
          <p:cNvPr id="25622" name="AutoShape 13"/>
          <p:cNvSpPr>
            <a:spLocks noChangeArrowheads="1"/>
          </p:cNvSpPr>
          <p:nvPr/>
        </p:nvSpPr>
        <p:spPr bwMode="auto">
          <a:xfrm rot="9000000">
            <a:off x="5729746" y="2360423"/>
            <a:ext cx="439615" cy="1696557"/>
          </a:xfrm>
          <a:prstGeom prst="upDownArrow">
            <a:avLst>
              <a:gd name="adj1" fmla="val 55694"/>
              <a:gd name="adj2" fmla="val 40630"/>
            </a:avLst>
          </a:prstGeom>
          <a:solidFill>
            <a:srgbClr val="CCFFCC"/>
          </a:solidFill>
          <a:ln w="12700" algn="ctr">
            <a:solidFill>
              <a:srgbClr val="404040"/>
            </a:solidFill>
            <a:miter lim="800000"/>
            <a:headEnd/>
            <a:tailEnd/>
          </a:ln>
        </p:spPr>
        <p:txBody>
          <a:bodyPr wrap="none" tIns="0" bIns="82800" anchor="ctr"/>
          <a:lstStyle/>
          <a:p>
            <a:pPr>
              <a:lnSpc>
                <a:spcPct val="100000"/>
              </a:lnSpc>
              <a:buFont typeface="Wingdings" pitchFamily="2" charset="2"/>
              <a:buChar char="l"/>
            </a:pPr>
            <a:endParaRPr lang="ja-JP" altLang="en-US" sz="2000"/>
          </a:p>
        </p:txBody>
      </p:sp>
      <p:sp>
        <p:nvSpPr>
          <p:cNvPr id="25624" name="Oval 4"/>
          <p:cNvSpPr>
            <a:spLocks noChangeArrowheads="1"/>
          </p:cNvSpPr>
          <p:nvPr/>
        </p:nvSpPr>
        <p:spPr bwMode="auto">
          <a:xfrm>
            <a:off x="2976197" y="2491379"/>
            <a:ext cx="2351942" cy="935038"/>
          </a:xfrm>
          <a:prstGeom prst="ellipse">
            <a:avLst/>
          </a:prstGeom>
          <a:solidFill>
            <a:srgbClr val="FFCC99"/>
          </a:solidFill>
          <a:ln w="6350" algn="ctr">
            <a:solidFill>
              <a:srgbClr val="800000"/>
            </a:solidFill>
            <a:round/>
            <a:headEnd/>
            <a:tailEnd/>
          </a:ln>
        </p:spPr>
        <p:txBody>
          <a:bodyPr wrap="none" tIns="0" bIns="82800" anchor="ctr"/>
          <a:lstStyle/>
          <a:p>
            <a:pPr algn="ctr">
              <a:lnSpc>
                <a:spcPct val="100000"/>
              </a:lnSpc>
              <a:buFont typeface="Wingdings" pitchFamily="2" charset="2"/>
              <a:buNone/>
            </a:pPr>
            <a:r>
              <a:rPr lang="ja-JP" altLang="en-US" sz="1400" dirty="0"/>
              <a:t>同委員会</a:t>
            </a:r>
          </a:p>
          <a:p>
            <a:pPr algn="ctr">
              <a:lnSpc>
                <a:spcPct val="100000"/>
              </a:lnSpc>
              <a:buFont typeface="Wingdings" pitchFamily="2" charset="2"/>
              <a:buNone/>
            </a:pPr>
            <a:r>
              <a:rPr lang="ja-JP" altLang="en-US" sz="1800" b="1" dirty="0">
                <a:latin typeface="メイリオ" pitchFamily="50" charset="-128"/>
                <a:ea typeface="メイリオ" pitchFamily="50" charset="-128"/>
                <a:cs typeface="メイリオ" pitchFamily="50" charset="-128"/>
              </a:rPr>
              <a:t>臨床研修医部会</a:t>
            </a:r>
            <a:endParaRPr lang="en-US" altLang="ja-JP" sz="1000" b="1" dirty="0">
              <a:latin typeface="メイリオ" pitchFamily="50" charset="-128"/>
              <a:ea typeface="メイリオ" pitchFamily="50" charset="-128"/>
              <a:cs typeface="メイリオ" pitchFamily="50" charset="-128"/>
            </a:endParaRPr>
          </a:p>
          <a:p>
            <a:pPr algn="ctr">
              <a:lnSpc>
                <a:spcPct val="100000"/>
              </a:lnSpc>
              <a:buFont typeface="Wingdings" pitchFamily="2" charset="2"/>
              <a:buNone/>
            </a:pPr>
            <a:r>
              <a:rPr lang="ja-JP" altLang="en-US" sz="1000" dirty="0">
                <a:latin typeface="HGS創英角ﾎﾟｯﾌﾟ体" pitchFamily="50" charset="-128"/>
                <a:ea typeface="HGS創英角ﾎﾟｯﾌﾟ体" pitchFamily="50" charset="-128"/>
              </a:rPr>
              <a:t>　　　　　　　　（庶 務 課）</a:t>
            </a:r>
            <a:endParaRPr lang="en-US" altLang="ja-JP" sz="1800" dirty="0">
              <a:latin typeface="HGS創英角ﾎﾟｯﾌﾟ体" pitchFamily="50" charset="-128"/>
              <a:ea typeface="HGS創英角ﾎﾟｯﾌﾟ体" pitchFamily="50" charset="-128"/>
            </a:endParaRPr>
          </a:p>
        </p:txBody>
      </p:sp>
      <p:sp>
        <p:nvSpPr>
          <p:cNvPr id="26" name="Text Box 4"/>
          <p:cNvSpPr txBox="1">
            <a:spLocks noChangeArrowheads="1"/>
          </p:cNvSpPr>
          <p:nvPr/>
        </p:nvSpPr>
        <p:spPr bwMode="auto">
          <a:xfrm>
            <a:off x="250582" y="157163"/>
            <a:ext cx="8623788" cy="535534"/>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algn="ctr" eaLnBrk="1" hangingPunct="1">
              <a:lnSpc>
                <a:spcPct val="100000"/>
              </a:lnSpc>
              <a:buFontTx/>
              <a:buNone/>
            </a:pPr>
            <a:r>
              <a:rPr lang="ja-JP" altLang="en-US" dirty="0">
                <a:latin typeface="+mj-ea"/>
                <a:ea typeface="+mj-ea"/>
                <a:cs typeface="メイリオ" pitchFamily="50" charset="-128"/>
              </a:rPr>
              <a:t>勤務医</a:t>
            </a:r>
            <a:r>
              <a:rPr lang="ja-JP" altLang="en-US" dirty="0" smtClean="0">
                <a:latin typeface="+mj-ea"/>
                <a:ea typeface="+mj-ea"/>
                <a:cs typeface="メイリオ" pitchFamily="50" charset="-128"/>
              </a:rPr>
              <a:t>に関する委員会等</a:t>
            </a:r>
            <a:endParaRPr lang="en-US" altLang="ja-JP" dirty="0" smtClean="0">
              <a:latin typeface="+mj-ea"/>
              <a:ea typeface="+mj-ea"/>
              <a:cs typeface="メイリオ" pitchFamily="50" charset="-128"/>
            </a:endParaRPr>
          </a:p>
        </p:txBody>
      </p:sp>
      <p:sp>
        <p:nvSpPr>
          <p:cNvPr id="27" name="テキスト ボックス 26"/>
          <p:cNvSpPr txBox="1"/>
          <p:nvPr/>
        </p:nvSpPr>
        <p:spPr>
          <a:xfrm>
            <a:off x="107504" y="6551766"/>
            <a:ext cx="3744416" cy="261610"/>
          </a:xfrm>
          <a:prstGeom prst="rect">
            <a:avLst/>
          </a:prstGeom>
          <a:noFill/>
        </p:spPr>
        <p:txBody>
          <a:bodyPr wrap="square" rtlCol="0">
            <a:spAutoFit/>
          </a:bodyPr>
          <a:lstStyle/>
          <a:p>
            <a:r>
              <a:rPr kumimoji="1" lang="ja-JP" altLang="en-US" sz="1050" dirty="0" smtClean="0"/>
              <a:t>出典：日本医師会作成資料</a:t>
            </a:r>
            <a:endParaRPr kumimoji="1" lang="ja-JP" altLang="en-US" sz="1050" dirty="0"/>
          </a:p>
        </p:txBody>
      </p:sp>
      <p:sp>
        <p:nvSpPr>
          <p:cNvPr id="28"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35</a:t>
            </a:fld>
            <a:endParaRPr lang="ja-JP" altLang="en-US">
              <a:latin typeface="ＭＳ ゴシック" pitchFamily="49" charset="-128"/>
              <a:ea typeface="ＭＳ ゴシック" pitchFamily="49" charset="-128"/>
            </a:endParaRPr>
          </a:p>
        </p:txBody>
      </p:sp>
      <p:sp>
        <p:nvSpPr>
          <p:cNvPr id="2" name="テキスト ボックス 1"/>
          <p:cNvSpPr txBox="1"/>
          <p:nvPr/>
        </p:nvSpPr>
        <p:spPr>
          <a:xfrm>
            <a:off x="251520" y="3717032"/>
            <a:ext cx="5184576" cy="923330"/>
          </a:xfrm>
          <a:prstGeom prst="rect">
            <a:avLst/>
          </a:prstGeom>
          <a:solidFill>
            <a:srgbClr val="CCFFCC"/>
          </a:solidFill>
          <a:ln w="31750" cmpd="sng">
            <a:solidFill>
              <a:srgbClr val="404040"/>
            </a:solidFill>
            <a:prstDash val="lgDashDot"/>
          </a:ln>
        </p:spPr>
        <p:txBody>
          <a:bodyPr wrap="square" rtlCol="0">
            <a:spAutoFit/>
          </a:bodyPr>
          <a:lstStyle/>
          <a:p>
            <a:pPr marL="285750" indent="-285750">
              <a:buFont typeface="Wingdings" panose="05000000000000000000" pitchFamily="2" charset="2"/>
              <a:buChar char="p"/>
            </a:pPr>
            <a:r>
              <a:rPr kumimoji="1" lang="ja-JP" altLang="en-US" dirty="0" smtClean="0"/>
              <a:t>このほか、</a:t>
            </a:r>
            <a:r>
              <a:rPr kumimoji="1" lang="ja-JP" altLang="en-US" dirty="0" smtClean="0">
                <a:solidFill>
                  <a:srgbClr val="0000FF"/>
                </a:solidFill>
              </a:rPr>
              <a:t>男女共同参画委員会</a:t>
            </a:r>
            <a:r>
              <a:rPr kumimoji="1" lang="ja-JP" altLang="en-US" dirty="0" smtClean="0"/>
              <a:t>、</a:t>
            </a:r>
            <a:r>
              <a:rPr kumimoji="1" lang="ja-JP" altLang="en-US" dirty="0" smtClean="0">
                <a:solidFill>
                  <a:srgbClr val="0000FF"/>
                </a:solidFill>
              </a:rPr>
              <a:t>女性医師支援センター事業（女性医師バンク）</a:t>
            </a:r>
            <a:r>
              <a:rPr kumimoji="1" lang="ja-JP" altLang="en-US" dirty="0" smtClean="0"/>
              <a:t>等との連携を取りながら、取り組みを進めている。</a:t>
            </a:r>
            <a:endParaRPr kumimoji="1" lang="ja-JP" altLang="en-US" dirty="0"/>
          </a:p>
        </p:txBody>
      </p:sp>
    </p:spTree>
    <p:extLst>
      <p:ext uri="{BB962C8B-B14F-4D97-AF65-F5344CB8AC3E}">
        <p14:creationId xmlns:p14="http://schemas.microsoft.com/office/powerpoint/2010/main" val="17246793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0312" name="Group 88"/>
          <p:cNvGraphicFramePr>
            <a:graphicFrameLocks noGrp="1"/>
          </p:cNvGraphicFramePr>
          <p:nvPr>
            <p:extLst>
              <p:ext uri="{D42A27DB-BD31-4B8C-83A1-F6EECF244321}">
                <p14:modId xmlns:p14="http://schemas.microsoft.com/office/powerpoint/2010/main" val="2408319086"/>
              </p:ext>
            </p:extLst>
          </p:nvPr>
        </p:nvGraphicFramePr>
        <p:xfrm>
          <a:off x="250581" y="652463"/>
          <a:ext cx="8575431" cy="5757864"/>
        </p:xfrm>
        <a:graphic>
          <a:graphicData uri="http://schemas.openxmlformats.org/drawingml/2006/table">
            <a:tbl>
              <a:tblPr/>
              <a:tblGrid>
                <a:gridCol w="1334958"/>
                <a:gridCol w="7240473"/>
              </a:tblGrid>
              <a:tr h="29428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400" b="1" i="0" u="none" strike="noStrike" cap="none" normalizeH="0" baseline="0" dirty="0" smtClean="0">
                          <a:ln>
                            <a:noFill/>
                          </a:ln>
                          <a:solidFill>
                            <a:schemeClr val="tx1"/>
                          </a:solidFill>
                          <a:effectLst/>
                          <a:latin typeface="ＭＳ ゴシック" pitchFamily="49" charset="-128"/>
                          <a:ea typeface="ＭＳ ゴシック" pitchFamily="49" charset="-128"/>
                        </a:rPr>
                        <a:t>年　度</a:t>
                      </a:r>
                    </a:p>
                  </a:txBody>
                  <a:tcPr marL="63304" marR="63304"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400" b="1" i="0" u="none" strike="noStrike" cap="none" normalizeH="0" baseline="0" smtClean="0">
                          <a:ln>
                            <a:noFill/>
                          </a:ln>
                          <a:solidFill>
                            <a:schemeClr val="tx1"/>
                          </a:solidFill>
                          <a:effectLst/>
                          <a:latin typeface="ＭＳ ゴシック" pitchFamily="49" charset="-128"/>
                          <a:ea typeface="ＭＳ ゴシック" pitchFamily="49" charset="-128"/>
                        </a:rPr>
                        <a:t>諮 問 事 項</a:t>
                      </a:r>
                    </a:p>
                  </a:txBody>
                  <a:tcPr marL="63304" marR="63304"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accent1"/>
                    </a:solidFill>
                  </a:tcPr>
                </a:tc>
              </a:tr>
              <a:tr h="33610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昭和</a:t>
                      </a:r>
                      <a:r>
                        <a:rPr kumimoji="0" lang="en-US" altLang="ja-JP" sz="1300" b="1" i="0" u="none" strike="noStrike" cap="none" normalizeH="0" baseline="0" smtClean="0">
                          <a:ln>
                            <a:noFill/>
                          </a:ln>
                          <a:solidFill>
                            <a:schemeClr val="tx1"/>
                          </a:solidFill>
                          <a:effectLst/>
                          <a:latin typeface="ＭＳ ゴシック" pitchFamily="49" charset="-128"/>
                          <a:ea typeface="ＭＳ ゴシック" pitchFamily="49" charset="-128"/>
                        </a:rPr>
                        <a:t>58</a:t>
                      </a: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年度</a:t>
                      </a:r>
                    </a:p>
                  </a:txBody>
                  <a:tcPr marL="63304" marR="63304"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勤務医の日本医師会入会促進の方策</a:t>
                      </a:r>
                    </a:p>
                  </a:txBody>
                  <a:tcPr marL="63304" marR="63304"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E7F3F4"/>
                    </a:solidFill>
                  </a:tcPr>
                </a:tc>
              </a:tr>
              <a:tr h="3962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昭和</a:t>
                      </a:r>
                      <a:r>
                        <a:rPr kumimoji="0" lang="en-US" altLang="ja-JP" sz="1300" b="1" i="0" u="none" strike="noStrike" cap="none" normalizeH="0" baseline="0" smtClean="0">
                          <a:ln>
                            <a:noFill/>
                          </a:ln>
                          <a:solidFill>
                            <a:schemeClr val="tx1"/>
                          </a:solidFill>
                          <a:effectLst/>
                          <a:latin typeface="ＭＳ ゴシック" pitchFamily="49" charset="-128"/>
                          <a:ea typeface="ＭＳ ゴシック" pitchFamily="49" charset="-128"/>
                        </a:rPr>
                        <a:t>59</a:t>
                      </a: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a:t>
                      </a:r>
                      <a:r>
                        <a:rPr kumimoji="0" lang="en-US" altLang="ja-JP" sz="1300" b="1" i="0" u="none" strike="noStrike" cap="none" normalizeH="0" baseline="0" smtClean="0">
                          <a:ln>
                            <a:noFill/>
                          </a:ln>
                          <a:solidFill>
                            <a:schemeClr val="tx1"/>
                          </a:solidFill>
                          <a:effectLst/>
                          <a:latin typeface="ＭＳ ゴシック" pitchFamily="49" charset="-128"/>
                          <a:ea typeface="ＭＳ ゴシック" pitchFamily="49" charset="-128"/>
                        </a:rPr>
                        <a:t>60</a:t>
                      </a: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年度</a:t>
                      </a:r>
                    </a:p>
                  </a:txBody>
                  <a:tcPr marL="63304" marR="63304"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各都道府県医師会において勤務医が医師会活動に積極的に参加するための諸方策</a:t>
                      </a:r>
                      <a:r>
                        <a:rPr kumimoji="0" lang="en-US" altLang="ja-JP" sz="1300" b="1" i="0" u="none" strike="noStrike" cap="none" normalizeH="0" baseline="0" smtClean="0">
                          <a:ln>
                            <a:noFill/>
                          </a:ln>
                          <a:solidFill>
                            <a:schemeClr val="tx1"/>
                          </a:solidFill>
                          <a:effectLst/>
                          <a:latin typeface="ＭＳ ゴシック" pitchFamily="49" charset="-128"/>
                          <a:ea typeface="ＭＳ ゴシック" pitchFamily="49" charset="-128"/>
                        </a:rPr>
                        <a:t>(</a:t>
                      </a: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生涯教育、医賠責保険も含めて検討</a:t>
                      </a:r>
                      <a:r>
                        <a:rPr kumimoji="0" lang="en-US" altLang="ja-JP" sz="1300" b="1" i="0" u="none" strike="noStrike" cap="none" normalizeH="0" baseline="0" smtClean="0">
                          <a:ln>
                            <a:noFill/>
                          </a:ln>
                          <a:solidFill>
                            <a:schemeClr val="tx1"/>
                          </a:solidFill>
                          <a:effectLst/>
                          <a:latin typeface="ＭＳ ゴシック" pitchFamily="49" charset="-128"/>
                          <a:ea typeface="ＭＳ ゴシック" pitchFamily="49" charset="-128"/>
                        </a:rPr>
                        <a:t>)</a:t>
                      </a:r>
                      <a:endPar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endParaRPr>
                    </a:p>
                  </a:txBody>
                  <a:tcPr marL="63304" marR="63304"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3F9FA"/>
                    </a:solidFill>
                  </a:tcPr>
                </a:tc>
              </a:tr>
              <a:tr h="3962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昭和</a:t>
                      </a:r>
                      <a:r>
                        <a:rPr kumimoji="0" lang="en-US" altLang="ja-JP" sz="1300" b="1" i="0" u="none" strike="noStrike" cap="none" normalizeH="0" baseline="0" smtClean="0">
                          <a:ln>
                            <a:noFill/>
                          </a:ln>
                          <a:solidFill>
                            <a:schemeClr val="tx1"/>
                          </a:solidFill>
                          <a:effectLst/>
                          <a:latin typeface="ＭＳ ゴシック" pitchFamily="49" charset="-128"/>
                          <a:ea typeface="ＭＳ ゴシック" pitchFamily="49" charset="-128"/>
                        </a:rPr>
                        <a:t>61</a:t>
                      </a: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a:t>
                      </a:r>
                      <a:r>
                        <a:rPr kumimoji="0" lang="en-US" altLang="ja-JP" sz="1300" b="1" i="0" u="none" strike="noStrike" cap="none" normalizeH="0" baseline="0" smtClean="0">
                          <a:ln>
                            <a:noFill/>
                          </a:ln>
                          <a:solidFill>
                            <a:schemeClr val="tx1"/>
                          </a:solidFill>
                          <a:effectLst/>
                          <a:latin typeface="ＭＳ ゴシック" pitchFamily="49" charset="-128"/>
                          <a:ea typeface="ＭＳ ゴシック" pitchFamily="49" charset="-128"/>
                        </a:rPr>
                        <a:t>62</a:t>
                      </a: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年度</a:t>
                      </a:r>
                    </a:p>
                  </a:txBody>
                  <a:tcPr marL="63304" marR="63304"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157163" marR="0" lvl="0" indent="-157163" algn="l" defTabSz="914400" rtl="0" eaLnBrk="1" fontAlgn="base" latinLnBrk="0" hangingPunct="1">
                        <a:lnSpc>
                          <a:spcPct val="100000"/>
                        </a:lnSpc>
                        <a:spcBef>
                          <a:spcPct val="0"/>
                        </a:spcBef>
                        <a:spcAft>
                          <a:spcPct val="0"/>
                        </a:spcAft>
                        <a:buClrTx/>
                        <a:buSzTx/>
                        <a:buFont typeface="Wingdings" pitchFamily="2" charset="2"/>
                        <a:buChar char="l"/>
                        <a:tabLst/>
                      </a:pP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日医勤務医</a:t>
                      </a:r>
                      <a:r>
                        <a:rPr kumimoji="0" lang="en-US" altLang="ja-JP" sz="1300" b="1" i="0" u="none" strike="noStrike" cap="none" normalizeH="0" baseline="0" smtClean="0">
                          <a:ln>
                            <a:noFill/>
                          </a:ln>
                          <a:solidFill>
                            <a:schemeClr val="tx1"/>
                          </a:solidFill>
                          <a:effectLst/>
                          <a:latin typeface="ＭＳ ゴシック" pitchFamily="49" charset="-128"/>
                          <a:ea typeface="ＭＳ ゴシック" pitchFamily="49" charset="-128"/>
                        </a:rPr>
                        <a:t>(B</a:t>
                      </a: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a:t>
                      </a:r>
                      <a:r>
                        <a:rPr kumimoji="0" lang="en-US" altLang="ja-JP" sz="1300" b="1" i="0" u="none" strike="noStrike" cap="none" normalizeH="0" baseline="0" smtClean="0">
                          <a:ln>
                            <a:noFill/>
                          </a:ln>
                          <a:solidFill>
                            <a:schemeClr val="tx1"/>
                          </a:solidFill>
                          <a:effectLst/>
                          <a:latin typeface="ＭＳ ゴシック" pitchFamily="49" charset="-128"/>
                          <a:ea typeface="ＭＳ ゴシック" pitchFamily="49" charset="-128"/>
                        </a:rPr>
                        <a:t>C</a:t>
                      </a: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会員</a:t>
                      </a:r>
                      <a:r>
                        <a:rPr kumimoji="0" lang="en-US" altLang="ja-JP" sz="1300" b="1" i="0" u="none" strike="noStrike" cap="none" normalizeH="0" baseline="0" smtClean="0">
                          <a:ln>
                            <a:noFill/>
                          </a:ln>
                          <a:solidFill>
                            <a:schemeClr val="tx1"/>
                          </a:solidFill>
                          <a:effectLst/>
                          <a:latin typeface="ＭＳ ゴシック" pitchFamily="49" charset="-128"/>
                          <a:ea typeface="ＭＳ ゴシック" pitchFamily="49" charset="-128"/>
                        </a:rPr>
                        <a:t>)</a:t>
                      </a: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にかかる医師賠償責任保険の制度化について</a:t>
                      </a:r>
                    </a:p>
                    <a:p>
                      <a:pPr marL="157163" marR="0" lvl="0" indent="-157163" algn="l" defTabSz="914400" rtl="0" eaLnBrk="1" fontAlgn="base" latinLnBrk="0" hangingPunct="1">
                        <a:lnSpc>
                          <a:spcPct val="100000"/>
                        </a:lnSpc>
                        <a:spcBef>
                          <a:spcPct val="0"/>
                        </a:spcBef>
                        <a:spcAft>
                          <a:spcPct val="0"/>
                        </a:spcAft>
                        <a:buClrTx/>
                        <a:buSzTx/>
                        <a:buFont typeface="Wingdings" pitchFamily="2" charset="2"/>
                        <a:buChar char="l"/>
                        <a:tabLst/>
                      </a:pP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勤務医の生涯教育について</a:t>
                      </a:r>
                      <a:r>
                        <a:rPr kumimoji="0" lang="en-US" altLang="ja-JP" sz="1300" b="1" i="0" u="none" strike="noStrike" cap="none" normalizeH="0" baseline="0" smtClean="0">
                          <a:ln>
                            <a:noFill/>
                          </a:ln>
                          <a:solidFill>
                            <a:schemeClr val="tx1"/>
                          </a:solidFill>
                          <a:effectLst/>
                          <a:latin typeface="ＭＳ ゴシック" pitchFamily="49" charset="-128"/>
                          <a:ea typeface="ＭＳ ゴシック" pitchFamily="49" charset="-128"/>
                        </a:rPr>
                        <a:t>(</a:t>
                      </a: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カリキュラムにまで踏み込んだ検討</a:t>
                      </a:r>
                      <a:r>
                        <a:rPr kumimoji="0" lang="en-US" altLang="ja-JP" sz="1300" b="1" i="0" u="none" strike="noStrike" cap="none" normalizeH="0" baseline="0" smtClean="0">
                          <a:ln>
                            <a:noFill/>
                          </a:ln>
                          <a:solidFill>
                            <a:schemeClr val="tx1"/>
                          </a:solidFill>
                          <a:effectLst/>
                          <a:latin typeface="ＭＳ ゴシック" pitchFamily="49" charset="-128"/>
                          <a:ea typeface="ＭＳ ゴシック" pitchFamily="49" charset="-128"/>
                        </a:rPr>
                        <a:t>)</a:t>
                      </a:r>
                      <a:endPar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endParaRPr>
                    </a:p>
                  </a:txBody>
                  <a:tcPr marL="63304" marR="63304"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E7F3F4"/>
                    </a:solidFill>
                  </a:tcPr>
                </a:tc>
              </a:tr>
              <a:tr h="3962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300" b="1" i="0" u="none" strike="noStrike" cap="none" normalizeH="0" baseline="0" dirty="0" smtClean="0">
                          <a:ln>
                            <a:noFill/>
                          </a:ln>
                          <a:solidFill>
                            <a:schemeClr val="tx1"/>
                          </a:solidFill>
                          <a:effectLst/>
                          <a:latin typeface="ＭＳ ゴシック" pitchFamily="49" charset="-128"/>
                          <a:ea typeface="ＭＳ ゴシック" pitchFamily="49" charset="-128"/>
                        </a:rPr>
                        <a:t>昭</a:t>
                      </a:r>
                      <a:r>
                        <a:rPr kumimoji="0" lang="en-US" altLang="ja-JP" sz="1300" b="1" i="0" u="none" strike="noStrike" cap="none" normalizeH="0" baseline="0" dirty="0" smtClean="0">
                          <a:ln>
                            <a:noFill/>
                          </a:ln>
                          <a:solidFill>
                            <a:schemeClr val="tx1"/>
                          </a:solidFill>
                          <a:effectLst/>
                          <a:latin typeface="ＭＳ ゴシック" pitchFamily="49" charset="-128"/>
                          <a:ea typeface="ＭＳ ゴシック" pitchFamily="49" charset="-128"/>
                        </a:rPr>
                        <a:t>63</a:t>
                      </a:r>
                      <a:r>
                        <a:rPr kumimoji="0" lang="ja-JP" altLang="en-US" sz="1300" b="1" i="0" u="none" strike="noStrike" cap="none" normalizeH="0" baseline="0" dirty="0" smtClean="0">
                          <a:ln>
                            <a:noFill/>
                          </a:ln>
                          <a:solidFill>
                            <a:schemeClr val="tx1"/>
                          </a:solidFill>
                          <a:effectLst/>
                          <a:latin typeface="ＭＳ ゴシック" pitchFamily="49" charset="-128"/>
                          <a:ea typeface="ＭＳ ゴシック" pitchFamily="49" charset="-128"/>
                        </a:rPr>
                        <a:t>・平成元年度</a:t>
                      </a:r>
                    </a:p>
                  </a:txBody>
                  <a:tcPr marL="63304" marR="63304"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病診連携を図る場合の勤務医師の役割</a:t>
                      </a:r>
                    </a:p>
                  </a:txBody>
                  <a:tcPr marL="63304" marR="63304"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3F9FA"/>
                    </a:solidFill>
                  </a:tcPr>
                </a:tc>
              </a:tr>
              <a:tr h="32681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平成２・３年度</a:t>
                      </a:r>
                    </a:p>
                  </a:txBody>
                  <a:tcPr marL="63304" marR="63304"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勤務医の将来性について</a:t>
                      </a:r>
                    </a:p>
                  </a:txBody>
                  <a:tcPr marL="63304" marR="63304"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E7F3F4"/>
                    </a:solidFill>
                  </a:tcPr>
                </a:tc>
              </a:tr>
              <a:tr h="32835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平成４・５年度</a:t>
                      </a:r>
                    </a:p>
                  </a:txBody>
                  <a:tcPr marL="63304" marR="63304"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勤務医部会</a:t>
                      </a:r>
                      <a:r>
                        <a:rPr kumimoji="0" lang="en-US" altLang="ja-JP" sz="1300" b="1" i="0" u="none" strike="noStrike" cap="none" normalizeH="0" baseline="0" smtClean="0">
                          <a:ln>
                            <a:noFill/>
                          </a:ln>
                          <a:solidFill>
                            <a:schemeClr val="tx1"/>
                          </a:solidFill>
                          <a:effectLst/>
                          <a:latin typeface="ＭＳ ゴシック" pitchFamily="49" charset="-128"/>
                          <a:ea typeface="ＭＳ ゴシック" pitchFamily="49" charset="-128"/>
                        </a:rPr>
                        <a:t>(</a:t>
                      </a: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勤務医委員会</a:t>
                      </a:r>
                      <a:r>
                        <a:rPr kumimoji="0" lang="en-US" altLang="ja-JP" sz="1300" b="1" i="0" u="none" strike="noStrike" cap="none" normalizeH="0" baseline="0" smtClean="0">
                          <a:ln>
                            <a:noFill/>
                          </a:ln>
                          <a:solidFill>
                            <a:schemeClr val="tx1"/>
                          </a:solidFill>
                          <a:effectLst/>
                          <a:latin typeface="ＭＳ ゴシック" pitchFamily="49" charset="-128"/>
                          <a:ea typeface="ＭＳ ゴシック" pitchFamily="49" charset="-128"/>
                        </a:rPr>
                        <a:t>)</a:t>
                      </a: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活動の状況とその将来方向</a:t>
                      </a:r>
                    </a:p>
                  </a:txBody>
                  <a:tcPr marL="63304" marR="63304"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3F9FA"/>
                    </a:solidFill>
                  </a:tcPr>
                </a:tc>
              </a:tr>
              <a:tr h="32681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平成６・７年度</a:t>
                      </a:r>
                    </a:p>
                  </a:txBody>
                  <a:tcPr marL="63304" marR="63304"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勤務医の将来に向けて検討すべき諸問題と地域医師会の対応</a:t>
                      </a:r>
                    </a:p>
                  </a:txBody>
                  <a:tcPr marL="63304" marR="63304"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E7F3F4"/>
                    </a:solidFill>
                  </a:tcPr>
                </a:tc>
              </a:tr>
              <a:tr h="32835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平成８・９年度</a:t>
                      </a:r>
                    </a:p>
                  </a:txBody>
                  <a:tcPr marL="63304" marR="63304"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地域医療における医療の機能分化</a:t>
                      </a:r>
                      <a:r>
                        <a:rPr kumimoji="0" lang="ja-JP" altLang="ja-JP" sz="1300" b="1" i="0" u="none" strike="noStrike" cap="none" normalizeH="0" baseline="0" smtClean="0">
                          <a:ln>
                            <a:noFill/>
                          </a:ln>
                          <a:solidFill>
                            <a:schemeClr val="tx1"/>
                          </a:solidFill>
                          <a:effectLst/>
                          <a:latin typeface="ＭＳ ゴシック" pitchFamily="49" charset="-128"/>
                          <a:ea typeface="ＭＳ ゴシック" pitchFamily="49" charset="-128"/>
                        </a:rPr>
                        <a:t>―</a:t>
                      </a: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特に勤務医の在り方</a:t>
                      </a:r>
                      <a:r>
                        <a:rPr kumimoji="0" lang="ja-JP" altLang="ja-JP" sz="1300" b="1" i="0" u="none" strike="noStrike" cap="none" normalizeH="0" baseline="0" smtClean="0">
                          <a:ln>
                            <a:noFill/>
                          </a:ln>
                          <a:solidFill>
                            <a:schemeClr val="tx1"/>
                          </a:solidFill>
                          <a:effectLst/>
                          <a:latin typeface="ＭＳ ゴシック" pitchFamily="49" charset="-128"/>
                          <a:ea typeface="ＭＳ ゴシック" pitchFamily="49" charset="-128"/>
                        </a:rPr>
                        <a:t>―</a:t>
                      </a:r>
                    </a:p>
                  </a:txBody>
                  <a:tcPr marL="63304" marR="63304"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3F9FA"/>
                    </a:solidFill>
                  </a:tcPr>
                </a:tc>
              </a:tr>
              <a:tr h="32835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平成</a:t>
                      </a:r>
                      <a:r>
                        <a:rPr kumimoji="0" lang="en-US" altLang="ja-JP" sz="1300" b="1" i="0" u="none" strike="noStrike" cap="none" normalizeH="0" baseline="0" smtClean="0">
                          <a:ln>
                            <a:noFill/>
                          </a:ln>
                          <a:solidFill>
                            <a:schemeClr val="tx1"/>
                          </a:solidFill>
                          <a:effectLst/>
                          <a:latin typeface="ＭＳ ゴシック" pitchFamily="49" charset="-128"/>
                          <a:ea typeface="ＭＳ ゴシック" pitchFamily="49" charset="-128"/>
                        </a:rPr>
                        <a:t>10</a:t>
                      </a: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a:t>
                      </a:r>
                      <a:r>
                        <a:rPr kumimoji="0" lang="en-US" altLang="ja-JP" sz="1300" b="1" i="0" u="none" strike="noStrike" cap="none" normalizeH="0" baseline="0" smtClean="0">
                          <a:ln>
                            <a:noFill/>
                          </a:ln>
                          <a:solidFill>
                            <a:schemeClr val="tx1"/>
                          </a:solidFill>
                          <a:effectLst/>
                          <a:latin typeface="ＭＳ ゴシック" pitchFamily="49" charset="-128"/>
                          <a:ea typeface="ＭＳ ゴシック" pitchFamily="49" charset="-128"/>
                        </a:rPr>
                        <a:t>11</a:t>
                      </a: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年度</a:t>
                      </a:r>
                    </a:p>
                  </a:txBody>
                  <a:tcPr marL="63304" marR="63304"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医師会の組織強化への勤務医からの提言</a:t>
                      </a:r>
                    </a:p>
                  </a:txBody>
                  <a:tcPr marL="63304" marR="63304"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E7F3F4"/>
                    </a:solidFill>
                  </a:tcPr>
                </a:tc>
              </a:tr>
              <a:tr h="32681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平成</a:t>
                      </a:r>
                      <a:r>
                        <a:rPr kumimoji="0" lang="en-US" altLang="ja-JP" sz="1300" b="1" i="0" u="none" strike="noStrike" cap="none" normalizeH="0" baseline="0" smtClean="0">
                          <a:ln>
                            <a:noFill/>
                          </a:ln>
                          <a:solidFill>
                            <a:schemeClr val="tx1"/>
                          </a:solidFill>
                          <a:effectLst/>
                          <a:latin typeface="ＭＳ ゴシック" pitchFamily="49" charset="-128"/>
                          <a:ea typeface="ＭＳ ゴシック" pitchFamily="49" charset="-128"/>
                        </a:rPr>
                        <a:t>12</a:t>
                      </a: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a:t>
                      </a:r>
                      <a:r>
                        <a:rPr kumimoji="0" lang="en-US" altLang="ja-JP" sz="1300" b="1" i="0" u="none" strike="noStrike" cap="none" normalizeH="0" baseline="0" smtClean="0">
                          <a:ln>
                            <a:noFill/>
                          </a:ln>
                          <a:solidFill>
                            <a:schemeClr val="tx1"/>
                          </a:solidFill>
                          <a:effectLst/>
                          <a:latin typeface="ＭＳ ゴシック" pitchFamily="49" charset="-128"/>
                          <a:ea typeface="ＭＳ ゴシック" pitchFamily="49" charset="-128"/>
                        </a:rPr>
                        <a:t>13</a:t>
                      </a: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年度</a:t>
                      </a:r>
                    </a:p>
                  </a:txBody>
                  <a:tcPr marL="63304" marR="63304"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300" b="1" i="0" u="none" strike="noStrike" cap="none" normalizeH="0" baseline="0" smtClean="0">
                          <a:ln>
                            <a:noFill/>
                          </a:ln>
                          <a:solidFill>
                            <a:schemeClr val="tx1"/>
                          </a:solidFill>
                          <a:effectLst/>
                          <a:latin typeface="ＭＳ ゴシック" pitchFamily="49" charset="-128"/>
                          <a:ea typeface="ＭＳ ゴシック" pitchFamily="49" charset="-128"/>
                        </a:rPr>
                        <a:t>21</a:t>
                      </a: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世紀における勤務医のあり方</a:t>
                      </a:r>
                    </a:p>
                  </a:txBody>
                  <a:tcPr marL="63304" marR="63304"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3F9FA"/>
                    </a:solidFill>
                  </a:tcPr>
                </a:tc>
              </a:tr>
              <a:tr h="32835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平成</a:t>
                      </a:r>
                      <a:r>
                        <a:rPr kumimoji="0" lang="en-US" altLang="ja-JP" sz="1300" b="1" i="0" u="none" strike="noStrike" cap="none" normalizeH="0" baseline="0" smtClean="0">
                          <a:ln>
                            <a:noFill/>
                          </a:ln>
                          <a:solidFill>
                            <a:schemeClr val="tx1"/>
                          </a:solidFill>
                          <a:effectLst/>
                          <a:latin typeface="ＭＳ ゴシック" pitchFamily="49" charset="-128"/>
                          <a:ea typeface="ＭＳ ゴシック" pitchFamily="49" charset="-128"/>
                        </a:rPr>
                        <a:t>14</a:t>
                      </a: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a:t>
                      </a:r>
                      <a:r>
                        <a:rPr kumimoji="0" lang="en-US" altLang="ja-JP" sz="1300" b="1" i="0" u="none" strike="noStrike" cap="none" normalizeH="0" baseline="0" smtClean="0">
                          <a:ln>
                            <a:noFill/>
                          </a:ln>
                          <a:solidFill>
                            <a:schemeClr val="tx1"/>
                          </a:solidFill>
                          <a:effectLst/>
                          <a:latin typeface="ＭＳ ゴシック" pitchFamily="49" charset="-128"/>
                          <a:ea typeface="ＭＳ ゴシック" pitchFamily="49" charset="-128"/>
                        </a:rPr>
                        <a:t>15</a:t>
                      </a: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年度</a:t>
                      </a:r>
                    </a:p>
                  </a:txBody>
                  <a:tcPr marL="63304" marR="63304"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勤務医と医師会活動</a:t>
                      </a:r>
                    </a:p>
                  </a:txBody>
                  <a:tcPr marL="63304" marR="63304"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E7F3F4"/>
                    </a:solidFill>
                  </a:tcPr>
                </a:tc>
              </a:tr>
              <a:tr h="32681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平成</a:t>
                      </a:r>
                      <a:r>
                        <a:rPr kumimoji="0" lang="en-US" altLang="ja-JP" sz="1300" b="1" i="0" u="none" strike="noStrike" cap="none" normalizeH="0" baseline="0" smtClean="0">
                          <a:ln>
                            <a:noFill/>
                          </a:ln>
                          <a:solidFill>
                            <a:schemeClr val="tx1"/>
                          </a:solidFill>
                          <a:effectLst/>
                          <a:latin typeface="ＭＳ ゴシック" pitchFamily="49" charset="-128"/>
                          <a:ea typeface="ＭＳ ゴシック" pitchFamily="49" charset="-128"/>
                        </a:rPr>
                        <a:t>16</a:t>
                      </a: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a:t>
                      </a:r>
                      <a:r>
                        <a:rPr kumimoji="0" lang="en-US" altLang="ja-JP" sz="1300" b="1" i="0" u="none" strike="noStrike" cap="none" normalizeH="0" baseline="0" smtClean="0">
                          <a:ln>
                            <a:noFill/>
                          </a:ln>
                          <a:solidFill>
                            <a:schemeClr val="tx1"/>
                          </a:solidFill>
                          <a:effectLst/>
                          <a:latin typeface="ＭＳ ゴシック" pitchFamily="49" charset="-128"/>
                          <a:ea typeface="ＭＳ ゴシック" pitchFamily="49" charset="-128"/>
                        </a:rPr>
                        <a:t>17</a:t>
                      </a: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年度</a:t>
                      </a:r>
                    </a:p>
                  </a:txBody>
                  <a:tcPr marL="63304" marR="63304"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医療環境変革期における勤務医の役割</a:t>
                      </a:r>
                    </a:p>
                  </a:txBody>
                  <a:tcPr marL="63304" marR="63304"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3F9FA"/>
                    </a:solidFill>
                  </a:tcPr>
                </a:tc>
              </a:tr>
              <a:tr h="32835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平成</a:t>
                      </a:r>
                      <a:r>
                        <a:rPr kumimoji="0" lang="en-US" altLang="ja-JP" sz="1300" b="1" i="0" u="none" strike="noStrike" cap="none" normalizeH="0" baseline="0" smtClean="0">
                          <a:ln>
                            <a:noFill/>
                          </a:ln>
                          <a:solidFill>
                            <a:schemeClr val="tx1"/>
                          </a:solidFill>
                          <a:effectLst/>
                          <a:latin typeface="ＭＳ ゴシック" pitchFamily="49" charset="-128"/>
                          <a:ea typeface="ＭＳ ゴシック" pitchFamily="49" charset="-128"/>
                        </a:rPr>
                        <a:t>18</a:t>
                      </a: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a:t>
                      </a:r>
                      <a:r>
                        <a:rPr kumimoji="0" lang="en-US" altLang="ja-JP" sz="1300" b="1" i="0" u="none" strike="noStrike" cap="none" normalizeH="0" baseline="0" smtClean="0">
                          <a:ln>
                            <a:noFill/>
                          </a:ln>
                          <a:solidFill>
                            <a:schemeClr val="tx1"/>
                          </a:solidFill>
                          <a:effectLst/>
                          <a:latin typeface="ＭＳ ゴシック" pitchFamily="49" charset="-128"/>
                          <a:ea typeface="ＭＳ ゴシック" pitchFamily="49" charset="-128"/>
                        </a:rPr>
                        <a:t>19</a:t>
                      </a: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年度</a:t>
                      </a:r>
                    </a:p>
                  </a:txBody>
                  <a:tcPr marL="63304" marR="63304"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300" b="1" i="0" u="none" strike="noStrike" cap="none" normalizeH="0" baseline="0" dirty="0" smtClean="0">
                          <a:ln>
                            <a:noFill/>
                          </a:ln>
                          <a:solidFill>
                            <a:schemeClr val="tx1"/>
                          </a:solidFill>
                          <a:effectLst/>
                          <a:latin typeface="ＭＳ ゴシック" pitchFamily="49" charset="-128"/>
                          <a:ea typeface="ＭＳ ゴシック" pitchFamily="49" charset="-128"/>
                        </a:rPr>
                        <a:t>第</a:t>
                      </a:r>
                      <a:r>
                        <a:rPr kumimoji="0" lang="en-US" altLang="ja-JP" sz="1300" b="1" i="0" u="none" strike="noStrike" cap="none" normalizeH="0" baseline="0" dirty="0" smtClean="0">
                          <a:ln>
                            <a:noFill/>
                          </a:ln>
                          <a:solidFill>
                            <a:schemeClr val="tx1"/>
                          </a:solidFill>
                          <a:effectLst/>
                          <a:latin typeface="ＭＳ ゴシック" pitchFamily="49" charset="-128"/>
                          <a:ea typeface="ＭＳ ゴシック" pitchFamily="49" charset="-128"/>
                        </a:rPr>
                        <a:t>5</a:t>
                      </a:r>
                      <a:r>
                        <a:rPr kumimoji="0" lang="ja-JP" altLang="en-US" sz="1300" b="1" i="0" u="none" strike="noStrike" cap="none" normalizeH="0" baseline="0" dirty="0" smtClean="0">
                          <a:ln>
                            <a:noFill/>
                          </a:ln>
                          <a:solidFill>
                            <a:schemeClr val="tx1"/>
                          </a:solidFill>
                          <a:effectLst/>
                          <a:latin typeface="ＭＳ ゴシック" pitchFamily="49" charset="-128"/>
                          <a:ea typeface="ＭＳ ゴシック" pitchFamily="49" charset="-128"/>
                        </a:rPr>
                        <a:t>次医療法改正における勤務医の課題</a:t>
                      </a:r>
                    </a:p>
                  </a:txBody>
                  <a:tcPr marL="63304" marR="63304"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E7F3F4"/>
                    </a:solidFill>
                  </a:tcPr>
                </a:tc>
              </a:tr>
              <a:tr h="33610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平成</a:t>
                      </a:r>
                      <a:r>
                        <a:rPr kumimoji="0" lang="en-US" altLang="ja-JP" sz="1300" b="1" i="0" u="none" strike="noStrike" cap="none" normalizeH="0" baseline="0" smtClean="0">
                          <a:ln>
                            <a:noFill/>
                          </a:ln>
                          <a:solidFill>
                            <a:schemeClr val="tx1"/>
                          </a:solidFill>
                          <a:effectLst/>
                          <a:latin typeface="ＭＳ ゴシック" pitchFamily="49" charset="-128"/>
                          <a:ea typeface="ＭＳ ゴシック" pitchFamily="49" charset="-128"/>
                        </a:rPr>
                        <a:t>20</a:t>
                      </a: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a:t>
                      </a:r>
                      <a:r>
                        <a:rPr kumimoji="0" lang="en-US" altLang="ja-JP" sz="1300" b="1" i="0" u="none" strike="noStrike" cap="none" normalizeH="0" baseline="0" smtClean="0">
                          <a:ln>
                            <a:noFill/>
                          </a:ln>
                          <a:solidFill>
                            <a:schemeClr val="tx1"/>
                          </a:solidFill>
                          <a:effectLst/>
                          <a:latin typeface="ＭＳ ゴシック" pitchFamily="49" charset="-128"/>
                          <a:ea typeface="ＭＳ ゴシック" pitchFamily="49" charset="-128"/>
                        </a:rPr>
                        <a:t>21</a:t>
                      </a: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年度</a:t>
                      </a:r>
                    </a:p>
                  </a:txBody>
                  <a:tcPr marL="63304" marR="63304"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0">
                        <a:lnSpc>
                          <a:spcPct val="100000"/>
                        </a:lnSpc>
                        <a:spcBef>
                          <a:spcPct val="0"/>
                        </a:spcBef>
                        <a:spcAft>
                          <a:spcPct val="0"/>
                        </a:spcAft>
                        <a:buClrTx/>
                        <a:buSzTx/>
                        <a:buFontTx/>
                        <a:buNone/>
                        <a:tabLst/>
                      </a:pP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医師の不足、偏在の是正を図るための方策</a:t>
                      </a:r>
                      <a:r>
                        <a:rPr kumimoji="0" lang="en-US" altLang="ja-JP" sz="1300" b="1" i="0" u="none" strike="noStrike" cap="none" normalizeH="0" baseline="0" smtClean="0">
                          <a:ln>
                            <a:noFill/>
                          </a:ln>
                          <a:solidFill>
                            <a:schemeClr val="tx1"/>
                          </a:solidFill>
                          <a:effectLst/>
                          <a:latin typeface="ＭＳ ゴシック" pitchFamily="49" charset="-128"/>
                          <a:ea typeface="ＭＳ ゴシック" pitchFamily="49" charset="-128"/>
                        </a:rPr>
                        <a:t>―</a:t>
                      </a: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勤務医の労働環境（過重労働）を改善するために</a:t>
                      </a:r>
                      <a:r>
                        <a:rPr kumimoji="0" lang="en-US" altLang="ja-JP" sz="1300" b="1" i="0" u="none" strike="noStrike" cap="none" normalizeH="0" baseline="0" smtClean="0">
                          <a:ln>
                            <a:noFill/>
                          </a:ln>
                          <a:solidFill>
                            <a:schemeClr val="tx1"/>
                          </a:solidFill>
                          <a:effectLst/>
                          <a:latin typeface="ＭＳ ゴシック" pitchFamily="49" charset="-128"/>
                          <a:ea typeface="ＭＳ ゴシック" pitchFamily="49" charset="-128"/>
                        </a:rPr>
                        <a:t>―</a:t>
                      </a:r>
                    </a:p>
                  </a:txBody>
                  <a:tcPr marL="63304" marR="63304"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3F9FA"/>
                    </a:solidFill>
                  </a:tcPr>
                </a:tc>
              </a:tr>
              <a:tr h="32681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平成</a:t>
                      </a:r>
                      <a:r>
                        <a:rPr kumimoji="0" lang="en-US" altLang="ja-JP" sz="1300" b="1" i="0" u="none" strike="noStrike" cap="none" normalizeH="0" baseline="0" smtClean="0">
                          <a:ln>
                            <a:noFill/>
                          </a:ln>
                          <a:solidFill>
                            <a:schemeClr val="tx1"/>
                          </a:solidFill>
                          <a:effectLst/>
                          <a:latin typeface="ＭＳ ゴシック" pitchFamily="49" charset="-128"/>
                          <a:ea typeface="ＭＳ ゴシック" pitchFamily="49" charset="-128"/>
                        </a:rPr>
                        <a:t>22</a:t>
                      </a: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a:t>
                      </a:r>
                      <a:r>
                        <a:rPr kumimoji="0" lang="en-US" altLang="ja-JP" sz="1300" b="1" i="0" u="none" strike="noStrike" cap="none" normalizeH="0" baseline="0" smtClean="0">
                          <a:ln>
                            <a:noFill/>
                          </a:ln>
                          <a:solidFill>
                            <a:schemeClr val="tx1"/>
                          </a:solidFill>
                          <a:effectLst/>
                          <a:latin typeface="ＭＳ ゴシック" pitchFamily="49" charset="-128"/>
                          <a:ea typeface="ＭＳ ゴシック" pitchFamily="49" charset="-128"/>
                        </a:rPr>
                        <a:t>23</a:t>
                      </a: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年度</a:t>
                      </a:r>
                    </a:p>
                  </a:txBody>
                  <a:tcPr marL="63304" marR="63304"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0">
                        <a:lnSpc>
                          <a:spcPct val="100000"/>
                        </a:lnSpc>
                        <a:spcBef>
                          <a:spcPct val="0"/>
                        </a:spcBef>
                        <a:spcAft>
                          <a:spcPct val="0"/>
                        </a:spcAft>
                        <a:buClrTx/>
                        <a:buSzTx/>
                        <a:buFontTx/>
                        <a:buNone/>
                        <a:tabLst/>
                      </a:pPr>
                      <a:r>
                        <a:rPr kumimoji="0" lang="ja-JP" altLang="en-US" sz="1300" b="1" i="0" u="none" strike="noStrike" cap="none" normalizeH="0" baseline="0" smtClean="0">
                          <a:ln>
                            <a:noFill/>
                          </a:ln>
                          <a:solidFill>
                            <a:schemeClr val="tx1"/>
                          </a:solidFill>
                          <a:effectLst/>
                          <a:latin typeface="ＭＳ ゴシック" pitchFamily="49" charset="-128"/>
                          <a:ea typeface="ＭＳ ゴシック" pitchFamily="49" charset="-128"/>
                        </a:rPr>
                        <a:t>すべての医師の協働に果たす勤務医の役割</a:t>
                      </a:r>
                    </a:p>
                  </a:txBody>
                  <a:tcPr marL="63304" marR="63304"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E7F3F4"/>
                    </a:solidFill>
                  </a:tcPr>
                </a:tc>
              </a:tr>
              <a:tr h="32681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300" b="1" i="0" u="none" strike="noStrike" cap="none" normalizeH="0" baseline="0" dirty="0" smtClean="0">
                          <a:ln>
                            <a:noFill/>
                          </a:ln>
                          <a:solidFill>
                            <a:schemeClr val="tx1"/>
                          </a:solidFill>
                          <a:effectLst/>
                          <a:latin typeface="ＭＳ ゴシック" pitchFamily="49" charset="-128"/>
                          <a:ea typeface="ＭＳ ゴシック" pitchFamily="49" charset="-128"/>
                        </a:rPr>
                        <a:t>平成</a:t>
                      </a:r>
                      <a:r>
                        <a:rPr kumimoji="0" lang="en-US" altLang="ja-JP" sz="1300" b="1" i="0" u="none" strike="noStrike" cap="none" normalizeH="0" baseline="0" dirty="0" smtClean="0">
                          <a:ln>
                            <a:noFill/>
                          </a:ln>
                          <a:solidFill>
                            <a:schemeClr val="tx1"/>
                          </a:solidFill>
                          <a:effectLst/>
                          <a:latin typeface="ＭＳ ゴシック" pitchFamily="49" charset="-128"/>
                          <a:ea typeface="ＭＳ ゴシック" pitchFamily="49" charset="-128"/>
                        </a:rPr>
                        <a:t>24</a:t>
                      </a:r>
                      <a:r>
                        <a:rPr kumimoji="0" lang="ja-JP" altLang="en-US" sz="1300" b="1" i="0" u="none" strike="noStrike" cap="none" normalizeH="0" baseline="0" dirty="0" smtClean="0">
                          <a:ln>
                            <a:noFill/>
                          </a:ln>
                          <a:solidFill>
                            <a:schemeClr val="tx1"/>
                          </a:solidFill>
                          <a:effectLst/>
                          <a:latin typeface="ＭＳ ゴシック" pitchFamily="49" charset="-128"/>
                          <a:ea typeface="ＭＳ ゴシック" pitchFamily="49" charset="-128"/>
                        </a:rPr>
                        <a:t>・</a:t>
                      </a:r>
                      <a:r>
                        <a:rPr kumimoji="0" lang="en-US" altLang="ja-JP" sz="1300" b="1" i="0" u="none" strike="noStrike" cap="none" normalizeH="0" baseline="0" dirty="0" smtClean="0">
                          <a:ln>
                            <a:noFill/>
                          </a:ln>
                          <a:solidFill>
                            <a:schemeClr val="tx1"/>
                          </a:solidFill>
                          <a:effectLst/>
                          <a:latin typeface="ＭＳ ゴシック" pitchFamily="49" charset="-128"/>
                          <a:ea typeface="ＭＳ ゴシック" pitchFamily="49" charset="-128"/>
                        </a:rPr>
                        <a:t>25</a:t>
                      </a:r>
                      <a:r>
                        <a:rPr kumimoji="0" lang="ja-JP" altLang="en-US" sz="1300" b="1" i="0" u="none" strike="noStrike" cap="none" normalizeH="0" baseline="0" dirty="0" smtClean="0">
                          <a:ln>
                            <a:noFill/>
                          </a:ln>
                          <a:solidFill>
                            <a:schemeClr val="tx1"/>
                          </a:solidFill>
                          <a:effectLst/>
                          <a:latin typeface="ＭＳ ゴシック" pitchFamily="49" charset="-128"/>
                          <a:ea typeface="ＭＳ ゴシック" pitchFamily="49" charset="-128"/>
                        </a:rPr>
                        <a:t>年度</a:t>
                      </a:r>
                    </a:p>
                  </a:txBody>
                  <a:tcPr marL="63304" marR="63304"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0">
                        <a:lnSpc>
                          <a:spcPct val="100000"/>
                        </a:lnSpc>
                        <a:spcBef>
                          <a:spcPct val="0"/>
                        </a:spcBef>
                        <a:spcAft>
                          <a:spcPct val="0"/>
                        </a:spcAft>
                        <a:buClrTx/>
                        <a:buSzTx/>
                        <a:buFontTx/>
                        <a:buNone/>
                        <a:tabLst/>
                      </a:pPr>
                      <a:r>
                        <a:rPr kumimoji="0" lang="ja-JP" altLang="en-US" sz="1300" b="1" i="0" u="none" strike="noStrike" cap="none" normalizeH="0" baseline="0" dirty="0" smtClean="0">
                          <a:ln>
                            <a:noFill/>
                          </a:ln>
                          <a:solidFill>
                            <a:schemeClr val="tx1"/>
                          </a:solidFill>
                          <a:effectLst/>
                          <a:latin typeface="ＭＳ ゴシック" pitchFamily="49" charset="-128"/>
                          <a:ea typeface="ＭＳ ゴシック" pitchFamily="49" charset="-128"/>
                        </a:rPr>
                        <a:t>勤務員の組織率向上に向けた具体的方策</a:t>
                      </a:r>
                      <a:endParaRPr kumimoji="0" lang="en-US" altLang="ja-JP" sz="1300" b="1" i="0" u="none" strike="noStrike" cap="none" normalizeH="0" baseline="0" dirty="0" smtClean="0">
                        <a:ln>
                          <a:noFill/>
                        </a:ln>
                        <a:solidFill>
                          <a:schemeClr val="tx1"/>
                        </a:solidFill>
                        <a:effectLst/>
                        <a:latin typeface="ＭＳ ゴシック" pitchFamily="49" charset="-128"/>
                        <a:ea typeface="ＭＳ ゴシック" pitchFamily="49" charset="-128"/>
                      </a:endParaRPr>
                    </a:p>
                  </a:txBody>
                  <a:tcPr marL="63304" marR="63304"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E7F3F4"/>
                    </a:solidFill>
                  </a:tcPr>
                </a:tc>
              </a:tr>
            </a:tbl>
          </a:graphicData>
        </a:graphic>
      </p:graphicFrame>
      <p:sp>
        <p:nvSpPr>
          <p:cNvPr id="27706" name="正方形/長方形 6"/>
          <p:cNvSpPr>
            <a:spLocks noChangeArrowheads="1"/>
          </p:cNvSpPr>
          <p:nvPr/>
        </p:nvSpPr>
        <p:spPr bwMode="auto">
          <a:xfrm>
            <a:off x="252046" y="196850"/>
            <a:ext cx="862378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nSpc>
                <a:spcPct val="100000"/>
              </a:lnSpc>
              <a:buFontTx/>
              <a:buNone/>
            </a:pPr>
            <a:r>
              <a:rPr lang="ja-JP" altLang="en-US" sz="2400">
                <a:solidFill>
                  <a:srgbClr val="0000FF"/>
                </a:solidFill>
                <a:latin typeface="メイリオ" pitchFamily="50" charset="-128"/>
                <a:ea typeface="メイリオ" pitchFamily="50" charset="-128"/>
                <a:cs typeface="メイリオ" pitchFamily="50" charset="-128"/>
              </a:rPr>
              <a:t>●勤務医委員会</a:t>
            </a:r>
            <a:r>
              <a:rPr lang="en-US" altLang="ja-JP" sz="1800">
                <a:solidFill>
                  <a:srgbClr val="0000FF"/>
                </a:solidFill>
                <a:latin typeface="メイリオ" pitchFamily="50" charset="-128"/>
                <a:ea typeface="メイリオ" pitchFamily="50" charset="-128"/>
                <a:cs typeface="メイリオ" pitchFamily="50" charset="-128"/>
              </a:rPr>
              <a:t>【</a:t>
            </a:r>
            <a:r>
              <a:rPr lang="ja-JP" altLang="en-US" sz="1800">
                <a:solidFill>
                  <a:srgbClr val="0000FF"/>
                </a:solidFill>
                <a:latin typeface="メイリオ" pitchFamily="50" charset="-128"/>
                <a:ea typeface="メイリオ" pitchFamily="50" charset="-128"/>
                <a:cs typeface="メイリオ" pitchFamily="50" charset="-128"/>
              </a:rPr>
              <a:t>諮問事項一覧</a:t>
            </a:r>
            <a:r>
              <a:rPr lang="en-US" altLang="ja-JP" sz="1800">
                <a:solidFill>
                  <a:srgbClr val="0000FF"/>
                </a:solidFill>
                <a:latin typeface="メイリオ" pitchFamily="50" charset="-128"/>
                <a:ea typeface="メイリオ" pitchFamily="50" charset="-128"/>
                <a:cs typeface="メイリオ" pitchFamily="50" charset="-128"/>
              </a:rPr>
              <a:t>】</a:t>
            </a:r>
          </a:p>
        </p:txBody>
      </p:sp>
      <p:sp>
        <p:nvSpPr>
          <p:cNvPr id="2" name="正方形/長方形 1"/>
          <p:cNvSpPr/>
          <p:nvPr/>
        </p:nvSpPr>
        <p:spPr>
          <a:xfrm>
            <a:off x="179512" y="6027979"/>
            <a:ext cx="8696323" cy="43204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107504" y="6551766"/>
            <a:ext cx="3744416" cy="261610"/>
          </a:xfrm>
          <a:prstGeom prst="rect">
            <a:avLst/>
          </a:prstGeom>
          <a:noFill/>
        </p:spPr>
        <p:txBody>
          <a:bodyPr wrap="square" rtlCol="0">
            <a:spAutoFit/>
          </a:bodyPr>
          <a:lstStyle/>
          <a:p>
            <a:r>
              <a:rPr kumimoji="1" lang="ja-JP" altLang="en-US" sz="1050" dirty="0" smtClean="0"/>
              <a:t>出典：日本医師会作成資料</a:t>
            </a:r>
            <a:endParaRPr kumimoji="1" lang="ja-JP" altLang="en-US" sz="1050" dirty="0"/>
          </a:p>
        </p:txBody>
      </p:sp>
      <p:sp>
        <p:nvSpPr>
          <p:cNvPr id="7"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36</a:t>
            </a:fld>
            <a:endParaRPr lang="ja-JP" altLang="en-US">
              <a:latin typeface="ＭＳ ゴシック" pitchFamily="49" charset="-128"/>
              <a:ea typeface="ＭＳ ゴシック" pitchFamily="49" charset="-128"/>
            </a:endParaRPr>
          </a:p>
        </p:txBody>
      </p:sp>
    </p:spTree>
    <p:extLst>
      <p:ext uri="{BB962C8B-B14F-4D97-AF65-F5344CB8AC3E}">
        <p14:creationId xmlns:p14="http://schemas.microsoft.com/office/powerpoint/2010/main" val="3687214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4"/>
          <p:cNvSpPr>
            <a:spLocks noChangeArrowheads="1"/>
          </p:cNvSpPr>
          <p:nvPr/>
        </p:nvSpPr>
        <p:spPr bwMode="auto">
          <a:xfrm>
            <a:off x="323850" y="692696"/>
            <a:ext cx="8497888" cy="793750"/>
          </a:xfrm>
          <a:prstGeom prst="roundRect">
            <a:avLst>
              <a:gd name="adj" fmla="val 16667"/>
            </a:avLst>
          </a:prstGeom>
          <a:solidFill>
            <a:schemeClr val="accent5">
              <a:lumMod val="20000"/>
              <a:lumOff val="80000"/>
            </a:schemeClr>
          </a:solidFill>
          <a:ln w="9525">
            <a:solidFill>
              <a:srgbClr val="003366"/>
            </a:solidFill>
            <a:round/>
            <a:headEnd/>
            <a:tailEnd/>
          </a:ln>
          <a:extLst/>
        </p:spPr>
        <p:txBody>
          <a:bodyPr wrap="none" anchor="ctr"/>
          <a:lstStyle/>
          <a:p>
            <a:pPr algn="l"/>
            <a:r>
              <a:rPr lang="en-US" altLang="ja-JP" sz="2000">
                <a:solidFill>
                  <a:srgbClr val="000066"/>
                </a:solidFill>
                <a:effectLst/>
              </a:rPr>
              <a:t> </a:t>
            </a:r>
            <a:r>
              <a:rPr lang="ja-JP" altLang="en-US" sz="2000">
                <a:solidFill>
                  <a:schemeClr val="tx1"/>
                </a:solidFill>
                <a:effectLst/>
              </a:rPr>
              <a:t>目的：全国の医師会勤務医の有機的連携により、医師会活動の強化を図り、　</a:t>
            </a:r>
          </a:p>
          <a:p>
            <a:pPr algn="l"/>
            <a:r>
              <a:rPr lang="ja-JP" altLang="en-US" sz="2000">
                <a:solidFill>
                  <a:schemeClr val="tx1"/>
                </a:solidFill>
                <a:effectLst/>
              </a:rPr>
              <a:t>　　　   医学医術の振興と国民の健康・福祉の増進に寄与すること</a:t>
            </a:r>
          </a:p>
        </p:txBody>
      </p:sp>
      <p:sp>
        <p:nvSpPr>
          <p:cNvPr id="20487" name="Text Box 5"/>
          <p:cNvSpPr txBox="1">
            <a:spLocks noChangeArrowheads="1"/>
          </p:cNvSpPr>
          <p:nvPr/>
        </p:nvSpPr>
        <p:spPr bwMode="auto">
          <a:xfrm>
            <a:off x="323850" y="1575842"/>
            <a:ext cx="8569325" cy="67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900">
                <a:solidFill>
                  <a:schemeClr val="tx2"/>
                </a:solidFill>
                <a:latin typeface="Arial" charset="0"/>
                <a:ea typeface="ＭＳ Ｐゴシック" charset="-128"/>
              </a:defRPr>
            </a:lvl1pPr>
            <a:lvl2pPr marL="742950" indent="-285750" eaLnBrk="0" hangingPunct="0">
              <a:defRPr sz="900">
                <a:solidFill>
                  <a:schemeClr val="tx2"/>
                </a:solidFill>
                <a:latin typeface="Arial" charset="0"/>
                <a:ea typeface="ＭＳ Ｐゴシック" charset="-128"/>
              </a:defRPr>
            </a:lvl2pPr>
            <a:lvl3pPr marL="1143000" indent="-228600" eaLnBrk="0" hangingPunct="0">
              <a:defRPr sz="900">
                <a:solidFill>
                  <a:schemeClr val="tx2"/>
                </a:solidFill>
                <a:latin typeface="Arial" charset="0"/>
                <a:ea typeface="ＭＳ Ｐゴシック" charset="-128"/>
              </a:defRPr>
            </a:lvl3pPr>
            <a:lvl4pPr marL="1600200" indent="-228600" eaLnBrk="0" hangingPunct="0">
              <a:defRPr sz="900">
                <a:solidFill>
                  <a:schemeClr val="tx2"/>
                </a:solidFill>
                <a:latin typeface="Arial" charset="0"/>
                <a:ea typeface="ＭＳ Ｐゴシック" charset="-128"/>
              </a:defRPr>
            </a:lvl4pPr>
            <a:lvl5pPr marL="2057400" indent="-228600" eaLnBrk="0" hangingPunct="0">
              <a:defRPr sz="900">
                <a:solidFill>
                  <a:schemeClr val="tx2"/>
                </a:solidFill>
                <a:latin typeface="Arial" charset="0"/>
                <a:ea typeface="ＭＳ Ｐゴシック" charset="-128"/>
              </a:defRPr>
            </a:lvl5pPr>
            <a:lvl6pPr marL="2514600" indent="-228600" algn="ctr" eaLnBrk="0" fontAlgn="base" hangingPunct="0">
              <a:spcBef>
                <a:spcPct val="0"/>
              </a:spcBef>
              <a:spcAft>
                <a:spcPct val="0"/>
              </a:spcAft>
              <a:defRPr sz="900">
                <a:solidFill>
                  <a:schemeClr val="tx2"/>
                </a:solidFill>
                <a:latin typeface="Arial" charset="0"/>
                <a:ea typeface="ＭＳ Ｐゴシック" charset="-128"/>
              </a:defRPr>
            </a:lvl6pPr>
            <a:lvl7pPr marL="2971800" indent="-228600" algn="ctr" eaLnBrk="0" fontAlgn="base" hangingPunct="0">
              <a:spcBef>
                <a:spcPct val="0"/>
              </a:spcBef>
              <a:spcAft>
                <a:spcPct val="0"/>
              </a:spcAft>
              <a:defRPr sz="900">
                <a:solidFill>
                  <a:schemeClr val="tx2"/>
                </a:solidFill>
                <a:latin typeface="Arial" charset="0"/>
                <a:ea typeface="ＭＳ Ｐゴシック" charset="-128"/>
              </a:defRPr>
            </a:lvl7pPr>
            <a:lvl8pPr marL="3429000" indent="-228600" algn="ctr" eaLnBrk="0" fontAlgn="base" hangingPunct="0">
              <a:spcBef>
                <a:spcPct val="0"/>
              </a:spcBef>
              <a:spcAft>
                <a:spcPct val="0"/>
              </a:spcAft>
              <a:defRPr sz="900">
                <a:solidFill>
                  <a:schemeClr val="tx2"/>
                </a:solidFill>
                <a:latin typeface="Arial" charset="0"/>
                <a:ea typeface="ＭＳ Ｐゴシック" charset="-128"/>
              </a:defRPr>
            </a:lvl8pPr>
            <a:lvl9pPr marL="3886200" indent="-228600" algn="ctr" eaLnBrk="0" fontAlgn="base" hangingPunct="0">
              <a:spcBef>
                <a:spcPct val="0"/>
              </a:spcBef>
              <a:spcAft>
                <a:spcPct val="0"/>
              </a:spcAft>
              <a:defRPr sz="900">
                <a:solidFill>
                  <a:schemeClr val="tx2"/>
                </a:solidFill>
                <a:latin typeface="Arial" charset="0"/>
                <a:ea typeface="ＭＳ Ｐゴシック" charset="-128"/>
              </a:defRPr>
            </a:lvl9pPr>
          </a:lstStyle>
          <a:p>
            <a:pPr algn="l" eaLnBrk="1" hangingPunct="1">
              <a:spcBef>
                <a:spcPct val="50000"/>
              </a:spcBef>
            </a:pPr>
            <a:r>
              <a:rPr lang="ja-JP" altLang="en-US" sz="1800" dirty="0">
                <a:solidFill>
                  <a:schemeClr val="tx1"/>
                </a:solidFill>
                <a:effectLst/>
                <a:latin typeface="ＭＳ ゴシック" pitchFamily="49" charset="-128"/>
                <a:ea typeface="ＭＳ ゴシック" pitchFamily="49" charset="-128"/>
              </a:rPr>
              <a:t> </a:t>
            </a:r>
            <a:r>
              <a:rPr lang="ja-JP" altLang="en-US" sz="1800" dirty="0" smtClean="0">
                <a:solidFill>
                  <a:schemeClr val="tx1"/>
                </a:solidFill>
                <a:effectLst/>
                <a:latin typeface="ＭＳ ゴシック" pitchFamily="49" charset="-128"/>
                <a:ea typeface="ＭＳ ゴシック" pitchFamily="49" charset="-128"/>
              </a:rPr>
              <a:t>平成</a:t>
            </a:r>
            <a:r>
              <a:rPr lang="en-US" altLang="ja-JP" sz="1800" dirty="0" smtClean="0">
                <a:solidFill>
                  <a:schemeClr val="tx1"/>
                </a:solidFill>
                <a:effectLst/>
                <a:latin typeface="ＭＳ ゴシック" pitchFamily="49" charset="-128"/>
                <a:ea typeface="ＭＳ ゴシック" pitchFamily="49" charset="-128"/>
              </a:rPr>
              <a:t>25</a:t>
            </a:r>
            <a:r>
              <a:rPr lang="ja-JP" altLang="en-US" sz="1800" dirty="0" smtClean="0">
                <a:solidFill>
                  <a:schemeClr val="tx1"/>
                </a:solidFill>
                <a:effectLst/>
                <a:latin typeface="ＭＳ ゴシック" pitchFamily="49" charset="-128"/>
                <a:ea typeface="ＭＳ ゴシック" pitchFamily="49" charset="-128"/>
              </a:rPr>
              <a:t>年度</a:t>
            </a:r>
            <a:r>
              <a:rPr lang="ja-JP" altLang="en-US" sz="1800" dirty="0">
                <a:solidFill>
                  <a:schemeClr val="tx1"/>
                </a:solidFill>
                <a:effectLst/>
                <a:latin typeface="ＭＳ ゴシック" pitchFamily="49" charset="-128"/>
                <a:ea typeface="ＭＳ ゴシック" pitchFamily="49" charset="-128"/>
              </a:rPr>
              <a:t>は</a:t>
            </a:r>
            <a:r>
              <a:rPr lang="en-US" altLang="ja-JP" sz="1800" dirty="0">
                <a:solidFill>
                  <a:schemeClr val="tx1"/>
                </a:solidFill>
                <a:effectLst/>
                <a:latin typeface="ＭＳ ゴシック" pitchFamily="49" charset="-128"/>
                <a:ea typeface="ＭＳ ゴシック" pitchFamily="49" charset="-128"/>
              </a:rPr>
              <a:t>､</a:t>
            </a:r>
            <a:r>
              <a:rPr lang="en-US" altLang="ja-JP" sz="1800" dirty="0" smtClean="0">
                <a:solidFill>
                  <a:schemeClr val="tx1"/>
                </a:solidFill>
                <a:effectLst/>
                <a:latin typeface="ＭＳ ゴシック" pitchFamily="49" charset="-128"/>
                <a:ea typeface="ＭＳ ゴシック" pitchFamily="49" charset="-128"/>
              </a:rPr>
              <a:t>11</a:t>
            </a:r>
            <a:r>
              <a:rPr lang="ja-JP" altLang="en-US" sz="1800" dirty="0" smtClean="0">
                <a:solidFill>
                  <a:schemeClr val="tx1"/>
                </a:solidFill>
                <a:effectLst/>
                <a:latin typeface="ＭＳ ゴシック" pitchFamily="49" charset="-128"/>
                <a:ea typeface="ＭＳ ゴシック" pitchFamily="49" charset="-128"/>
              </a:rPr>
              <a:t>月</a:t>
            </a:r>
            <a:r>
              <a:rPr lang="en-US" altLang="ja-JP" sz="1800" dirty="0" smtClean="0">
                <a:solidFill>
                  <a:schemeClr val="tx1"/>
                </a:solidFill>
                <a:effectLst/>
                <a:latin typeface="ＭＳ ゴシック" pitchFamily="49" charset="-128"/>
                <a:ea typeface="ＭＳ ゴシック" pitchFamily="49" charset="-128"/>
              </a:rPr>
              <a:t>9</a:t>
            </a:r>
            <a:r>
              <a:rPr lang="ja-JP" altLang="en-US" sz="1800" dirty="0" smtClean="0">
                <a:solidFill>
                  <a:schemeClr val="tx1"/>
                </a:solidFill>
                <a:effectLst/>
                <a:latin typeface="ＭＳ ゴシック" pitchFamily="49" charset="-128"/>
                <a:ea typeface="ＭＳ ゴシック" pitchFamily="49" charset="-128"/>
              </a:rPr>
              <a:t>日</a:t>
            </a:r>
            <a:r>
              <a:rPr lang="en-US" altLang="ja-JP" sz="1800" dirty="0">
                <a:solidFill>
                  <a:schemeClr val="tx1"/>
                </a:solidFill>
                <a:effectLst/>
                <a:latin typeface="ＭＳ ゴシック" pitchFamily="49" charset="-128"/>
                <a:ea typeface="ＭＳ ゴシック" pitchFamily="49" charset="-128"/>
              </a:rPr>
              <a:t>(</a:t>
            </a:r>
            <a:r>
              <a:rPr lang="ja-JP" altLang="en-US" sz="1800" dirty="0">
                <a:solidFill>
                  <a:schemeClr val="tx1"/>
                </a:solidFill>
                <a:effectLst/>
                <a:latin typeface="ＭＳ ゴシック" pitchFamily="49" charset="-128"/>
                <a:ea typeface="ＭＳ ゴシック" pitchFamily="49" charset="-128"/>
              </a:rPr>
              <a:t>土</a:t>
            </a:r>
            <a:r>
              <a:rPr lang="en-US" altLang="ja-JP" sz="1800" dirty="0">
                <a:solidFill>
                  <a:schemeClr val="tx1"/>
                </a:solidFill>
                <a:effectLst/>
                <a:latin typeface="ＭＳ ゴシック" pitchFamily="49" charset="-128"/>
                <a:ea typeface="ＭＳ ゴシック" pitchFamily="49" charset="-128"/>
              </a:rPr>
              <a:t>)</a:t>
            </a:r>
            <a:r>
              <a:rPr lang="ja-JP" altLang="en-US" sz="1800" dirty="0" smtClean="0">
                <a:solidFill>
                  <a:schemeClr val="tx1"/>
                </a:solidFill>
                <a:effectLst/>
                <a:latin typeface="ＭＳ ゴシック" pitchFamily="49" charset="-128"/>
                <a:ea typeface="ＭＳ ゴシック" pitchFamily="49" charset="-128"/>
              </a:rPr>
              <a:t>に、ﾎﾃﾙｸﾞﾗﾝｳﾞｨｱ岡山で開催（岡山県医師会が担当）</a:t>
            </a:r>
            <a:r>
              <a:rPr lang="ja-JP" altLang="en-US" sz="1800" dirty="0">
                <a:solidFill>
                  <a:schemeClr val="tx1"/>
                </a:solidFill>
                <a:effectLst/>
                <a:latin typeface="ＭＳ ゴシック" pitchFamily="49" charset="-128"/>
                <a:ea typeface="ＭＳ ゴシック" pitchFamily="49" charset="-128"/>
              </a:rPr>
              <a:t>　</a:t>
            </a:r>
          </a:p>
          <a:p>
            <a:pPr algn="l" eaLnBrk="1" hangingPunct="1">
              <a:spcBef>
                <a:spcPct val="10000"/>
              </a:spcBef>
            </a:pPr>
            <a:r>
              <a:rPr lang="ja-JP" altLang="en-US" sz="1800" dirty="0">
                <a:solidFill>
                  <a:schemeClr val="tx1"/>
                </a:solidFill>
                <a:effectLst/>
                <a:latin typeface="ＭＳ ゴシック" pitchFamily="49" charset="-128"/>
                <a:ea typeface="ＭＳ ゴシック" pitchFamily="49" charset="-128"/>
              </a:rPr>
              <a:t> </a:t>
            </a:r>
            <a:r>
              <a:rPr lang="ja-JP" altLang="en-US" sz="1800" dirty="0" smtClean="0">
                <a:solidFill>
                  <a:schemeClr val="tx1"/>
                </a:solidFill>
                <a:effectLst/>
                <a:latin typeface="ＭＳ ゴシック" pitchFamily="49" charset="-128"/>
                <a:ea typeface="ＭＳ ゴシック" pitchFamily="49" charset="-128"/>
              </a:rPr>
              <a:t>メインテーマ</a:t>
            </a:r>
            <a:r>
              <a:rPr lang="ja-JP" altLang="en-US" sz="1800" dirty="0">
                <a:solidFill>
                  <a:schemeClr val="tx1"/>
                </a:solidFill>
                <a:effectLst/>
                <a:latin typeface="ＭＳ ゴシック" pitchFamily="49" charset="-128"/>
                <a:ea typeface="ＭＳ ゴシック" pitchFamily="49" charset="-128"/>
              </a:rPr>
              <a:t>は、</a:t>
            </a:r>
            <a:r>
              <a:rPr lang="ja-JP" altLang="en-US" sz="1800" dirty="0" smtClean="0">
                <a:solidFill>
                  <a:schemeClr val="tx1"/>
                </a:solidFill>
                <a:effectLst/>
                <a:latin typeface="ＭＳ ゴシック" pitchFamily="49" charset="-128"/>
                <a:ea typeface="ＭＳ ゴシック" pitchFamily="49" charset="-128"/>
              </a:rPr>
              <a:t>「</a:t>
            </a:r>
            <a:r>
              <a:rPr lang="ja-JP" altLang="en-US" sz="1800" b="1" i="1" u="sng" dirty="0" smtClean="0">
                <a:solidFill>
                  <a:srgbClr val="FF0000"/>
                </a:solidFill>
                <a:effectLst/>
                <a:latin typeface="ＭＳ ゴシック" pitchFamily="49" charset="-128"/>
                <a:ea typeface="ＭＳ ゴシック" pitchFamily="49" charset="-128"/>
              </a:rPr>
              <a:t>勤務医の実態とその環境改善－全医師の協働にむけて</a:t>
            </a:r>
            <a:r>
              <a:rPr lang="ja-JP" altLang="en-US" sz="1800" dirty="0" smtClean="0">
                <a:solidFill>
                  <a:schemeClr val="tx1"/>
                </a:solidFill>
                <a:effectLst/>
                <a:latin typeface="ＭＳ ゴシック" pitchFamily="49" charset="-128"/>
                <a:ea typeface="ＭＳ ゴシック" pitchFamily="49" charset="-128"/>
              </a:rPr>
              <a:t>」</a:t>
            </a:r>
            <a:endParaRPr lang="ja-JP" altLang="en-US" sz="1800" dirty="0">
              <a:solidFill>
                <a:schemeClr val="tx1"/>
              </a:solidFill>
              <a:effectLst/>
              <a:latin typeface="ＭＳ ゴシック" pitchFamily="49" charset="-128"/>
              <a:ea typeface="ＭＳ ゴシック" pitchFamily="49" charset="-128"/>
            </a:endParaRPr>
          </a:p>
        </p:txBody>
      </p:sp>
      <p:sp>
        <p:nvSpPr>
          <p:cNvPr id="21511" name="AutoShape 11"/>
          <p:cNvSpPr>
            <a:spLocks/>
          </p:cNvSpPr>
          <p:nvPr/>
        </p:nvSpPr>
        <p:spPr bwMode="auto">
          <a:xfrm>
            <a:off x="714375" y="2423642"/>
            <a:ext cx="94547" cy="3503040"/>
          </a:xfrm>
          <a:prstGeom prst="leftBracket">
            <a:avLst>
              <a:gd name="adj" fmla="val 154932"/>
            </a:avLst>
          </a:prstGeom>
          <a:noFill/>
          <a:ln w="12700" cmpd="sng">
            <a:solidFill>
              <a:schemeClr val="tx1"/>
            </a:solidFill>
            <a:round/>
            <a:headEnd/>
            <a:tailEnd/>
          </a:ln>
        </p:spPr>
        <p:txBody>
          <a:bodyPr wrap="none" anchor="ctr"/>
          <a:lstStyle/>
          <a:p>
            <a:pPr>
              <a:defRPr/>
            </a:pPr>
            <a:endParaRPr lang="ja-JP" altLang="en-US">
              <a:effectLst>
                <a:outerShdw blurRad="38100" dist="38100" dir="2700000" algn="tl">
                  <a:srgbClr val="C0C0C0"/>
                </a:outerShdw>
              </a:effectLst>
              <a:latin typeface="Arial" pitchFamily="34" charset="0"/>
              <a:ea typeface="ＭＳ Ｐゴシック" pitchFamily="50" charset="-128"/>
            </a:endParaRPr>
          </a:p>
        </p:txBody>
      </p:sp>
      <p:sp>
        <p:nvSpPr>
          <p:cNvPr id="20489" name="Text Box 12"/>
          <p:cNvSpPr txBox="1">
            <a:spLocks noChangeArrowheads="1"/>
          </p:cNvSpPr>
          <p:nvPr/>
        </p:nvSpPr>
        <p:spPr bwMode="auto">
          <a:xfrm>
            <a:off x="772864" y="2320887"/>
            <a:ext cx="7813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900">
                <a:solidFill>
                  <a:schemeClr val="tx2"/>
                </a:solidFill>
                <a:latin typeface="Arial" charset="0"/>
                <a:ea typeface="ＭＳ Ｐゴシック" charset="-128"/>
              </a:defRPr>
            </a:lvl1pPr>
            <a:lvl2pPr marL="742950" indent="-285750" eaLnBrk="0" hangingPunct="0">
              <a:defRPr sz="900">
                <a:solidFill>
                  <a:schemeClr val="tx2"/>
                </a:solidFill>
                <a:latin typeface="Arial" charset="0"/>
                <a:ea typeface="ＭＳ Ｐゴシック" charset="-128"/>
              </a:defRPr>
            </a:lvl2pPr>
            <a:lvl3pPr marL="1143000" indent="-228600" eaLnBrk="0" hangingPunct="0">
              <a:defRPr sz="900">
                <a:solidFill>
                  <a:schemeClr val="tx2"/>
                </a:solidFill>
                <a:latin typeface="Arial" charset="0"/>
                <a:ea typeface="ＭＳ Ｐゴシック" charset="-128"/>
              </a:defRPr>
            </a:lvl3pPr>
            <a:lvl4pPr marL="1600200" indent="-228600" eaLnBrk="0" hangingPunct="0">
              <a:defRPr sz="900">
                <a:solidFill>
                  <a:schemeClr val="tx2"/>
                </a:solidFill>
                <a:latin typeface="Arial" charset="0"/>
                <a:ea typeface="ＭＳ Ｐゴシック" charset="-128"/>
              </a:defRPr>
            </a:lvl4pPr>
            <a:lvl5pPr marL="2057400" indent="-228600" eaLnBrk="0" hangingPunct="0">
              <a:defRPr sz="900">
                <a:solidFill>
                  <a:schemeClr val="tx2"/>
                </a:solidFill>
                <a:latin typeface="Arial" charset="0"/>
                <a:ea typeface="ＭＳ Ｐゴシック" charset="-128"/>
              </a:defRPr>
            </a:lvl5pPr>
            <a:lvl6pPr marL="2514600" indent="-228600" algn="ctr" eaLnBrk="0" fontAlgn="base" hangingPunct="0">
              <a:spcBef>
                <a:spcPct val="0"/>
              </a:spcBef>
              <a:spcAft>
                <a:spcPct val="0"/>
              </a:spcAft>
              <a:defRPr sz="900">
                <a:solidFill>
                  <a:schemeClr val="tx2"/>
                </a:solidFill>
                <a:latin typeface="Arial" charset="0"/>
                <a:ea typeface="ＭＳ Ｐゴシック" charset="-128"/>
              </a:defRPr>
            </a:lvl6pPr>
            <a:lvl7pPr marL="2971800" indent="-228600" algn="ctr" eaLnBrk="0" fontAlgn="base" hangingPunct="0">
              <a:spcBef>
                <a:spcPct val="0"/>
              </a:spcBef>
              <a:spcAft>
                <a:spcPct val="0"/>
              </a:spcAft>
              <a:defRPr sz="900">
                <a:solidFill>
                  <a:schemeClr val="tx2"/>
                </a:solidFill>
                <a:latin typeface="Arial" charset="0"/>
                <a:ea typeface="ＭＳ Ｐゴシック" charset="-128"/>
              </a:defRPr>
            </a:lvl7pPr>
            <a:lvl8pPr marL="3429000" indent="-228600" algn="ctr" eaLnBrk="0" fontAlgn="base" hangingPunct="0">
              <a:spcBef>
                <a:spcPct val="0"/>
              </a:spcBef>
              <a:spcAft>
                <a:spcPct val="0"/>
              </a:spcAft>
              <a:defRPr sz="900">
                <a:solidFill>
                  <a:schemeClr val="tx2"/>
                </a:solidFill>
                <a:latin typeface="Arial" charset="0"/>
                <a:ea typeface="ＭＳ Ｐゴシック" charset="-128"/>
              </a:defRPr>
            </a:lvl8pPr>
            <a:lvl9pPr marL="3886200" indent="-228600" algn="ctr" eaLnBrk="0" fontAlgn="base" hangingPunct="0">
              <a:spcBef>
                <a:spcPct val="0"/>
              </a:spcBef>
              <a:spcAft>
                <a:spcPct val="0"/>
              </a:spcAft>
              <a:defRPr sz="900">
                <a:solidFill>
                  <a:schemeClr val="tx2"/>
                </a:solidFill>
                <a:latin typeface="Arial" charset="0"/>
                <a:ea typeface="ＭＳ Ｐゴシック" charset="-128"/>
              </a:defRPr>
            </a:lvl9pPr>
          </a:lstStyle>
          <a:p>
            <a:pPr algn="l" eaLnBrk="1" hangingPunct="1"/>
            <a:r>
              <a:rPr lang="ja-JP" altLang="en-US" sz="1800" dirty="0">
                <a:solidFill>
                  <a:schemeClr val="tx1"/>
                </a:solidFill>
                <a:effectLst/>
              </a:rPr>
              <a:t>特別講演１　　　</a:t>
            </a:r>
            <a:r>
              <a:rPr lang="ja-JP" altLang="en-US" sz="1800" dirty="0" smtClean="0">
                <a:solidFill>
                  <a:schemeClr val="tx1"/>
                </a:solidFill>
                <a:effectLst/>
              </a:rPr>
              <a:t>「</a:t>
            </a:r>
            <a:r>
              <a:rPr lang="ja-JP" altLang="en-US" sz="1800" dirty="0" smtClean="0">
                <a:solidFill>
                  <a:srgbClr val="0000FF"/>
                </a:solidFill>
                <a:effectLst/>
              </a:rPr>
              <a:t>日本医師会の直面する課題</a:t>
            </a:r>
            <a:r>
              <a:rPr lang="ja-JP" altLang="en-US" sz="1800" dirty="0" smtClean="0">
                <a:solidFill>
                  <a:schemeClr val="tx1"/>
                </a:solidFill>
                <a:effectLst/>
              </a:rPr>
              <a:t>」</a:t>
            </a:r>
            <a:endParaRPr lang="ja-JP" altLang="en-US" sz="1800" dirty="0">
              <a:solidFill>
                <a:schemeClr val="tx1"/>
              </a:solidFill>
              <a:effectLst/>
            </a:endParaRPr>
          </a:p>
        </p:txBody>
      </p:sp>
      <p:sp>
        <p:nvSpPr>
          <p:cNvPr id="20490" name="Text Box 13"/>
          <p:cNvSpPr txBox="1">
            <a:spLocks noChangeArrowheads="1"/>
          </p:cNvSpPr>
          <p:nvPr/>
        </p:nvSpPr>
        <p:spPr bwMode="auto">
          <a:xfrm>
            <a:off x="772864" y="3109311"/>
            <a:ext cx="7975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900">
                <a:solidFill>
                  <a:schemeClr val="tx2"/>
                </a:solidFill>
                <a:latin typeface="Arial" charset="0"/>
                <a:ea typeface="ＭＳ Ｐゴシック" charset="-128"/>
              </a:defRPr>
            </a:lvl1pPr>
            <a:lvl2pPr marL="742950" indent="-285750" eaLnBrk="0" hangingPunct="0">
              <a:defRPr sz="900">
                <a:solidFill>
                  <a:schemeClr val="tx2"/>
                </a:solidFill>
                <a:latin typeface="Arial" charset="0"/>
                <a:ea typeface="ＭＳ Ｐゴシック" charset="-128"/>
              </a:defRPr>
            </a:lvl2pPr>
            <a:lvl3pPr marL="1143000" indent="-228600" eaLnBrk="0" hangingPunct="0">
              <a:defRPr sz="900">
                <a:solidFill>
                  <a:schemeClr val="tx2"/>
                </a:solidFill>
                <a:latin typeface="Arial" charset="0"/>
                <a:ea typeface="ＭＳ Ｐゴシック" charset="-128"/>
              </a:defRPr>
            </a:lvl3pPr>
            <a:lvl4pPr marL="1600200" indent="-228600" eaLnBrk="0" hangingPunct="0">
              <a:defRPr sz="900">
                <a:solidFill>
                  <a:schemeClr val="tx2"/>
                </a:solidFill>
                <a:latin typeface="Arial" charset="0"/>
                <a:ea typeface="ＭＳ Ｐゴシック" charset="-128"/>
              </a:defRPr>
            </a:lvl4pPr>
            <a:lvl5pPr marL="2057400" indent="-228600" eaLnBrk="0" hangingPunct="0">
              <a:defRPr sz="900">
                <a:solidFill>
                  <a:schemeClr val="tx2"/>
                </a:solidFill>
                <a:latin typeface="Arial" charset="0"/>
                <a:ea typeface="ＭＳ Ｐゴシック" charset="-128"/>
              </a:defRPr>
            </a:lvl5pPr>
            <a:lvl6pPr marL="2514600" indent="-228600" algn="ctr" eaLnBrk="0" fontAlgn="base" hangingPunct="0">
              <a:spcBef>
                <a:spcPct val="0"/>
              </a:spcBef>
              <a:spcAft>
                <a:spcPct val="0"/>
              </a:spcAft>
              <a:defRPr sz="900">
                <a:solidFill>
                  <a:schemeClr val="tx2"/>
                </a:solidFill>
                <a:latin typeface="Arial" charset="0"/>
                <a:ea typeface="ＭＳ Ｐゴシック" charset="-128"/>
              </a:defRPr>
            </a:lvl6pPr>
            <a:lvl7pPr marL="2971800" indent="-228600" algn="ctr" eaLnBrk="0" fontAlgn="base" hangingPunct="0">
              <a:spcBef>
                <a:spcPct val="0"/>
              </a:spcBef>
              <a:spcAft>
                <a:spcPct val="0"/>
              </a:spcAft>
              <a:defRPr sz="900">
                <a:solidFill>
                  <a:schemeClr val="tx2"/>
                </a:solidFill>
                <a:latin typeface="Arial" charset="0"/>
                <a:ea typeface="ＭＳ Ｐゴシック" charset="-128"/>
              </a:defRPr>
            </a:lvl7pPr>
            <a:lvl8pPr marL="3429000" indent="-228600" algn="ctr" eaLnBrk="0" fontAlgn="base" hangingPunct="0">
              <a:spcBef>
                <a:spcPct val="0"/>
              </a:spcBef>
              <a:spcAft>
                <a:spcPct val="0"/>
              </a:spcAft>
              <a:defRPr sz="900">
                <a:solidFill>
                  <a:schemeClr val="tx2"/>
                </a:solidFill>
                <a:latin typeface="Arial" charset="0"/>
                <a:ea typeface="ＭＳ Ｐゴシック" charset="-128"/>
              </a:defRPr>
            </a:lvl8pPr>
            <a:lvl9pPr marL="3886200" indent="-228600" algn="ctr" eaLnBrk="0" fontAlgn="base" hangingPunct="0">
              <a:spcBef>
                <a:spcPct val="0"/>
              </a:spcBef>
              <a:spcAft>
                <a:spcPct val="0"/>
              </a:spcAft>
              <a:defRPr sz="900">
                <a:solidFill>
                  <a:schemeClr val="tx2"/>
                </a:solidFill>
                <a:latin typeface="Arial" charset="0"/>
                <a:ea typeface="ＭＳ Ｐゴシック" charset="-128"/>
              </a:defRPr>
            </a:lvl9pPr>
          </a:lstStyle>
          <a:p>
            <a:pPr algn="l" eaLnBrk="1" hangingPunct="1"/>
            <a:r>
              <a:rPr lang="ja-JP" altLang="en-US" sz="1800" dirty="0">
                <a:solidFill>
                  <a:schemeClr val="tx1"/>
                </a:solidFill>
                <a:effectLst/>
              </a:rPr>
              <a:t>特別講演２　　　</a:t>
            </a:r>
            <a:r>
              <a:rPr lang="ja-JP" altLang="en-US" sz="1800" dirty="0" smtClean="0">
                <a:solidFill>
                  <a:schemeClr val="tx1"/>
                </a:solidFill>
                <a:effectLst/>
              </a:rPr>
              <a:t>「</a:t>
            </a:r>
            <a:r>
              <a:rPr lang="ja-JP" altLang="en-US" sz="1800" dirty="0" smtClean="0">
                <a:solidFill>
                  <a:srgbClr val="0000FF"/>
                </a:solidFill>
                <a:effectLst/>
              </a:rPr>
              <a:t>日本の医療をめぐる課題：チーム医療を中心に</a:t>
            </a:r>
            <a:r>
              <a:rPr lang="ja-JP" altLang="en-US" sz="1800" dirty="0" smtClean="0">
                <a:solidFill>
                  <a:schemeClr val="tx1"/>
                </a:solidFill>
                <a:effectLst/>
              </a:rPr>
              <a:t>」</a:t>
            </a:r>
            <a:endParaRPr lang="ja-JP" altLang="en-US" sz="1800" dirty="0">
              <a:solidFill>
                <a:schemeClr val="tx1"/>
              </a:solidFill>
              <a:effectLst/>
            </a:endParaRPr>
          </a:p>
        </p:txBody>
      </p:sp>
      <p:sp>
        <p:nvSpPr>
          <p:cNvPr id="20491" name="Text Box 14"/>
          <p:cNvSpPr txBox="1">
            <a:spLocks noChangeArrowheads="1"/>
          </p:cNvSpPr>
          <p:nvPr/>
        </p:nvSpPr>
        <p:spPr bwMode="auto">
          <a:xfrm>
            <a:off x="811162" y="4355773"/>
            <a:ext cx="78817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900">
                <a:solidFill>
                  <a:schemeClr val="tx2"/>
                </a:solidFill>
                <a:latin typeface="Arial" charset="0"/>
                <a:ea typeface="ＭＳ Ｐゴシック" charset="-128"/>
              </a:defRPr>
            </a:lvl1pPr>
            <a:lvl2pPr marL="742950" indent="-285750" eaLnBrk="0" hangingPunct="0">
              <a:defRPr sz="900">
                <a:solidFill>
                  <a:schemeClr val="tx2"/>
                </a:solidFill>
                <a:latin typeface="Arial" charset="0"/>
                <a:ea typeface="ＭＳ Ｐゴシック" charset="-128"/>
              </a:defRPr>
            </a:lvl2pPr>
            <a:lvl3pPr marL="1143000" indent="-228600" eaLnBrk="0" hangingPunct="0">
              <a:defRPr sz="900">
                <a:solidFill>
                  <a:schemeClr val="tx2"/>
                </a:solidFill>
                <a:latin typeface="Arial" charset="0"/>
                <a:ea typeface="ＭＳ Ｐゴシック" charset="-128"/>
              </a:defRPr>
            </a:lvl3pPr>
            <a:lvl4pPr marL="1600200" indent="-228600" eaLnBrk="0" hangingPunct="0">
              <a:defRPr sz="900">
                <a:solidFill>
                  <a:schemeClr val="tx2"/>
                </a:solidFill>
                <a:latin typeface="Arial" charset="0"/>
                <a:ea typeface="ＭＳ Ｐゴシック" charset="-128"/>
              </a:defRPr>
            </a:lvl4pPr>
            <a:lvl5pPr marL="2057400" indent="-228600" eaLnBrk="0" hangingPunct="0">
              <a:defRPr sz="900">
                <a:solidFill>
                  <a:schemeClr val="tx2"/>
                </a:solidFill>
                <a:latin typeface="Arial" charset="0"/>
                <a:ea typeface="ＭＳ Ｐゴシック" charset="-128"/>
              </a:defRPr>
            </a:lvl5pPr>
            <a:lvl6pPr marL="2514600" indent="-228600" algn="ctr" eaLnBrk="0" fontAlgn="base" hangingPunct="0">
              <a:spcBef>
                <a:spcPct val="0"/>
              </a:spcBef>
              <a:spcAft>
                <a:spcPct val="0"/>
              </a:spcAft>
              <a:defRPr sz="900">
                <a:solidFill>
                  <a:schemeClr val="tx2"/>
                </a:solidFill>
                <a:latin typeface="Arial" charset="0"/>
                <a:ea typeface="ＭＳ Ｐゴシック" charset="-128"/>
              </a:defRPr>
            </a:lvl6pPr>
            <a:lvl7pPr marL="2971800" indent="-228600" algn="ctr" eaLnBrk="0" fontAlgn="base" hangingPunct="0">
              <a:spcBef>
                <a:spcPct val="0"/>
              </a:spcBef>
              <a:spcAft>
                <a:spcPct val="0"/>
              </a:spcAft>
              <a:defRPr sz="900">
                <a:solidFill>
                  <a:schemeClr val="tx2"/>
                </a:solidFill>
                <a:latin typeface="Arial" charset="0"/>
                <a:ea typeface="ＭＳ Ｐゴシック" charset="-128"/>
              </a:defRPr>
            </a:lvl7pPr>
            <a:lvl8pPr marL="3429000" indent="-228600" algn="ctr" eaLnBrk="0" fontAlgn="base" hangingPunct="0">
              <a:spcBef>
                <a:spcPct val="0"/>
              </a:spcBef>
              <a:spcAft>
                <a:spcPct val="0"/>
              </a:spcAft>
              <a:defRPr sz="900">
                <a:solidFill>
                  <a:schemeClr val="tx2"/>
                </a:solidFill>
                <a:latin typeface="Arial" charset="0"/>
                <a:ea typeface="ＭＳ Ｐゴシック" charset="-128"/>
              </a:defRPr>
            </a:lvl8pPr>
            <a:lvl9pPr marL="3886200" indent="-228600" algn="ctr" eaLnBrk="0" fontAlgn="base" hangingPunct="0">
              <a:spcBef>
                <a:spcPct val="0"/>
              </a:spcBef>
              <a:spcAft>
                <a:spcPct val="0"/>
              </a:spcAft>
              <a:defRPr sz="900">
                <a:solidFill>
                  <a:schemeClr val="tx2"/>
                </a:solidFill>
                <a:latin typeface="Arial" charset="0"/>
                <a:ea typeface="ＭＳ Ｐゴシック" charset="-128"/>
              </a:defRPr>
            </a:lvl9pPr>
          </a:lstStyle>
          <a:p>
            <a:pPr algn="l" eaLnBrk="1" hangingPunct="1">
              <a:spcBef>
                <a:spcPct val="50000"/>
              </a:spcBef>
            </a:pPr>
            <a:r>
              <a:rPr lang="ja-JP" altLang="en-US" sz="1800" dirty="0">
                <a:solidFill>
                  <a:schemeClr val="tx1"/>
                </a:solidFill>
                <a:latin typeface="ＭＳ ゴシック" pitchFamily="49" charset="-128"/>
                <a:ea typeface="ＭＳ ゴシック" pitchFamily="49" charset="-128"/>
              </a:rPr>
              <a:t>ﾊﾟﾈﾙﾃﾞｨｽｶｯｼｮﾝ</a:t>
            </a:r>
            <a:r>
              <a:rPr lang="ja-JP" altLang="en-US" sz="1800" dirty="0" smtClean="0">
                <a:solidFill>
                  <a:schemeClr val="tx1"/>
                </a:solidFill>
                <a:effectLst/>
                <a:latin typeface="ＭＳ ゴシック" pitchFamily="49" charset="-128"/>
                <a:ea typeface="ＭＳ ゴシック" pitchFamily="49" charset="-128"/>
              </a:rPr>
              <a:t>  「</a:t>
            </a:r>
            <a:r>
              <a:rPr lang="ja-JP" altLang="en-US" sz="1800" dirty="0" smtClean="0">
                <a:solidFill>
                  <a:srgbClr val="0000FF"/>
                </a:solidFill>
                <a:effectLst/>
                <a:latin typeface="ＭＳ ゴシック" pitchFamily="49" charset="-128"/>
                <a:ea typeface="ＭＳ ゴシック" pitchFamily="49" charset="-128"/>
              </a:rPr>
              <a:t>様々な勤務医の実態とその環境改善を目指して</a:t>
            </a:r>
            <a:r>
              <a:rPr lang="ja-JP" altLang="en-US" sz="1800" dirty="0" smtClean="0">
                <a:solidFill>
                  <a:schemeClr val="tx1"/>
                </a:solidFill>
                <a:effectLst/>
                <a:latin typeface="ＭＳ ゴシック" pitchFamily="49" charset="-128"/>
                <a:ea typeface="ＭＳ ゴシック" pitchFamily="49" charset="-128"/>
              </a:rPr>
              <a:t>」</a:t>
            </a:r>
            <a:r>
              <a:rPr lang="ja-JP" altLang="en-US" sz="1800" dirty="0">
                <a:solidFill>
                  <a:schemeClr val="tx1"/>
                </a:solidFill>
                <a:effectLst/>
              </a:rPr>
              <a:t>　</a:t>
            </a:r>
          </a:p>
        </p:txBody>
      </p:sp>
      <p:sp>
        <p:nvSpPr>
          <p:cNvPr id="20492" name="Text Box 15"/>
          <p:cNvSpPr txBox="1">
            <a:spLocks noChangeArrowheads="1"/>
          </p:cNvSpPr>
          <p:nvPr/>
        </p:nvSpPr>
        <p:spPr bwMode="auto">
          <a:xfrm>
            <a:off x="811162" y="4850498"/>
            <a:ext cx="73326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900">
                <a:solidFill>
                  <a:schemeClr val="tx2"/>
                </a:solidFill>
                <a:latin typeface="Arial" charset="0"/>
                <a:ea typeface="ＭＳ Ｐゴシック" charset="-128"/>
              </a:defRPr>
            </a:lvl1pPr>
            <a:lvl2pPr marL="742950" indent="-285750" eaLnBrk="0" hangingPunct="0">
              <a:defRPr sz="900">
                <a:solidFill>
                  <a:schemeClr val="tx2"/>
                </a:solidFill>
                <a:latin typeface="Arial" charset="0"/>
                <a:ea typeface="ＭＳ Ｐゴシック" charset="-128"/>
              </a:defRPr>
            </a:lvl2pPr>
            <a:lvl3pPr marL="1143000" indent="-228600" eaLnBrk="0" hangingPunct="0">
              <a:defRPr sz="900">
                <a:solidFill>
                  <a:schemeClr val="tx2"/>
                </a:solidFill>
                <a:latin typeface="Arial" charset="0"/>
                <a:ea typeface="ＭＳ Ｐゴシック" charset="-128"/>
              </a:defRPr>
            </a:lvl3pPr>
            <a:lvl4pPr marL="1600200" indent="-228600" eaLnBrk="0" hangingPunct="0">
              <a:defRPr sz="900">
                <a:solidFill>
                  <a:schemeClr val="tx2"/>
                </a:solidFill>
                <a:latin typeface="Arial" charset="0"/>
                <a:ea typeface="ＭＳ Ｐゴシック" charset="-128"/>
              </a:defRPr>
            </a:lvl4pPr>
            <a:lvl5pPr marL="2057400" indent="-228600" eaLnBrk="0" hangingPunct="0">
              <a:defRPr sz="900">
                <a:solidFill>
                  <a:schemeClr val="tx2"/>
                </a:solidFill>
                <a:latin typeface="Arial" charset="0"/>
                <a:ea typeface="ＭＳ Ｐゴシック" charset="-128"/>
              </a:defRPr>
            </a:lvl5pPr>
            <a:lvl6pPr marL="2514600" indent="-228600" algn="ctr" eaLnBrk="0" fontAlgn="base" hangingPunct="0">
              <a:spcBef>
                <a:spcPct val="0"/>
              </a:spcBef>
              <a:spcAft>
                <a:spcPct val="0"/>
              </a:spcAft>
              <a:defRPr sz="900">
                <a:solidFill>
                  <a:schemeClr val="tx2"/>
                </a:solidFill>
                <a:latin typeface="Arial" charset="0"/>
                <a:ea typeface="ＭＳ Ｐゴシック" charset="-128"/>
              </a:defRPr>
            </a:lvl6pPr>
            <a:lvl7pPr marL="2971800" indent="-228600" algn="ctr" eaLnBrk="0" fontAlgn="base" hangingPunct="0">
              <a:spcBef>
                <a:spcPct val="0"/>
              </a:spcBef>
              <a:spcAft>
                <a:spcPct val="0"/>
              </a:spcAft>
              <a:defRPr sz="900">
                <a:solidFill>
                  <a:schemeClr val="tx2"/>
                </a:solidFill>
                <a:latin typeface="Arial" charset="0"/>
                <a:ea typeface="ＭＳ Ｐゴシック" charset="-128"/>
              </a:defRPr>
            </a:lvl7pPr>
            <a:lvl8pPr marL="3429000" indent="-228600" algn="ctr" eaLnBrk="0" fontAlgn="base" hangingPunct="0">
              <a:spcBef>
                <a:spcPct val="0"/>
              </a:spcBef>
              <a:spcAft>
                <a:spcPct val="0"/>
              </a:spcAft>
              <a:defRPr sz="900">
                <a:solidFill>
                  <a:schemeClr val="tx2"/>
                </a:solidFill>
                <a:latin typeface="Arial" charset="0"/>
                <a:ea typeface="ＭＳ Ｐゴシック" charset="-128"/>
              </a:defRPr>
            </a:lvl8pPr>
            <a:lvl9pPr marL="3886200" indent="-228600" algn="ctr" eaLnBrk="0" fontAlgn="base" hangingPunct="0">
              <a:spcBef>
                <a:spcPct val="0"/>
              </a:spcBef>
              <a:spcAft>
                <a:spcPct val="0"/>
              </a:spcAft>
              <a:defRPr sz="900">
                <a:solidFill>
                  <a:schemeClr val="tx2"/>
                </a:solidFill>
                <a:latin typeface="Arial" charset="0"/>
                <a:ea typeface="ＭＳ Ｐゴシック" charset="-128"/>
              </a:defRPr>
            </a:lvl9pPr>
          </a:lstStyle>
          <a:p>
            <a:pPr algn="l" eaLnBrk="1" hangingPunct="1">
              <a:spcBef>
                <a:spcPct val="50000"/>
              </a:spcBef>
            </a:pPr>
            <a:r>
              <a:rPr lang="ja-JP" altLang="en-US" sz="1800" dirty="0" smtClean="0">
                <a:solidFill>
                  <a:schemeClr val="tx1"/>
                </a:solidFill>
                <a:effectLst/>
                <a:latin typeface="ＭＳ ゴシック" pitchFamily="49" charset="-128"/>
                <a:ea typeface="ＭＳ ゴシック" pitchFamily="49" charset="-128"/>
              </a:rPr>
              <a:t>ﾌｫｰﾗﾑ  「</a:t>
            </a:r>
            <a:r>
              <a:rPr lang="ja-JP" altLang="en-US" sz="1800" dirty="0" smtClean="0">
                <a:solidFill>
                  <a:srgbClr val="0000FF"/>
                </a:solidFill>
                <a:effectLst/>
                <a:latin typeface="ＭＳ ゴシック" pitchFamily="49" charset="-128"/>
                <a:ea typeface="ＭＳ ゴシック" pitchFamily="49" charset="-128"/>
              </a:rPr>
              <a:t>岡山からの発信－地域医療人の育成</a:t>
            </a:r>
            <a:r>
              <a:rPr lang="ja-JP" altLang="en-US" sz="1800" dirty="0" smtClean="0">
                <a:solidFill>
                  <a:schemeClr val="tx1"/>
                </a:solidFill>
                <a:effectLst/>
                <a:latin typeface="ＭＳ ゴシック" pitchFamily="49" charset="-128"/>
                <a:ea typeface="ＭＳ ゴシック" pitchFamily="49" charset="-128"/>
              </a:rPr>
              <a:t>」</a:t>
            </a:r>
            <a:endParaRPr lang="ja-JP" altLang="en-US" sz="1800" dirty="0">
              <a:solidFill>
                <a:schemeClr val="tx1"/>
              </a:solidFill>
              <a:effectLst/>
              <a:latin typeface="ＭＳ ゴシック" pitchFamily="49" charset="-128"/>
              <a:ea typeface="ＭＳ ゴシック" pitchFamily="49" charset="-128"/>
            </a:endParaRPr>
          </a:p>
        </p:txBody>
      </p:sp>
      <p:sp>
        <p:nvSpPr>
          <p:cNvPr id="20493" name="Text Box 16"/>
          <p:cNvSpPr txBox="1">
            <a:spLocks noChangeArrowheads="1"/>
          </p:cNvSpPr>
          <p:nvPr/>
        </p:nvSpPr>
        <p:spPr bwMode="auto">
          <a:xfrm>
            <a:off x="772864" y="3864075"/>
            <a:ext cx="79200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900">
                <a:solidFill>
                  <a:schemeClr val="tx2"/>
                </a:solidFill>
                <a:latin typeface="Arial" charset="0"/>
                <a:ea typeface="ＭＳ Ｐゴシック" charset="-128"/>
              </a:defRPr>
            </a:lvl1pPr>
            <a:lvl2pPr marL="742950" indent="-285750" eaLnBrk="0" hangingPunct="0">
              <a:defRPr sz="900">
                <a:solidFill>
                  <a:schemeClr val="tx2"/>
                </a:solidFill>
                <a:latin typeface="Arial" charset="0"/>
                <a:ea typeface="ＭＳ Ｐゴシック" charset="-128"/>
              </a:defRPr>
            </a:lvl2pPr>
            <a:lvl3pPr marL="1143000" indent="-228600" eaLnBrk="0" hangingPunct="0">
              <a:defRPr sz="900">
                <a:solidFill>
                  <a:schemeClr val="tx2"/>
                </a:solidFill>
                <a:latin typeface="Arial" charset="0"/>
                <a:ea typeface="ＭＳ Ｐゴシック" charset="-128"/>
              </a:defRPr>
            </a:lvl3pPr>
            <a:lvl4pPr marL="1600200" indent="-228600" eaLnBrk="0" hangingPunct="0">
              <a:defRPr sz="900">
                <a:solidFill>
                  <a:schemeClr val="tx2"/>
                </a:solidFill>
                <a:latin typeface="Arial" charset="0"/>
                <a:ea typeface="ＭＳ Ｐゴシック" charset="-128"/>
              </a:defRPr>
            </a:lvl4pPr>
            <a:lvl5pPr marL="2057400" indent="-228600" eaLnBrk="0" hangingPunct="0">
              <a:defRPr sz="900">
                <a:solidFill>
                  <a:schemeClr val="tx2"/>
                </a:solidFill>
                <a:latin typeface="Arial" charset="0"/>
                <a:ea typeface="ＭＳ Ｐゴシック" charset="-128"/>
              </a:defRPr>
            </a:lvl5pPr>
            <a:lvl6pPr marL="2514600" indent="-228600" algn="ctr" eaLnBrk="0" fontAlgn="base" hangingPunct="0">
              <a:spcBef>
                <a:spcPct val="0"/>
              </a:spcBef>
              <a:spcAft>
                <a:spcPct val="0"/>
              </a:spcAft>
              <a:defRPr sz="900">
                <a:solidFill>
                  <a:schemeClr val="tx2"/>
                </a:solidFill>
                <a:latin typeface="Arial" charset="0"/>
                <a:ea typeface="ＭＳ Ｐゴシック" charset="-128"/>
              </a:defRPr>
            </a:lvl6pPr>
            <a:lvl7pPr marL="2971800" indent="-228600" algn="ctr" eaLnBrk="0" fontAlgn="base" hangingPunct="0">
              <a:spcBef>
                <a:spcPct val="0"/>
              </a:spcBef>
              <a:spcAft>
                <a:spcPct val="0"/>
              </a:spcAft>
              <a:defRPr sz="900">
                <a:solidFill>
                  <a:schemeClr val="tx2"/>
                </a:solidFill>
                <a:latin typeface="Arial" charset="0"/>
                <a:ea typeface="ＭＳ Ｐゴシック" charset="-128"/>
              </a:defRPr>
            </a:lvl7pPr>
            <a:lvl8pPr marL="3429000" indent="-228600" algn="ctr" eaLnBrk="0" fontAlgn="base" hangingPunct="0">
              <a:spcBef>
                <a:spcPct val="0"/>
              </a:spcBef>
              <a:spcAft>
                <a:spcPct val="0"/>
              </a:spcAft>
              <a:defRPr sz="900">
                <a:solidFill>
                  <a:schemeClr val="tx2"/>
                </a:solidFill>
                <a:latin typeface="Arial" charset="0"/>
                <a:ea typeface="ＭＳ Ｐゴシック" charset="-128"/>
              </a:defRPr>
            </a:lvl8pPr>
            <a:lvl9pPr marL="3886200" indent="-228600" algn="ctr" eaLnBrk="0" fontAlgn="base" hangingPunct="0">
              <a:spcBef>
                <a:spcPct val="0"/>
              </a:spcBef>
              <a:spcAft>
                <a:spcPct val="0"/>
              </a:spcAft>
              <a:defRPr sz="900">
                <a:solidFill>
                  <a:schemeClr val="tx2"/>
                </a:solidFill>
                <a:latin typeface="Arial" charset="0"/>
                <a:ea typeface="ＭＳ Ｐゴシック" charset="-128"/>
              </a:defRPr>
            </a:lvl9pPr>
          </a:lstStyle>
          <a:p>
            <a:pPr algn="l" eaLnBrk="1" hangingPunct="1">
              <a:spcBef>
                <a:spcPct val="50000"/>
              </a:spcBef>
            </a:pPr>
            <a:r>
              <a:rPr lang="ja-JP" altLang="en-US" sz="1800" dirty="0">
                <a:solidFill>
                  <a:schemeClr val="tx1"/>
                </a:solidFill>
                <a:effectLst/>
              </a:rPr>
              <a:t>報　　　告　　　　「</a:t>
            </a:r>
            <a:r>
              <a:rPr lang="ja-JP" altLang="en-US" sz="1800" dirty="0">
                <a:solidFill>
                  <a:srgbClr val="0000FF"/>
                </a:solidFill>
                <a:effectLst/>
              </a:rPr>
              <a:t>日本医師会勤務医委員会</a:t>
            </a:r>
            <a:r>
              <a:rPr lang="ja-JP" altLang="en-US" sz="1800" dirty="0" smtClean="0">
                <a:solidFill>
                  <a:schemeClr val="tx1"/>
                </a:solidFill>
                <a:effectLst/>
              </a:rPr>
              <a:t>」</a:t>
            </a:r>
            <a:endParaRPr lang="en-US" sz="1800" dirty="0">
              <a:solidFill>
                <a:schemeClr val="tx1"/>
              </a:solidFill>
              <a:effectLst/>
            </a:endParaRPr>
          </a:p>
        </p:txBody>
      </p:sp>
      <p:sp>
        <p:nvSpPr>
          <p:cNvPr id="20495" name="正方形/長方形 14"/>
          <p:cNvSpPr>
            <a:spLocks noChangeArrowheads="1"/>
          </p:cNvSpPr>
          <p:nvPr/>
        </p:nvSpPr>
        <p:spPr bwMode="auto">
          <a:xfrm>
            <a:off x="337908" y="1589720"/>
            <a:ext cx="8520372" cy="4962046"/>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wrap="none" anchor="ctr"/>
          <a:lstStyle/>
          <a:p>
            <a:pPr algn="l">
              <a:buFont typeface="Wingdings" pitchFamily="2" charset="2"/>
              <a:buNone/>
            </a:pPr>
            <a:endParaRPr lang="ja-JP" altLang="en-US" sz="1600" b="1">
              <a:solidFill>
                <a:srgbClr val="0000FF"/>
              </a:solidFill>
              <a:effectLst/>
              <a:latin typeface="ＭＳ ゴシック" pitchFamily="49" charset="-128"/>
              <a:ea typeface="ＭＳ ゴシック" pitchFamily="49" charset="-128"/>
            </a:endParaRPr>
          </a:p>
        </p:txBody>
      </p:sp>
      <p:sp>
        <p:nvSpPr>
          <p:cNvPr id="17" name="Text Box 4"/>
          <p:cNvSpPr txBox="1">
            <a:spLocks noChangeArrowheads="1"/>
          </p:cNvSpPr>
          <p:nvPr/>
        </p:nvSpPr>
        <p:spPr bwMode="auto">
          <a:xfrm>
            <a:off x="252046" y="155575"/>
            <a:ext cx="8623789" cy="45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algn="ctr" eaLnBrk="1" hangingPunct="1">
              <a:lnSpc>
                <a:spcPct val="100000"/>
              </a:lnSpc>
              <a:spcBef>
                <a:spcPct val="50000"/>
              </a:spcBef>
              <a:buFontTx/>
              <a:buNone/>
            </a:pPr>
            <a:r>
              <a:rPr lang="ja-JP" altLang="en-US" sz="2200" dirty="0" smtClean="0">
                <a:latin typeface="+mj-ea"/>
                <a:ea typeface="+mj-ea"/>
                <a:cs typeface="メイリオ" pitchFamily="50" charset="-128"/>
              </a:rPr>
              <a:t>全国医師会勤務医部会連絡協議会</a:t>
            </a:r>
            <a:endParaRPr lang="ja-JP" altLang="en-US" sz="2200" dirty="0">
              <a:latin typeface="+mj-ea"/>
              <a:ea typeface="+mj-ea"/>
              <a:cs typeface="メイリオ" pitchFamily="50" charset="-128"/>
            </a:endParaRPr>
          </a:p>
        </p:txBody>
      </p:sp>
      <p:sp>
        <p:nvSpPr>
          <p:cNvPr id="20" name="テキスト ボックス 19"/>
          <p:cNvSpPr txBox="1"/>
          <p:nvPr/>
        </p:nvSpPr>
        <p:spPr>
          <a:xfrm>
            <a:off x="107504" y="6551766"/>
            <a:ext cx="3744416" cy="261610"/>
          </a:xfrm>
          <a:prstGeom prst="rect">
            <a:avLst/>
          </a:prstGeom>
          <a:noFill/>
        </p:spPr>
        <p:txBody>
          <a:bodyPr wrap="square" rtlCol="0">
            <a:spAutoFit/>
          </a:bodyPr>
          <a:lstStyle/>
          <a:p>
            <a:r>
              <a:rPr kumimoji="1" lang="ja-JP" altLang="en-US" sz="1050" dirty="0" smtClean="0"/>
              <a:t>出典：日本医師会作成資料</a:t>
            </a:r>
            <a:endParaRPr kumimoji="1" lang="ja-JP" altLang="en-US" sz="1050" dirty="0"/>
          </a:p>
        </p:txBody>
      </p:sp>
      <p:sp>
        <p:nvSpPr>
          <p:cNvPr id="21"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37</a:t>
            </a:fld>
            <a:endParaRPr lang="ja-JP" altLang="en-US" dirty="0">
              <a:latin typeface="ＭＳ ゴシック" pitchFamily="49" charset="-128"/>
              <a:ea typeface="ＭＳ ゴシック" pitchFamily="49" charset="-128"/>
            </a:endParaRPr>
          </a:p>
        </p:txBody>
      </p:sp>
      <p:sp>
        <p:nvSpPr>
          <p:cNvPr id="22" name="Text Box 12"/>
          <p:cNvSpPr txBox="1">
            <a:spLocks noChangeArrowheads="1"/>
          </p:cNvSpPr>
          <p:nvPr/>
        </p:nvSpPr>
        <p:spPr bwMode="auto">
          <a:xfrm>
            <a:off x="3589560" y="2677030"/>
            <a:ext cx="43668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900">
                <a:solidFill>
                  <a:schemeClr val="tx2"/>
                </a:solidFill>
                <a:latin typeface="Arial" charset="0"/>
                <a:ea typeface="ＭＳ Ｐゴシック" charset="-128"/>
              </a:defRPr>
            </a:lvl1pPr>
            <a:lvl2pPr marL="742950" indent="-285750" eaLnBrk="0" hangingPunct="0">
              <a:defRPr sz="900">
                <a:solidFill>
                  <a:schemeClr val="tx2"/>
                </a:solidFill>
                <a:latin typeface="Arial" charset="0"/>
                <a:ea typeface="ＭＳ Ｐゴシック" charset="-128"/>
              </a:defRPr>
            </a:lvl2pPr>
            <a:lvl3pPr marL="1143000" indent="-228600" eaLnBrk="0" hangingPunct="0">
              <a:defRPr sz="900">
                <a:solidFill>
                  <a:schemeClr val="tx2"/>
                </a:solidFill>
                <a:latin typeface="Arial" charset="0"/>
                <a:ea typeface="ＭＳ Ｐゴシック" charset="-128"/>
              </a:defRPr>
            </a:lvl3pPr>
            <a:lvl4pPr marL="1600200" indent="-228600" eaLnBrk="0" hangingPunct="0">
              <a:defRPr sz="900">
                <a:solidFill>
                  <a:schemeClr val="tx2"/>
                </a:solidFill>
                <a:latin typeface="Arial" charset="0"/>
                <a:ea typeface="ＭＳ Ｐゴシック" charset="-128"/>
              </a:defRPr>
            </a:lvl4pPr>
            <a:lvl5pPr marL="2057400" indent="-228600" eaLnBrk="0" hangingPunct="0">
              <a:defRPr sz="900">
                <a:solidFill>
                  <a:schemeClr val="tx2"/>
                </a:solidFill>
                <a:latin typeface="Arial" charset="0"/>
                <a:ea typeface="ＭＳ Ｐゴシック" charset="-128"/>
              </a:defRPr>
            </a:lvl5pPr>
            <a:lvl6pPr marL="2514600" indent="-228600" algn="ctr" eaLnBrk="0" fontAlgn="base" hangingPunct="0">
              <a:spcBef>
                <a:spcPct val="0"/>
              </a:spcBef>
              <a:spcAft>
                <a:spcPct val="0"/>
              </a:spcAft>
              <a:defRPr sz="900">
                <a:solidFill>
                  <a:schemeClr val="tx2"/>
                </a:solidFill>
                <a:latin typeface="Arial" charset="0"/>
                <a:ea typeface="ＭＳ Ｐゴシック" charset="-128"/>
              </a:defRPr>
            </a:lvl6pPr>
            <a:lvl7pPr marL="2971800" indent="-228600" algn="ctr" eaLnBrk="0" fontAlgn="base" hangingPunct="0">
              <a:spcBef>
                <a:spcPct val="0"/>
              </a:spcBef>
              <a:spcAft>
                <a:spcPct val="0"/>
              </a:spcAft>
              <a:defRPr sz="900">
                <a:solidFill>
                  <a:schemeClr val="tx2"/>
                </a:solidFill>
                <a:latin typeface="Arial" charset="0"/>
                <a:ea typeface="ＭＳ Ｐゴシック" charset="-128"/>
              </a:defRPr>
            </a:lvl7pPr>
            <a:lvl8pPr marL="3429000" indent="-228600" algn="ctr" eaLnBrk="0" fontAlgn="base" hangingPunct="0">
              <a:spcBef>
                <a:spcPct val="0"/>
              </a:spcBef>
              <a:spcAft>
                <a:spcPct val="0"/>
              </a:spcAft>
              <a:defRPr sz="900">
                <a:solidFill>
                  <a:schemeClr val="tx2"/>
                </a:solidFill>
                <a:latin typeface="Arial" charset="0"/>
                <a:ea typeface="ＭＳ Ｐゴシック" charset="-128"/>
              </a:defRPr>
            </a:lvl8pPr>
            <a:lvl9pPr marL="3886200" indent="-228600" algn="ctr" eaLnBrk="0" fontAlgn="base" hangingPunct="0">
              <a:spcBef>
                <a:spcPct val="0"/>
              </a:spcBef>
              <a:spcAft>
                <a:spcPct val="0"/>
              </a:spcAft>
              <a:defRPr sz="900">
                <a:solidFill>
                  <a:schemeClr val="tx2"/>
                </a:solidFill>
                <a:latin typeface="Arial" charset="0"/>
                <a:ea typeface="ＭＳ Ｐゴシック" charset="-128"/>
              </a:defRPr>
            </a:lvl9pPr>
          </a:lstStyle>
          <a:p>
            <a:pPr algn="r" eaLnBrk="1" hangingPunct="1"/>
            <a:r>
              <a:rPr lang="ja-JP" altLang="en-US" sz="1800" dirty="0" smtClean="0">
                <a:solidFill>
                  <a:schemeClr val="tx1"/>
                </a:solidFill>
                <a:effectLst/>
              </a:rPr>
              <a:t>日本医師会副会長　　今村　聡</a:t>
            </a:r>
            <a:endParaRPr lang="ja-JP" altLang="en-US" sz="1800" dirty="0">
              <a:solidFill>
                <a:schemeClr val="tx1"/>
              </a:solidFill>
              <a:effectLst/>
            </a:endParaRPr>
          </a:p>
        </p:txBody>
      </p:sp>
      <p:sp>
        <p:nvSpPr>
          <p:cNvPr id="23" name="Text Box 12"/>
          <p:cNvSpPr txBox="1">
            <a:spLocks noChangeArrowheads="1"/>
          </p:cNvSpPr>
          <p:nvPr/>
        </p:nvSpPr>
        <p:spPr bwMode="auto">
          <a:xfrm>
            <a:off x="3824246" y="3415772"/>
            <a:ext cx="43668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900">
                <a:solidFill>
                  <a:schemeClr val="tx2"/>
                </a:solidFill>
                <a:latin typeface="Arial" charset="0"/>
                <a:ea typeface="ＭＳ Ｐゴシック" charset="-128"/>
              </a:defRPr>
            </a:lvl1pPr>
            <a:lvl2pPr marL="742950" indent="-285750" eaLnBrk="0" hangingPunct="0">
              <a:defRPr sz="900">
                <a:solidFill>
                  <a:schemeClr val="tx2"/>
                </a:solidFill>
                <a:latin typeface="Arial" charset="0"/>
                <a:ea typeface="ＭＳ Ｐゴシック" charset="-128"/>
              </a:defRPr>
            </a:lvl2pPr>
            <a:lvl3pPr marL="1143000" indent="-228600" eaLnBrk="0" hangingPunct="0">
              <a:defRPr sz="900">
                <a:solidFill>
                  <a:schemeClr val="tx2"/>
                </a:solidFill>
                <a:latin typeface="Arial" charset="0"/>
                <a:ea typeface="ＭＳ Ｐゴシック" charset="-128"/>
              </a:defRPr>
            </a:lvl3pPr>
            <a:lvl4pPr marL="1600200" indent="-228600" eaLnBrk="0" hangingPunct="0">
              <a:defRPr sz="900">
                <a:solidFill>
                  <a:schemeClr val="tx2"/>
                </a:solidFill>
                <a:latin typeface="Arial" charset="0"/>
                <a:ea typeface="ＭＳ Ｐゴシック" charset="-128"/>
              </a:defRPr>
            </a:lvl4pPr>
            <a:lvl5pPr marL="2057400" indent="-228600" eaLnBrk="0" hangingPunct="0">
              <a:defRPr sz="900">
                <a:solidFill>
                  <a:schemeClr val="tx2"/>
                </a:solidFill>
                <a:latin typeface="Arial" charset="0"/>
                <a:ea typeface="ＭＳ Ｐゴシック" charset="-128"/>
              </a:defRPr>
            </a:lvl5pPr>
            <a:lvl6pPr marL="2514600" indent="-228600" algn="ctr" eaLnBrk="0" fontAlgn="base" hangingPunct="0">
              <a:spcBef>
                <a:spcPct val="0"/>
              </a:spcBef>
              <a:spcAft>
                <a:spcPct val="0"/>
              </a:spcAft>
              <a:defRPr sz="900">
                <a:solidFill>
                  <a:schemeClr val="tx2"/>
                </a:solidFill>
                <a:latin typeface="Arial" charset="0"/>
                <a:ea typeface="ＭＳ Ｐゴシック" charset="-128"/>
              </a:defRPr>
            </a:lvl6pPr>
            <a:lvl7pPr marL="2971800" indent="-228600" algn="ctr" eaLnBrk="0" fontAlgn="base" hangingPunct="0">
              <a:spcBef>
                <a:spcPct val="0"/>
              </a:spcBef>
              <a:spcAft>
                <a:spcPct val="0"/>
              </a:spcAft>
              <a:defRPr sz="900">
                <a:solidFill>
                  <a:schemeClr val="tx2"/>
                </a:solidFill>
                <a:latin typeface="Arial" charset="0"/>
                <a:ea typeface="ＭＳ Ｐゴシック" charset="-128"/>
              </a:defRPr>
            </a:lvl7pPr>
            <a:lvl8pPr marL="3429000" indent="-228600" algn="ctr" eaLnBrk="0" fontAlgn="base" hangingPunct="0">
              <a:spcBef>
                <a:spcPct val="0"/>
              </a:spcBef>
              <a:spcAft>
                <a:spcPct val="0"/>
              </a:spcAft>
              <a:defRPr sz="900">
                <a:solidFill>
                  <a:schemeClr val="tx2"/>
                </a:solidFill>
                <a:latin typeface="Arial" charset="0"/>
                <a:ea typeface="ＭＳ Ｐゴシック" charset="-128"/>
              </a:defRPr>
            </a:lvl8pPr>
            <a:lvl9pPr marL="3886200" indent="-228600" algn="ctr" eaLnBrk="0" fontAlgn="base" hangingPunct="0">
              <a:spcBef>
                <a:spcPct val="0"/>
              </a:spcBef>
              <a:spcAft>
                <a:spcPct val="0"/>
              </a:spcAft>
              <a:defRPr sz="900">
                <a:solidFill>
                  <a:schemeClr val="tx2"/>
                </a:solidFill>
                <a:latin typeface="Arial" charset="0"/>
                <a:ea typeface="ＭＳ Ｐゴシック" charset="-128"/>
              </a:defRPr>
            </a:lvl9pPr>
          </a:lstStyle>
          <a:p>
            <a:pPr algn="r" eaLnBrk="1" hangingPunct="1"/>
            <a:r>
              <a:rPr lang="ja-JP" altLang="en-US" sz="1800" dirty="0" smtClean="0">
                <a:solidFill>
                  <a:schemeClr val="tx1"/>
                </a:solidFill>
                <a:effectLst/>
              </a:rPr>
              <a:t>自治医科大学　学長　　永井　良三</a:t>
            </a:r>
            <a:endParaRPr lang="ja-JP" altLang="en-US" sz="1800" dirty="0">
              <a:solidFill>
                <a:schemeClr val="tx1"/>
              </a:solidFill>
              <a:effectLst/>
            </a:endParaRPr>
          </a:p>
        </p:txBody>
      </p:sp>
      <p:sp>
        <p:nvSpPr>
          <p:cNvPr id="24" name="Text Box 15"/>
          <p:cNvSpPr txBox="1">
            <a:spLocks noChangeArrowheads="1"/>
          </p:cNvSpPr>
          <p:nvPr/>
        </p:nvSpPr>
        <p:spPr bwMode="auto">
          <a:xfrm>
            <a:off x="808922" y="5345223"/>
            <a:ext cx="8155566" cy="122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900">
                <a:solidFill>
                  <a:schemeClr val="tx2"/>
                </a:solidFill>
                <a:latin typeface="Arial" charset="0"/>
                <a:ea typeface="ＭＳ Ｐゴシック" charset="-128"/>
              </a:defRPr>
            </a:lvl1pPr>
            <a:lvl2pPr marL="742950" indent="-285750" eaLnBrk="0" hangingPunct="0">
              <a:defRPr sz="900">
                <a:solidFill>
                  <a:schemeClr val="tx2"/>
                </a:solidFill>
                <a:latin typeface="Arial" charset="0"/>
                <a:ea typeface="ＭＳ Ｐゴシック" charset="-128"/>
              </a:defRPr>
            </a:lvl2pPr>
            <a:lvl3pPr marL="1143000" indent="-228600" eaLnBrk="0" hangingPunct="0">
              <a:defRPr sz="900">
                <a:solidFill>
                  <a:schemeClr val="tx2"/>
                </a:solidFill>
                <a:latin typeface="Arial" charset="0"/>
                <a:ea typeface="ＭＳ Ｐゴシック" charset="-128"/>
              </a:defRPr>
            </a:lvl3pPr>
            <a:lvl4pPr marL="1600200" indent="-228600" eaLnBrk="0" hangingPunct="0">
              <a:defRPr sz="900">
                <a:solidFill>
                  <a:schemeClr val="tx2"/>
                </a:solidFill>
                <a:latin typeface="Arial" charset="0"/>
                <a:ea typeface="ＭＳ Ｐゴシック" charset="-128"/>
              </a:defRPr>
            </a:lvl4pPr>
            <a:lvl5pPr marL="2057400" indent="-228600" eaLnBrk="0" hangingPunct="0">
              <a:defRPr sz="900">
                <a:solidFill>
                  <a:schemeClr val="tx2"/>
                </a:solidFill>
                <a:latin typeface="Arial" charset="0"/>
                <a:ea typeface="ＭＳ Ｐゴシック" charset="-128"/>
              </a:defRPr>
            </a:lvl5pPr>
            <a:lvl6pPr marL="2514600" indent="-228600" algn="ctr" eaLnBrk="0" fontAlgn="base" hangingPunct="0">
              <a:spcBef>
                <a:spcPct val="0"/>
              </a:spcBef>
              <a:spcAft>
                <a:spcPct val="0"/>
              </a:spcAft>
              <a:defRPr sz="900">
                <a:solidFill>
                  <a:schemeClr val="tx2"/>
                </a:solidFill>
                <a:latin typeface="Arial" charset="0"/>
                <a:ea typeface="ＭＳ Ｐゴシック" charset="-128"/>
              </a:defRPr>
            </a:lvl6pPr>
            <a:lvl7pPr marL="2971800" indent="-228600" algn="ctr" eaLnBrk="0" fontAlgn="base" hangingPunct="0">
              <a:spcBef>
                <a:spcPct val="0"/>
              </a:spcBef>
              <a:spcAft>
                <a:spcPct val="0"/>
              </a:spcAft>
              <a:defRPr sz="900">
                <a:solidFill>
                  <a:schemeClr val="tx2"/>
                </a:solidFill>
                <a:latin typeface="Arial" charset="0"/>
                <a:ea typeface="ＭＳ Ｐゴシック" charset="-128"/>
              </a:defRPr>
            </a:lvl7pPr>
            <a:lvl8pPr marL="3429000" indent="-228600" algn="ctr" eaLnBrk="0" fontAlgn="base" hangingPunct="0">
              <a:spcBef>
                <a:spcPct val="0"/>
              </a:spcBef>
              <a:spcAft>
                <a:spcPct val="0"/>
              </a:spcAft>
              <a:defRPr sz="900">
                <a:solidFill>
                  <a:schemeClr val="tx2"/>
                </a:solidFill>
                <a:latin typeface="Arial" charset="0"/>
                <a:ea typeface="ＭＳ Ｐゴシック" charset="-128"/>
              </a:defRPr>
            </a:lvl8pPr>
            <a:lvl9pPr marL="3886200" indent="-228600" algn="ctr" eaLnBrk="0" fontAlgn="base" hangingPunct="0">
              <a:spcBef>
                <a:spcPct val="0"/>
              </a:spcBef>
              <a:spcAft>
                <a:spcPct val="0"/>
              </a:spcAft>
              <a:defRPr sz="900">
                <a:solidFill>
                  <a:schemeClr val="tx2"/>
                </a:solidFill>
                <a:latin typeface="Arial" charset="0"/>
                <a:ea typeface="ＭＳ Ｐゴシック" charset="-128"/>
              </a:defRPr>
            </a:lvl9pPr>
          </a:lstStyle>
          <a:p>
            <a:pPr algn="l" eaLnBrk="1" hangingPunct="1">
              <a:spcBef>
                <a:spcPts val="300"/>
              </a:spcBef>
            </a:pPr>
            <a:r>
              <a:rPr lang="ja-JP" altLang="en-US" sz="1800" dirty="0">
                <a:solidFill>
                  <a:srgbClr val="FF0000"/>
                </a:solidFill>
                <a:latin typeface="ＤＨＰ特太ゴシック体" panose="020B0500000000000000" pitchFamily="50" charset="-128"/>
                <a:ea typeface="ＤＨＰ特太ゴシック体" panose="020B0500000000000000" pitchFamily="50" charset="-128"/>
              </a:rPr>
              <a:t>岡山</a:t>
            </a:r>
            <a:r>
              <a:rPr lang="ja-JP" altLang="en-US" sz="1800" dirty="0" smtClean="0">
                <a:solidFill>
                  <a:srgbClr val="FF0000"/>
                </a:solidFill>
                <a:effectLst/>
                <a:latin typeface="ＤＨＰ特太ゴシック体" panose="020B0500000000000000" pitchFamily="50" charset="-128"/>
                <a:ea typeface="ＤＨＰ特太ゴシック体" panose="020B0500000000000000" pitchFamily="50" charset="-128"/>
              </a:rPr>
              <a:t>宣言採択　→　</a:t>
            </a:r>
            <a:r>
              <a:rPr lang="ja-JP" altLang="en-US" sz="1600" dirty="0" smtClean="0">
                <a:solidFill>
                  <a:schemeClr val="tx1"/>
                </a:solidFill>
                <a:effectLst/>
                <a:latin typeface="ＤＨＰ特太ゴシック体" panose="020B0500000000000000" pitchFamily="50" charset="-128"/>
                <a:ea typeface="ＤＨＰ特太ゴシック体" panose="020B0500000000000000" pitchFamily="50" charset="-128"/>
              </a:rPr>
              <a:t>平成</a:t>
            </a:r>
            <a:r>
              <a:rPr lang="en-US" altLang="ja-JP" sz="1600" dirty="0" smtClean="0">
                <a:solidFill>
                  <a:schemeClr val="tx1"/>
                </a:solidFill>
                <a:effectLst/>
                <a:latin typeface="ＤＨＰ特太ゴシック体" panose="020B0500000000000000" pitchFamily="50" charset="-128"/>
                <a:ea typeface="ＤＨＰ特太ゴシック体" panose="020B0500000000000000" pitchFamily="50" charset="-128"/>
              </a:rPr>
              <a:t>18</a:t>
            </a:r>
            <a:r>
              <a:rPr lang="ja-JP" altLang="en-US" sz="1600" dirty="0" smtClean="0">
                <a:solidFill>
                  <a:schemeClr val="tx1"/>
                </a:solidFill>
                <a:effectLst/>
                <a:latin typeface="ＤＨＰ特太ゴシック体" panose="020B0500000000000000" pitchFamily="50" charset="-128"/>
                <a:ea typeface="ＤＨＰ特太ゴシック体" panose="020B0500000000000000" pitchFamily="50" charset="-128"/>
              </a:rPr>
              <a:t>年</a:t>
            </a:r>
            <a:r>
              <a:rPr lang="ja-JP" altLang="en-US" sz="1600" dirty="0" smtClean="0">
                <a:solidFill>
                  <a:schemeClr val="tx1"/>
                </a:solidFill>
                <a:latin typeface="ＤＨＰ特太ゴシック体" panose="020B0500000000000000" pitchFamily="50" charset="-128"/>
                <a:ea typeface="ＤＨＰ特太ゴシック体" panose="020B0500000000000000" pitchFamily="50" charset="-128"/>
              </a:rPr>
              <a:t>度より協議会の総まとめとして宣言が</a:t>
            </a:r>
            <a:r>
              <a:rPr lang="ja-JP" altLang="en-US" sz="1600" dirty="0" smtClean="0">
                <a:solidFill>
                  <a:schemeClr val="tx1"/>
                </a:solidFill>
                <a:effectLst/>
                <a:latin typeface="ＤＨＰ特太ゴシック体" panose="020B0500000000000000" pitchFamily="50" charset="-128"/>
                <a:ea typeface="ＤＨＰ特太ゴシック体" panose="020B0500000000000000" pitchFamily="50" charset="-128"/>
              </a:rPr>
              <a:t>採択されている</a:t>
            </a:r>
            <a:endParaRPr lang="en-US" altLang="ja-JP" sz="1600" dirty="0" smtClean="0">
              <a:solidFill>
                <a:schemeClr val="tx1"/>
              </a:solidFill>
              <a:effectLst/>
              <a:latin typeface="ＤＨＰ特太ゴシック体" panose="020B0500000000000000" pitchFamily="50" charset="-128"/>
              <a:ea typeface="ＤＨＰ特太ゴシック体" panose="020B0500000000000000" pitchFamily="50" charset="-128"/>
            </a:endParaRPr>
          </a:p>
          <a:p>
            <a:pPr algn="l" eaLnBrk="1" hangingPunct="1">
              <a:spcBef>
                <a:spcPts val="300"/>
              </a:spcBef>
            </a:pPr>
            <a:r>
              <a:rPr lang="ja-JP" altLang="en-US" sz="1600" dirty="0">
                <a:solidFill>
                  <a:srgbClr val="FF0000"/>
                </a:solidFill>
                <a:latin typeface="ＤＨＰ特太ゴシック体" panose="020B0500000000000000" pitchFamily="50" charset="-128"/>
                <a:ea typeface="ＤＨＰ特太ゴシック体" panose="020B0500000000000000" pitchFamily="50" charset="-128"/>
              </a:rPr>
              <a:t>　</a:t>
            </a:r>
            <a:r>
              <a:rPr lang="ja-JP" altLang="en-US" sz="1600" dirty="0" smtClean="0">
                <a:solidFill>
                  <a:srgbClr val="FF0000"/>
                </a:solidFill>
                <a:latin typeface="ＤＨＰ特太ゴシック体" panose="020B0500000000000000" pitchFamily="50" charset="-128"/>
                <a:ea typeface="ＤＨＰ特太ゴシック体" panose="020B0500000000000000" pitchFamily="50" charset="-128"/>
              </a:rPr>
              <a:t>　　　　　　　　　平成</a:t>
            </a:r>
            <a:r>
              <a:rPr lang="en-US" altLang="ja-JP" sz="1600" dirty="0" smtClean="0">
                <a:solidFill>
                  <a:srgbClr val="FF0000"/>
                </a:solidFill>
                <a:latin typeface="ＤＨＰ特太ゴシック体" panose="020B0500000000000000" pitchFamily="50" charset="-128"/>
                <a:ea typeface="ＤＨＰ特太ゴシック体" panose="020B0500000000000000" pitchFamily="50" charset="-128"/>
              </a:rPr>
              <a:t>24</a:t>
            </a:r>
            <a:r>
              <a:rPr lang="ja-JP" altLang="en-US" sz="1600" dirty="0" smtClean="0">
                <a:solidFill>
                  <a:srgbClr val="FF0000"/>
                </a:solidFill>
                <a:latin typeface="ＤＨＰ特太ゴシック体" panose="020B0500000000000000" pitchFamily="50" charset="-128"/>
                <a:ea typeface="ＤＨＰ特太ゴシック体" panose="020B0500000000000000" pitchFamily="50" charset="-128"/>
              </a:rPr>
              <a:t>年度に採択の</a:t>
            </a:r>
            <a:r>
              <a:rPr lang="en-US" altLang="ja-JP" sz="1600" dirty="0" smtClean="0">
                <a:solidFill>
                  <a:srgbClr val="FF0000"/>
                </a:solidFill>
                <a:latin typeface="ＤＨＰ特太ゴシック体" panose="020B0500000000000000" pitchFamily="50" charset="-128"/>
                <a:ea typeface="ＤＨＰ特太ゴシック体" panose="020B0500000000000000" pitchFamily="50" charset="-128"/>
              </a:rPr>
              <a:t>｢</a:t>
            </a:r>
            <a:r>
              <a:rPr lang="ja-JP" altLang="en-US" sz="1600" dirty="0" smtClean="0">
                <a:solidFill>
                  <a:srgbClr val="FF0000"/>
                </a:solidFill>
                <a:latin typeface="ＤＨＰ特太ゴシック体" panose="020B0500000000000000" pitchFamily="50" charset="-128"/>
                <a:ea typeface="ＤＨＰ特太ゴシック体" panose="020B0500000000000000" pitchFamily="50" charset="-128"/>
              </a:rPr>
              <a:t>愛媛宣言</a:t>
            </a:r>
            <a:r>
              <a:rPr lang="en-US" altLang="ja-JP" sz="1600" dirty="0" smtClean="0">
                <a:solidFill>
                  <a:srgbClr val="FF0000"/>
                </a:solidFill>
                <a:latin typeface="ＤＨＰ特太ゴシック体" panose="020B0500000000000000" pitchFamily="50" charset="-128"/>
                <a:ea typeface="ＤＨＰ特太ゴシック体" panose="020B0500000000000000" pitchFamily="50" charset="-128"/>
              </a:rPr>
              <a:t>｣</a:t>
            </a:r>
            <a:r>
              <a:rPr lang="ja-JP" altLang="en-US" sz="1600" dirty="0" smtClean="0">
                <a:solidFill>
                  <a:srgbClr val="FF0000"/>
                </a:solidFill>
                <a:latin typeface="ＤＨＰ特太ゴシック体" panose="020B0500000000000000" pitchFamily="50" charset="-128"/>
                <a:ea typeface="ＤＨＰ特太ゴシック体" panose="020B0500000000000000" pitchFamily="50" charset="-128"/>
              </a:rPr>
              <a:t>は、厚生労働省が</a:t>
            </a:r>
            <a:r>
              <a:rPr lang="en-US" altLang="ja-JP" sz="1600" dirty="0" smtClean="0">
                <a:solidFill>
                  <a:srgbClr val="FF0000"/>
                </a:solidFill>
                <a:latin typeface="ＤＨＰ特太ゴシック体" panose="020B0500000000000000" pitchFamily="50" charset="-128"/>
                <a:ea typeface="ＤＨＰ特太ゴシック体" panose="020B0500000000000000" pitchFamily="50" charset="-128"/>
              </a:rPr>
              <a:t>H25.2</a:t>
            </a:r>
            <a:r>
              <a:rPr lang="ja-JP" altLang="en-US" sz="1600" dirty="0" smtClean="0">
                <a:solidFill>
                  <a:srgbClr val="FF0000"/>
                </a:solidFill>
                <a:latin typeface="ＤＨＰ特太ゴシック体" panose="020B0500000000000000" pitchFamily="50" charset="-128"/>
                <a:ea typeface="ＤＨＰ特太ゴシック体" panose="020B0500000000000000" pitchFamily="50" charset="-128"/>
              </a:rPr>
              <a:t>にまとめ</a:t>
            </a:r>
            <a:endParaRPr lang="en-US" altLang="ja-JP" sz="1600" dirty="0" smtClean="0">
              <a:solidFill>
                <a:srgbClr val="FF0000"/>
              </a:solidFill>
              <a:latin typeface="ＤＨＰ特太ゴシック体" panose="020B0500000000000000" pitchFamily="50" charset="-128"/>
              <a:ea typeface="ＤＨＰ特太ゴシック体" panose="020B0500000000000000" pitchFamily="50" charset="-128"/>
            </a:endParaRPr>
          </a:p>
          <a:p>
            <a:pPr>
              <a:spcBef>
                <a:spcPts val="300"/>
              </a:spcBef>
            </a:pPr>
            <a:r>
              <a:rPr lang="ja-JP" altLang="en-US" sz="1600" b="1" dirty="0" smtClean="0">
                <a:solidFill>
                  <a:srgbClr val="FF0000"/>
                </a:solidFill>
                <a:latin typeface="ＤＨＰ特太ゴシック体" panose="020B0500000000000000" pitchFamily="50" charset="-128"/>
                <a:ea typeface="ＤＨＰ特太ゴシック体" panose="020B0500000000000000" pitchFamily="50" charset="-128"/>
              </a:rPr>
              <a:t>　　　　　　　　　　た、</a:t>
            </a:r>
            <a:r>
              <a:rPr lang="en-US" altLang="ja-JP" sz="1600" b="1" dirty="0">
                <a:solidFill>
                  <a:srgbClr val="FF0000"/>
                </a:solidFill>
                <a:latin typeface="ＤＨＰ特太ゴシック体" panose="020B0500000000000000" pitchFamily="50" charset="-128"/>
                <a:ea typeface="ＤＨＰ特太ゴシック体" panose="020B0500000000000000" pitchFamily="50" charset="-128"/>
              </a:rPr>
              <a:t>｢</a:t>
            </a:r>
            <a:r>
              <a:rPr lang="ja-JP" altLang="en-US" sz="1600" b="1" dirty="0" smtClean="0">
                <a:solidFill>
                  <a:srgbClr val="FF0000"/>
                </a:solidFill>
                <a:latin typeface="ＤＨＰ特太ゴシック体" panose="020B0500000000000000" pitchFamily="50" charset="-128"/>
                <a:ea typeface="ＤＨＰ特太ゴシック体" panose="020B0500000000000000" pitchFamily="50" charset="-128"/>
              </a:rPr>
              <a:t>医療</a:t>
            </a:r>
            <a:r>
              <a:rPr lang="ja-JP" altLang="en-US" sz="1600" b="1" dirty="0">
                <a:solidFill>
                  <a:srgbClr val="FF0000"/>
                </a:solidFill>
                <a:latin typeface="ＤＨＰ特太ゴシック体" panose="020B0500000000000000" pitchFamily="50" charset="-128"/>
                <a:ea typeface="ＤＨＰ特太ゴシック体" panose="020B0500000000000000" pitchFamily="50" charset="-128"/>
              </a:rPr>
              <a:t>分野</a:t>
            </a:r>
            <a:r>
              <a:rPr lang="ja-JP" altLang="en-US" sz="1600" b="1" dirty="0" smtClean="0">
                <a:solidFill>
                  <a:srgbClr val="FF0000"/>
                </a:solidFill>
                <a:latin typeface="ＤＨＰ特太ゴシック体" panose="020B0500000000000000" pitchFamily="50" charset="-128"/>
                <a:ea typeface="ＤＨＰ特太ゴシック体" panose="020B0500000000000000" pitchFamily="50" charset="-128"/>
              </a:rPr>
              <a:t>の</a:t>
            </a:r>
            <a:r>
              <a:rPr lang="en-US" altLang="ja-JP" sz="1600" b="1" dirty="0" smtClean="0">
                <a:solidFill>
                  <a:srgbClr val="FF0000"/>
                </a:solidFill>
                <a:latin typeface="ＤＨＰ特太ゴシック体" panose="020B0500000000000000" pitchFamily="50" charset="-128"/>
                <a:ea typeface="ＤＨＰ特太ゴシック体" panose="020B0500000000000000" pitchFamily="50" charset="-128"/>
              </a:rPr>
              <a:t>『</a:t>
            </a:r>
            <a:r>
              <a:rPr lang="ja-JP" altLang="en-US" sz="1600" b="1" dirty="0" smtClean="0">
                <a:solidFill>
                  <a:srgbClr val="FF0000"/>
                </a:solidFill>
                <a:latin typeface="ＤＨＰ特太ゴシック体" panose="020B0500000000000000" pitchFamily="50" charset="-128"/>
                <a:ea typeface="ＤＨＰ特太ゴシック体" panose="020B0500000000000000" pitchFamily="50" charset="-128"/>
              </a:rPr>
              <a:t>雇</a:t>
            </a:r>
            <a:r>
              <a:rPr lang="ja-JP" altLang="en-US" sz="1600" b="1" dirty="0">
                <a:solidFill>
                  <a:srgbClr val="FF0000"/>
                </a:solidFill>
                <a:latin typeface="ＤＨＰ特太ゴシック体" panose="020B0500000000000000" pitchFamily="50" charset="-128"/>
                <a:ea typeface="ＤＨＰ特太ゴシック体" panose="020B0500000000000000" pitchFamily="50" charset="-128"/>
              </a:rPr>
              <a:t>⽤の</a:t>
            </a:r>
            <a:r>
              <a:rPr lang="ja-JP" altLang="en-US" sz="1600" b="1" dirty="0" smtClean="0">
                <a:solidFill>
                  <a:srgbClr val="FF0000"/>
                </a:solidFill>
                <a:latin typeface="ＤＨＰ特太ゴシック体" panose="020B0500000000000000" pitchFamily="50" charset="-128"/>
                <a:ea typeface="ＤＨＰ特太ゴシック体" panose="020B0500000000000000" pitchFamily="50" charset="-128"/>
              </a:rPr>
              <a:t>質</a:t>
            </a:r>
            <a:r>
              <a:rPr lang="en-US" altLang="ja-JP" sz="1600" b="1" dirty="0" smtClean="0">
                <a:solidFill>
                  <a:srgbClr val="FF0000"/>
                </a:solidFill>
                <a:latin typeface="ＤＨＰ特太ゴシック体" panose="020B0500000000000000" pitchFamily="50" charset="-128"/>
                <a:ea typeface="ＤＨＰ特太ゴシック体" panose="020B0500000000000000" pitchFamily="50" charset="-128"/>
              </a:rPr>
              <a:t>』</a:t>
            </a:r>
            <a:r>
              <a:rPr lang="ja-JP" altLang="en-US" sz="1600" b="1" dirty="0" smtClean="0">
                <a:solidFill>
                  <a:srgbClr val="FF0000"/>
                </a:solidFill>
                <a:latin typeface="ＤＨＰ特太ゴシック体" panose="020B0500000000000000" pitchFamily="50" charset="-128"/>
                <a:ea typeface="ＤＨＰ特太ゴシック体" panose="020B0500000000000000" pitchFamily="50" charset="-128"/>
              </a:rPr>
              <a:t>向上プロジェクトチーム報告</a:t>
            </a:r>
            <a:r>
              <a:rPr lang="en-US" altLang="ja-JP" sz="1600" b="1" dirty="0" smtClean="0">
                <a:solidFill>
                  <a:srgbClr val="FF0000"/>
                </a:solidFill>
                <a:latin typeface="ＤＨＰ特太ゴシック体" panose="020B0500000000000000" pitchFamily="50" charset="-128"/>
                <a:ea typeface="ＤＨＰ特太ゴシック体" panose="020B0500000000000000" pitchFamily="50" charset="-128"/>
              </a:rPr>
              <a:t>｣</a:t>
            </a:r>
            <a:r>
              <a:rPr lang="ja-JP" altLang="en-US" sz="1600" b="1" dirty="0" err="1" smtClean="0">
                <a:solidFill>
                  <a:srgbClr val="FF0000"/>
                </a:solidFill>
                <a:latin typeface="ＤＨＰ特太ゴシック体" panose="020B0500000000000000" pitchFamily="50" charset="-128"/>
                <a:ea typeface="ＤＨＰ特太ゴシック体" panose="020B0500000000000000" pitchFamily="50" charset="-128"/>
              </a:rPr>
              <a:t>にも</a:t>
            </a:r>
            <a:endParaRPr lang="en-US" altLang="ja-JP" sz="1600" b="1" dirty="0" smtClean="0">
              <a:solidFill>
                <a:srgbClr val="FF0000"/>
              </a:solidFill>
              <a:latin typeface="ＤＨＰ特太ゴシック体" panose="020B0500000000000000" pitchFamily="50" charset="-128"/>
              <a:ea typeface="ＤＨＰ特太ゴシック体" panose="020B0500000000000000" pitchFamily="50" charset="-128"/>
            </a:endParaRPr>
          </a:p>
          <a:p>
            <a:pPr>
              <a:spcBef>
                <a:spcPts val="300"/>
              </a:spcBef>
            </a:pPr>
            <a:r>
              <a:rPr lang="ja-JP" altLang="en-US" sz="1600" b="1" dirty="0">
                <a:solidFill>
                  <a:srgbClr val="FF0000"/>
                </a:solidFill>
                <a:latin typeface="ＤＨＰ特太ゴシック体" panose="020B0500000000000000" pitchFamily="50" charset="-128"/>
                <a:ea typeface="ＤＨＰ特太ゴシック体" panose="020B0500000000000000" pitchFamily="50" charset="-128"/>
              </a:rPr>
              <a:t>　</a:t>
            </a:r>
            <a:r>
              <a:rPr lang="ja-JP" altLang="en-US" sz="1600" b="1" dirty="0" smtClean="0">
                <a:solidFill>
                  <a:srgbClr val="FF0000"/>
                </a:solidFill>
                <a:latin typeface="ＤＨＰ特太ゴシック体" panose="020B0500000000000000" pitchFamily="50" charset="-128"/>
                <a:ea typeface="ＤＨＰ特太ゴシック体" panose="020B0500000000000000" pitchFamily="50" charset="-128"/>
              </a:rPr>
              <a:t>　　　　　　　　　取り上げられる等、各宣言の重みが増している。</a:t>
            </a:r>
            <a:endParaRPr lang="ja-JP" altLang="en-US" sz="1600" b="1" dirty="0">
              <a:solidFill>
                <a:srgbClr val="FF0000"/>
              </a:solidFill>
              <a:latin typeface="ＤＨＰ特太ゴシック体" panose="020B0500000000000000" pitchFamily="50" charset="-128"/>
              <a:ea typeface="ＤＨＰ特太ゴシック体" panose="020B0500000000000000" pitchFamily="50" charset="-128"/>
            </a:endParaRPr>
          </a:p>
        </p:txBody>
      </p:sp>
    </p:spTree>
    <p:extLst>
      <p:ext uri="{BB962C8B-B14F-4D97-AF65-F5344CB8AC3E}">
        <p14:creationId xmlns:p14="http://schemas.microsoft.com/office/powerpoint/2010/main" val="6091371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38</a:t>
            </a:fld>
            <a:endParaRPr lang="ja-JP" altLang="en-US" dirty="0">
              <a:latin typeface="ＭＳ ゴシック" pitchFamily="49" charset="-128"/>
              <a:ea typeface="ＭＳ ゴシック" pitchFamily="49" charset="-128"/>
            </a:endParaRPr>
          </a:p>
        </p:txBody>
      </p:sp>
      <p:sp>
        <p:nvSpPr>
          <p:cNvPr id="3" name="Text Box 4"/>
          <p:cNvSpPr txBox="1">
            <a:spLocks noChangeArrowheads="1"/>
          </p:cNvSpPr>
          <p:nvPr/>
        </p:nvSpPr>
        <p:spPr bwMode="auto">
          <a:xfrm>
            <a:off x="252046" y="99589"/>
            <a:ext cx="8623789" cy="45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algn="ctr" eaLnBrk="1" hangingPunct="1">
              <a:lnSpc>
                <a:spcPct val="100000"/>
              </a:lnSpc>
              <a:spcBef>
                <a:spcPct val="50000"/>
              </a:spcBef>
              <a:buFontTx/>
              <a:buNone/>
            </a:pPr>
            <a:r>
              <a:rPr lang="ja-JP" altLang="en-US" sz="2200" dirty="0" smtClean="0">
                <a:latin typeface="+mj-ea"/>
                <a:ea typeface="+mj-ea"/>
                <a:cs typeface="メイリオ" pitchFamily="50" charset="-128"/>
              </a:rPr>
              <a:t>宣言</a:t>
            </a:r>
            <a:r>
              <a:rPr lang="en-US" altLang="ja-JP" sz="2200" dirty="0" smtClean="0">
                <a:latin typeface="+mj-ea"/>
                <a:ea typeface="+mj-ea"/>
                <a:cs typeface="メイリオ" pitchFamily="50" charset="-128"/>
              </a:rPr>
              <a:t>(</a:t>
            </a:r>
            <a:r>
              <a:rPr lang="ja-JP" altLang="en-US" sz="2200" dirty="0" smtClean="0">
                <a:latin typeface="+mj-ea"/>
                <a:ea typeface="+mj-ea"/>
                <a:cs typeface="メイリオ" pitchFamily="50" charset="-128"/>
              </a:rPr>
              <a:t>埼玉</a:t>
            </a:r>
            <a:r>
              <a:rPr lang="en-US" altLang="ja-JP" sz="2200" dirty="0" smtClean="0">
                <a:latin typeface="+mj-ea"/>
                <a:ea typeface="+mj-ea"/>
                <a:cs typeface="メイリオ" pitchFamily="50" charset="-128"/>
              </a:rPr>
              <a:t>)</a:t>
            </a:r>
          </a:p>
        </p:txBody>
      </p:sp>
      <p:sp>
        <p:nvSpPr>
          <p:cNvPr id="6" name="正方形/長方形 5"/>
          <p:cNvSpPr/>
          <p:nvPr/>
        </p:nvSpPr>
        <p:spPr>
          <a:xfrm>
            <a:off x="323528" y="692696"/>
            <a:ext cx="8424936" cy="5278368"/>
          </a:xfrm>
          <a:prstGeom prst="rect">
            <a:avLst/>
          </a:prstGeom>
        </p:spPr>
        <p:txBody>
          <a:bodyPr wrap="square">
            <a:spAutoFit/>
          </a:bodyPr>
          <a:lstStyle/>
          <a:p>
            <a:pPr>
              <a:lnSpc>
                <a:spcPts val="3400"/>
              </a:lnSpc>
            </a:pPr>
            <a:r>
              <a:rPr lang="ja-JP" altLang="en-US" dirty="0"/>
              <a:t>　</a:t>
            </a:r>
            <a:r>
              <a:rPr lang="ja-JP" altLang="en-US" dirty="0" smtClean="0"/>
              <a:t>平成</a:t>
            </a:r>
            <a:r>
              <a:rPr lang="en-US" altLang="ja-JP" dirty="0" smtClean="0"/>
              <a:t>18</a:t>
            </a:r>
            <a:r>
              <a:rPr lang="ja-JP" altLang="en-US" dirty="0" smtClean="0"/>
              <a:t>年度全国医師会勤務医部会連絡協議会は、勤務医の過酷な労働環境が医療の質、安全の面から看過できない状況であることを確認した。ここに参加者の総意として、次のとおり宣言する。</a:t>
            </a:r>
            <a:endParaRPr lang="en-US" altLang="ja-JP" dirty="0" smtClean="0"/>
          </a:p>
          <a:p>
            <a:endParaRPr lang="en-US" altLang="ja-JP" dirty="0" smtClean="0"/>
          </a:p>
          <a:p>
            <a:r>
              <a:rPr lang="ja-JP" altLang="en-US" dirty="0" smtClean="0"/>
              <a:t>１</a:t>
            </a:r>
            <a:r>
              <a:rPr lang="ja-JP" altLang="en-US" dirty="0"/>
              <a:t>．政府は財政主導の医療費抑制政策を直ちに改めること</a:t>
            </a:r>
            <a:r>
              <a:rPr lang="ja-JP" altLang="en-US" dirty="0" smtClean="0"/>
              <a:t>。</a:t>
            </a:r>
            <a:endParaRPr lang="en-US" altLang="ja-JP" dirty="0" smtClean="0"/>
          </a:p>
          <a:p>
            <a:endParaRPr lang="en-US" altLang="ja-JP" dirty="0" smtClean="0"/>
          </a:p>
          <a:p>
            <a:r>
              <a:rPr lang="ja-JP" altLang="en-US" dirty="0" smtClean="0"/>
              <a:t>１</a:t>
            </a:r>
            <a:r>
              <a:rPr lang="ja-JP" altLang="en-US" dirty="0"/>
              <a:t>．勤務医の劣悪な勤務状態を改善するため、医師の養成人数を増やすこと。 </a:t>
            </a:r>
            <a:endParaRPr lang="en-US" altLang="ja-JP" dirty="0" smtClean="0"/>
          </a:p>
          <a:p>
            <a:endParaRPr lang="en-US" altLang="ja-JP" dirty="0" smtClean="0"/>
          </a:p>
          <a:p>
            <a:r>
              <a:rPr lang="ja-JP" altLang="en-US" dirty="0" smtClean="0"/>
              <a:t>１</a:t>
            </a:r>
            <a:r>
              <a:rPr lang="ja-JP" altLang="en-US" dirty="0"/>
              <a:t>．女性医師のきめ細かい勤務支援体制を整えること</a:t>
            </a:r>
            <a:r>
              <a:rPr lang="ja-JP" altLang="en-US" dirty="0" smtClean="0"/>
              <a:t>。</a:t>
            </a:r>
            <a:endParaRPr lang="en-US" altLang="ja-JP" dirty="0" smtClean="0"/>
          </a:p>
          <a:p>
            <a:endParaRPr lang="en-US" altLang="ja-JP" dirty="0" smtClean="0"/>
          </a:p>
          <a:p>
            <a:r>
              <a:rPr lang="ja-JP" altLang="en-US" dirty="0" smtClean="0"/>
              <a:t>１</a:t>
            </a:r>
            <a:r>
              <a:rPr lang="ja-JP" altLang="en-US" dirty="0"/>
              <a:t>．開業医と勤務医が相互にサポートし合い、地域医療を支援する体制を考えること</a:t>
            </a:r>
            <a:r>
              <a:rPr lang="ja-JP" altLang="en-US" dirty="0" smtClean="0"/>
              <a:t>。</a:t>
            </a:r>
            <a:endParaRPr lang="en-US" altLang="ja-JP" dirty="0" smtClean="0"/>
          </a:p>
          <a:p>
            <a:endParaRPr lang="en-US" altLang="ja-JP" dirty="0" smtClean="0"/>
          </a:p>
          <a:p>
            <a:r>
              <a:rPr lang="ja-JP" altLang="en-US" dirty="0" smtClean="0"/>
              <a:t>１</a:t>
            </a:r>
            <a:r>
              <a:rPr lang="ja-JP" altLang="en-US" dirty="0"/>
              <a:t>．勤務医のアンガージュマン（医師会活動や医政活動に参加すること）を広く促して</a:t>
            </a:r>
            <a:r>
              <a:rPr lang="ja-JP" altLang="en-US" dirty="0" err="1" smtClean="0"/>
              <a:t>い</a:t>
            </a:r>
            <a:endParaRPr lang="en-US" altLang="ja-JP" dirty="0" smtClean="0"/>
          </a:p>
          <a:p>
            <a:r>
              <a:rPr lang="ja-JP" altLang="en-US" dirty="0"/>
              <a:t>　</a:t>
            </a:r>
            <a:r>
              <a:rPr lang="ja-JP" altLang="en-US" dirty="0" smtClean="0"/>
              <a:t>　く</a:t>
            </a:r>
            <a:r>
              <a:rPr lang="ja-JP" altLang="en-US" dirty="0"/>
              <a:t>こと</a:t>
            </a:r>
            <a:r>
              <a:rPr lang="ja-JP" altLang="en-US" dirty="0" smtClean="0"/>
              <a:t>。</a:t>
            </a:r>
            <a:endParaRPr lang="en-US" altLang="ja-JP" dirty="0" smtClean="0"/>
          </a:p>
          <a:p>
            <a:endParaRPr lang="en-US" altLang="ja-JP" dirty="0" smtClean="0"/>
          </a:p>
          <a:p>
            <a:r>
              <a:rPr lang="ja-JP" altLang="en-US" dirty="0" smtClean="0"/>
              <a:t>　　　　　　　　　　　　　　　　　　　　　　　   平成</a:t>
            </a:r>
            <a:r>
              <a:rPr lang="en-US" altLang="ja-JP" dirty="0" smtClean="0"/>
              <a:t>19</a:t>
            </a:r>
            <a:r>
              <a:rPr lang="ja-JP" altLang="en-US" dirty="0" smtClean="0"/>
              <a:t>年</a:t>
            </a:r>
            <a:r>
              <a:rPr lang="en-US" altLang="ja-JP" dirty="0" smtClean="0"/>
              <a:t>3</a:t>
            </a:r>
            <a:r>
              <a:rPr lang="ja-JP" altLang="en-US" dirty="0" smtClean="0"/>
              <a:t>月</a:t>
            </a:r>
            <a:endParaRPr lang="en-US" altLang="ja-JP" dirty="0" smtClean="0"/>
          </a:p>
          <a:p>
            <a:pPr algn="r"/>
            <a:r>
              <a:rPr lang="ja-JP" altLang="en-US" dirty="0" smtClean="0"/>
              <a:t>平成</a:t>
            </a:r>
            <a:r>
              <a:rPr lang="en-US" altLang="ja-JP" dirty="0" smtClean="0"/>
              <a:t>18</a:t>
            </a:r>
            <a:r>
              <a:rPr lang="ja-JP" altLang="en-US" dirty="0" smtClean="0"/>
              <a:t>年度全国医師会勤務医部会連絡協議会</a:t>
            </a:r>
            <a:endParaRPr lang="ja-JP" altLang="en-US" dirty="0"/>
          </a:p>
        </p:txBody>
      </p:sp>
    </p:spTree>
    <p:extLst>
      <p:ext uri="{BB962C8B-B14F-4D97-AF65-F5344CB8AC3E}">
        <p14:creationId xmlns:p14="http://schemas.microsoft.com/office/powerpoint/2010/main" val="2887686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3"/>
          <p:cNvSpPr>
            <a:spLocks noGrp="1" noChangeArrowheads="1"/>
          </p:cNvSpPr>
          <p:nvPr>
            <p:ph type="body" idx="1"/>
          </p:nvPr>
        </p:nvSpPr>
        <p:spPr>
          <a:xfrm>
            <a:off x="35496" y="1484784"/>
            <a:ext cx="9001000" cy="4391025"/>
          </a:xfrm>
          <a:noFill/>
        </p:spPr>
        <p:txBody>
          <a:bodyPr>
            <a:noAutofit/>
          </a:bodyPr>
          <a:lstStyle/>
          <a:p>
            <a:pPr eaLnBrk="1" hangingPunct="1">
              <a:buFontTx/>
              <a:buNone/>
            </a:pPr>
            <a:r>
              <a:rPr lang="ja-JP" altLang="en-US" sz="3400" dirty="0" smtClean="0">
                <a:latin typeface="ＭＳ ゴシック" pitchFamily="49" charset="-128"/>
                <a:ea typeface="ＭＳ ゴシック" pitchFamily="49" charset="-128"/>
              </a:rPr>
              <a:t>　</a:t>
            </a:r>
            <a:r>
              <a:rPr lang="en-US" altLang="ja-JP" sz="3400" dirty="0" smtClean="0">
                <a:latin typeface="ＭＳ ゴシック" pitchFamily="49" charset="-128"/>
                <a:ea typeface="ＭＳ ゴシック" pitchFamily="49" charset="-128"/>
              </a:rPr>
              <a:t>Ⅰ</a:t>
            </a:r>
            <a:r>
              <a:rPr lang="ja-JP" altLang="en-US" sz="3400" dirty="0" err="1" smtClean="0">
                <a:latin typeface="ＭＳ ゴシック" pitchFamily="49" charset="-128"/>
                <a:ea typeface="ＭＳ ゴシック" pitchFamily="49" charset="-128"/>
              </a:rPr>
              <a:t>．</a:t>
            </a:r>
            <a:r>
              <a:rPr lang="ja-JP" altLang="en-US" sz="3400" dirty="0" smtClean="0">
                <a:latin typeface="ＭＳ ゴシック" pitchFamily="49" charset="-128"/>
                <a:ea typeface="ＭＳ ゴシック" pitchFamily="49" charset="-128"/>
              </a:rPr>
              <a:t>日本医師会について</a:t>
            </a:r>
          </a:p>
          <a:p>
            <a:pPr eaLnBrk="1" hangingPunct="1">
              <a:spcBef>
                <a:spcPct val="35000"/>
              </a:spcBef>
              <a:buFontTx/>
              <a:buNone/>
            </a:pPr>
            <a:r>
              <a:rPr lang="ja-JP" altLang="en-US" sz="3400" dirty="0" smtClean="0">
                <a:latin typeface="ＭＳ ゴシック" pitchFamily="49" charset="-128"/>
                <a:ea typeface="ＭＳ ゴシック" pitchFamily="49" charset="-128"/>
              </a:rPr>
              <a:t>　</a:t>
            </a:r>
            <a:r>
              <a:rPr lang="en-US" altLang="ja-JP" sz="3400" dirty="0" smtClean="0">
                <a:latin typeface="ＭＳ ゴシック" pitchFamily="49" charset="-128"/>
                <a:ea typeface="ＭＳ ゴシック" pitchFamily="49" charset="-128"/>
              </a:rPr>
              <a:t>Ⅱ</a:t>
            </a:r>
            <a:r>
              <a:rPr lang="ja-JP" altLang="en-US" sz="3400" dirty="0" err="1" smtClean="0">
                <a:latin typeface="ＭＳ ゴシック" pitchFamily="49" charset="-128"/>
                <a:ea typeface="ＭＳ ゴシック" pitchFamily="49" charset="-128"/>
              </a:rPr>
              <a:t>．</a:t>
            </a:r>
            <a:r>
              <a:rPr lang="ja-JP" altLang="en-US" sz="3400" dirty="0" smtClean="0">
                <a:latin typeface="ＭＳ ゴシック" pitchFamily="49" charset="-128"/>
                <a:ea typeface="ＭＳ ゴシック" pitchFamily="49" charset="-128"/>
              </a:rPr>
              <a:t>日本医師会の主な対外的活動について</a:t>
            </a:r>
            <a:endParaRPr lang="ja-JP" altLang="en-US" sz="2400" dirty="0">
              <a:latin typeface="ＭＳ ゴシック" pitchFamily="49" charset="-128"/>
              <a:ea typeface="ＭＳ ゴシック" pitchFamily="49" charset="-128"/>
            </a:endParaRPr>
          </a:p>
          <a:p>
            <a:pPr>
              <a:spcBef>
                <a:spcPct val="35000"/>
              </a:spcBef>
              <a:buNone/>
            </a:pPr>
            <a:r>
              <a:rPr lang="ja-JP" altLang="en-US" sz="3400" dirty="0" smtClean="0">
                <a:latin typeface="ＭＳ ゴシック" pitchFamily="49" charset="-128"/>
                <a:ea typeface="ＭＳ ゴシック" pitchFamily="49" charset="-128"/>
              </a:rPr>
              <a:t>　</a:t>
            </a:r>
            <a:r>
              <a:rPr lang="en-US" altLang="ja-JP" sz="3400" dirty="0" smtClean="0">
                <a:latin typeface="ＭＳ ゴシック" pitchFamily="49" charset="-128"/>
                <a:ea typeface="ＭＳ ゴシック" pitchFamily="49" charset="-128"/>
              </a:rPr>
              <a:t>Ⅲ</a:t>
            </a:r>
            <a:r>
              <a:rPr lang="ja-JP" altLang="en-US" sz="3400" dirty="0" err="1" smtClean="0">
                <a:latin typeface="ＭＳ ゴシック" pitchFamily="49" charset="-128"/>
                <a:ea typeface="ＭＳ ゴシック" pitchFamily="49" charset="-128"/>
              </a:rPr>
              <a:t>．</a:t>
            </a:r>
            <a:r>
              <a:rPr lang="ja-JP" altLang="en-US" sz="3400" dirty="0">
                <a:latin typeface="ＭＳ ゴシック" pitchFamily="49" charset="-128"/>
                <a:ea typeface="ＭＳ ゴシック" pitchFamily="49" charset="-128"/>
              </a:rPr>
              <a:t>勤務医に</a:t>
            </a:r>
            <a:r>
              <a:rPr lang="ja-JP" altLang="en-US" sz="3400" dirty="0" smtClean="0">
                <a:latin typeface="ＭＳ ゴシック" pitchFamily="49" charset="-128"/>
                <a:ea typeface="ＭＳ ゴシック" pitchFamily="49" charset="-128"/>
              </a:rPr>
              <a:t>係る日本医師会の</a:t>
            </a:r>
            <a:endParaRPr lang="en-US" altLang="ja-JP" sz="3400" dirty="0" smtClean="0">
              <a:latin typeface="ＭＳ ゴシック" pitchFamily="49" charset="-128"/>
              <a:ea typeface="ＭＳ ゴシック" pitchFamily="49" charset="-128"/>
            </a:endParaRPr>
          </a:p>
          <a:p>
            <a:pPr>
              <a:spcBef>
                <a:spcPts val="0"/>
              </a:spcBef>
              <a:buNone/>
            </a:pPr>
            <a:r>
              <a:rPr lang="ja-JP" altLang="en-US" sz="3400" dirty="0">
                <a:latin typeface="ＭＳ ゴシック" pitchFamily="49" charset="-128"/>
                <a:ea typeface="ＭＳ ゴシック" pitchFamily="49" charset="-128"/>
              </a:rPr>
              <a:t>　</a:t>
            </a:r>
            <a:r>
              <a:rPr lang="ja-JP" altLang="en-US" sz="3400" dirty="0" smtClean="0">
                <a:latin typeface="ＭＳ ゴシック" pitchFamily="49" charset="-128"/>
                <a:ea typeface="ＭＳ ゴシック" pitchFamily="49" charset="-128"/>
              </a:rPr>
              <a:t>　　具体的</a:t>
            </a:r>
            <a:r>
              <a:rPr lang="ja-JP" altLang="en-US" sz="3400" dirty="0">
                <a:latin typeface="ＭＳ ゴシック" pitchFamily="49" charset="-128"/>
                <a:ea typeface="ＭＳ ゴシック" pitchFamily="49" charset="-128"/>
              </a:rPr>
              <a:t>な</a:t>
            </a:r>
            <a:r>
              <a:rPr lang="ja-JP" altLang="en-US" sz="3400" dirty="0" smtClean="0">
                <a:latin typeface="ＭＳ ゴシック" pitchFamily="49" charset="-128"/>
                <a:ea typeface="ＭＳ ゴシック" pitchFamily="49" charset="-128"/>
              </a:rPr>
              <a:t>取り組み</a:t>
            </a:r>
            <a:endParaRPr lang="en-US" altLang="ja-JP" sz="3400" dirty="0" smtClean="0">
              <a:latin typeface="ＭＳ ゴシック" pitchFamily="49" charset="-128"/>
              <a:ea typeface="ＭＳ ゴシック" pitchFamily="49" charset="-128"/>
            </a:endParaRPr>
          </a:p>
          <a:p>
            <a:pPr>
              <a:spcBef>
                <a:spcPts val="1428"/>
              </a:spcBef>
              <a:buNone/>
            </a:pPr>
            <a:r>
              <a:rPr lang="ja-JP" altLang="en-US" sz="3400" dirty="0">
                <a:latin typeface="ＭＳ ゴシック" pitchFamily="49" charset="-128"/>
                <a:ea typeface="ＭＳ ゴシック" pitchFamily="49" charset="-128"/>
              </a:rPr>
              <a:t>　</a:t>
            </a:r>
            <a:r>
              <a:rPr lang="en-US" altLang="ja-JP" sz="3400" dirty="0" smtClean="0">
                <a:latin typeface="ＭＳ ゴシック" pitchFamily="49" charset="-128"/>
                <a:ea typeface="ＭＳ ゴシック" pitchFamily="49" charset="-128"/>
              </a:rPr>
              <a:t>Ⅳ</a:t>
            </a:r>
            <a:r>
              <a:rPr lang="ja-JP" altLang="en-US" sz="3400" dirty="0" err="1" smtClean="0">
                <a:latin typeface="ＭＳ ゴシック" pitchFamily="49" charset="-128"/>
                <a:ea typeface="ＭＳ ゴシック" pitchFamily="49" charset="-128"/>
              </a:rPr>
              <a:t>．</a:t>
            </a:r>
            <a:r>
              <a:rPr lang="ja-JP" altLang="en-US" sz="3400" dirty="0" smtClean="0">
                <a:latin typeface="ＭＳ ゴシック" pitchFamily="49" charset="-128"/>
                <a:ea typeface="ＭＳ ゴシック" pitchFamily="49" charset="-128"/>
              </a:rPr>
              <a:t>勤務医の意見が結実した主な取り組み</a:t>
            </a:r>
            <a:endParaRPr lang="en-US" altLang="ja-JP" sz="3400" dirty="0" smtClean="0">
              <a:latin typeface="ＭＳ ゴシック" pitchFamily="49" charset="-128"/>
              <a:ea typeface="ＭＳ ゴシック" pitchFamily="49" charset="-128"/>
            </a:endParaRPr>
          </a:p>
          <a:p>
            <a:pPr>
              <a:spcBef>
                <a:spcPts val="3000"/>
              </a:spcBef>
              <a:buNone/>
            </a:pPr>
            <a:r>
              <a:rPr lang="en-US" altLang="ja-JP" sz="3400" dirty="0" smtClean="0">
                <a:latin typeface="ＭＳ ゴシック" pitchFamily="49" charset="-128"/>
                <a:ea typeface="ＭＳ ゴシック" pitchFamily="49" charset="-128"/>
              </a:rPr>
              <a:t> 【</a:t>
            </a:r>
            <a:r>
              <a:rPr lang="ja-JP" altLang="en-US" sz="3400" dirty="0" smtClean="0">
                <a:latin typeface="ＭＳ ゴシック" pitchFamily="49" charset="-128"/>
                <a:ea typeface="ＭＳ ゴシック" pitchFamily="49" charset="-128"/>
              </a:rPr>
              <a:t>参考</a:t>
            </a:r>
            <a:r>
              <a:rPr lang="en-US" altLang="ja-JP" sz="3400" dirty="0" smtClean="0">
                <a:latin typeface="ＭＳ ゴシック" pitchFamily="49" charset="-128"/>
                <a:ea typeface="ＭＳ ゴシック" pitchFamily="49" charset="-128"/>
              </a:rPr>
              <a:t>】</a:t>
            </a:r>
            <a:r>
              <a:rPr lang="ja-JP" altLang="en-US" sz="3400" dirty="0" smtClean="0">
                <a:latin typeface="ＭＳ ゴシック" pitchFamily="49" charset="-128"/>
                <a:ea typeface="ＭＳ ゴシック" pitchFamily="49" charset="-128"/>
              </a:rPr>
              <a:t>育児･介護休業法と院内保育所等</a:t>
            </a:r>
          </a:p>
        </p:txBody>
      </p:sp>
      <p:sp>
        <p:nvSpPr>
          <p:cNvPr id="19461" name="AutoShape 5"/>
          <p:cNvSpPr>
            <a:spLocks noChangeArrowheads="1"/>
          </p:cNvSpPr>
          <p:nvPr/>
        </p:nvSpPr>
        <p:spPr bwMode="auto">
          <a:xfrm>
            <a:off x="395411" y="404813"/>
            <a:ext cx="4392613" cy="791939"/>
          </a:xfrm>
          <a:prstGeom prst="foldedCorner">
            <a:avLst>
              <a:gd name="adj" fmla="val 12500"/>
            </a:avLst>
          </a:prstGeom>
          <a:solidFill>
            <a:srgbClr val="99CCFF"/>
          </a:solidFill>
          <a:ln w="9525">
            <a:solidFill>
              <a:schemeClr val="tx1"/>
            </a:solidFill>
            <a:round/>
            <a:headEnd/>
            <a:tailEnd/>
          </a:ln>
        </p:spPr>
        <p:txBody>
          <a:bodyPr wrap="none" tIns="144000" anchor="ctr"/>
          <a:lstStyle/>
          <a:p>
            <a:pPr algn="ctr"/>
            <a:r>
              <a:rPr lang="en-US" altLang="ja-JP" sz="4000" dirty="0" smtClean="0">
                <a:latin typeface="Times New Roman" pitchFamily="18" charset="0"/>
                <a:ea typeface="ＭＳ Ｐゴシック" charset="-128"/>
              </a:rPr>
              <a:t>CONTENTS</a:t>
            </a:r>
            <a:endParaRPr lang="en-US" altLang="ja-JP" sz="4000" dirty="0">
              <a:latin typeface="Times New Roman" pitchFamily="18" charset="0"/>
              <a:ea typeface="ＭＳ Ｐゴシック" charset="-128"/>
            </a:endParaRPr>
          </a:p>
        </p:txBody>
      </p:sp>
      <p:sp>
        <p:nvSpPr>
          <p:cNvPr id="5"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3</a:t>
            </a:fld>
            <a:endParaRPr lang="ja-JP" altLang="en-US">
              <a:latin typeface="ＭＳ ゴシック" pitchFamily="49" charset="-128"/>
              <a:ea typeface="ＭＳ ゴシック" pitchFamily="49" charset="-128"/>
            </a:endParaRPr>
          </a:p>
        </p:txBody>
      </p:sp>
    </p:spTree>
    <p:extLst>
      <p:ext uri="{BB962C8B-B14F-4D97-AF65-F5344CB8AC3E}">
        <p14:creationId xmlns:p14="http://schemas.microsoft.com/office/powerpoint/2010/main" val="38890097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39</a:t>
            </a:fld>
            <a:endParaRPr lang="ja-JP" altLang="en-US" dirty="0">
              <a:latin typeface="ＭＳ ゴシック" pitchFamily="49" charset="-128"/>
              <a:ea typeface="ＭＳ ゴシック" pitchFamily="49" charset="-128"/>
            </a:endParaRPr>
          </a:p>
        </p:txBody>
      </p:sp>
      <p:sp>
        <p:nvSpPr>
          <p:cNvPr id="3" name="Text Box 4"/>
          <p:cNvSpPr txBox="1">
            <a:spLocks noChangeArrowheads="1"/>
          </p:cNvSpPr>
          <p:nvPr/>
        </p:nvSpPr>
        <p:spPr bwMode="auto">
          <a:xfrm>
            <a:off x="252046" y="99589"/>
            <a:ext cx="8623789" cy="45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algn="ctr" eaLnBrk="1" hangingPunct="1">
              <a:lnSpc>
                <a:spcPct val="100000"/>
              </a:lnSpc>
              <a:spcBef>
                <a:spcPct val="50000"/>
              </a:spcBef>
              <a:buFontTx/>
              <a:buNone/>
            </a:pPr>
            <a:r>
              <a:rPr lang="ja-JP" altLang="en-US" sz="2200" dirty="0">
                <a:latin typeface="+mj-ea"/>
                <a:ea typeface="+mj-ea"/>
                <a:cs typeface="メイリオ" pitchFamily="50" charset="-128"/>
              </a:rPr>
              <a:t>沖縄</a:t>
            </a:r>
            <a:r>
              <a:rPr lang="ja-JP" altLang="en-US" sz="2200" dirty="0" smtClean="0">
                <a:latin typeface="+mj-ea"/>
                <a:ea typeface="+mj-ea"/>
                <a:cs typeface="メイリオ" pitchFamily="50" charset="-128"/>
              </a:rPr>
              <a:t>宣言</a:t>
            </a:r>
            <a:endParaRPr lang="ja-JP" altLang="en-US" sz="2200" dirty="0">
              <a:latin typeface="+mj-ea"/>
              <a:ea typeface="+mj-ea"/>
              <a:cs typeface="メイリオ" pitchFamily="50" charset="-128"/>
            </a:endParaRPr>
          </a:p>
        </p:txBody>
      </p:sp>
      <p:sp>
        <p:nvSpPr>
          <p:cNvPr id="4" name="正方形/長方形 3"/>
          <p:cNvSpPr/>
          <p:nvPr/>
        </p:nvSpPr>
        <p:spPr>
          <a:xfrm>
            <a:off x="252045" y="836712"/>
            <a:ext cx="8623789" cy="5150128"/>
          </a:xfrm>
          <a:prstGeom prst="rect">
            <a:avLst/>
          </a:prstGeom>
        </p:spPr>
        <p:txBody>
          <a:bodyPr wrap="square">
            <a:spAutoFit/>
          </a:bodyPr>
          <a:lstStyle/>
          <a:p>
            <a:pPr>
              <a:lnSpc>
                <a:spcPts val="2600"/>
              </a:lnSpc>
            </a:pPr>
            <a:r>
              <a:rPr lang="ja-JP" altLang="en-US" dirty="0"/>
              <a:t>　</a:t>
            </a:r>
            <a:r>
              <a:rPr lang="ja-JP" altLang="en-US" dirty="0" smtClean="0"/>
              <a:t>近年</a:t>
            </a:r>
            <a:r>
              <a:rPr lang="ja-JP" altLang="en-US" dirty="0"/>
              <a:t>、全国勤務医の働く環境は、医師の献身的努力で</a:t>
            </a:r>
            <a:r>
              <a:rPr lang="ja-JP" altLang="en-US" dirty="0" smtClean="0"/>
              <a:t>は改善</a:t>
            </a:r>
            <a:r>
              <a:rPr lang="ja-JP" altLang="en-US" dirty="0"/>
              <a:t>できない厳しいものとなり、地域医療崩壊が現実の</a:t>
            </a:r>
            <a:r>
              <a:rPr lang="ja-JP" altLang="en-US" dirty="0" smtClean="0"/>
              <a:t>もの</a:t>
            </a:r>
            <a:r>
              <a:rPr lang="ja-JP" altLang="en-US" dirty="0"/>
              <a:t>となっている。</a:t>
            </a:r>
          </a:p>
          <a:p>
            <a:pPr>
              <a:lnSpc>
                <a:spcPts val="2600"/>
              </a:lnSpc>
            </a:pPr>
            <a:r>
              <a:rPr lang="ja-JP" altLang="en-US" dirty="0"/>
              <a:t>　我々、全国の勤務医は、医療の質の向上と共に、医療</a:t>
            </a:r>
            <a:r>
              <a:rPr lang="ja-JP" altLang="en-US" dirty="0" smtClean="0"/>
              <a:t>の安全</a:t>
            </a:r>
            <a:r>
              <a:rPr lang="ja-JP" altLang="en-US" dirty="0"/>
              <a:t>を追求し、医の倫理を保持できる環境を敢</a:t>
            </a:r>
            <a:r>
              <a:rPr lang="ja-JP" altLang="en-US" dirty="0" err="1"/>
              <a:t>り</a:t>
            </a:r>
            <a:r>
              <a:rPr lang="ja-JP" altLang="en-US" dirty="0"/>
              <a:t>戻す</a:t>
            </a:r>
            <a:r>
              <a:rPr lang="ja-JP" altLang="en-US" dirty="0" smtClean="0"/>
              <a:t>ために</a:t>
            </a:r>
            <a:r>
              <a:rPr lang="ja-JP" altLang="en-US" dirty="0"/>
              <a:t>次のように宣言する</a:t>
            </a:r>
            <a:r>
              <a:rPr lang="ja-JP" altLang="en-US" dirty="0" smtClean="0"/>
              <a:t>。</a:t>
            </a:r>
            <a:endParaRPr lang="en-US" altLang="ja-JP" dirty="0" smtClean="0"/>
          </a:p>
          <a:p>
            <a:endParaRPr lang="ja-JP" altLang="en-US" dirty="0"/>
          </a:p>
          <a:p>
            <a:pPr>
              <a:lnSpc>
                <a:spcPts val="3400"/>
              </a:lnSpc>
            </a:pPr>
            <a:r>
              <a:rPr lang="ja-JP" altLang="en-US" dirty="0"/>
              <a:t>一、地域医療崩壊の原因となった財政主導による医療費</a:t>
            </a:r>
            <a:r>
              <a:rPr lang="ja-JP" altLang="en-US" dirty="0" smtClean="0"/>
              <a:t>抑制</a:t>
            </a:r>
            <a:r>
              <a:rPr lang="ja-JP" altLang="en-US" dirty="0"/>
              <a:t>政策を改めるよう求める。</a:t>
            </a:r>
          </a:p>
          <a:p>
            <a:pPr>
              <a:lnSpc>
                <a:spcPts val="3400"/>
              </a:lnSpc>
            </a:pPr>
            <a:r>
              <a:rPr lang="ja-JP" altLang="en-US" dirty="0"/>
              <a:t>一、勤務医不足により劣悪になった勤務状態を改善し、</a:t>
            </a:r>
            <a:r>
              <a:rPr lang="ja-JP" altLang="en-US" dirty="0" smtClean="0"/>
              <a:t>地域医療</a:t>
            </a:r>
            <a:r>
              <a:rPr lang="ja-JP" altLang="en-US" dirty="0"/>
              <a:t>を担う勤務医を</a:t>
            </a:r>
            <a:r>
              <a:rPr lang="ja-JP" altLang="en-US" dirty="0" smtClean="0"/>
              <a:t>増やす</a:t>
            </a:r>
            <a:endParaRPr lang="en-US" altLang="ja-JP" dirty="0" smtClean="0"/>
          </a:p>
          <a:p>
            <a:pPr>
              <a:lnSpc>
                <a:spcPts val="3400"/>
              </a:lnSpc>
            </a:pPr>
            <a:r>
              <a:rPr lang="en-US" altLang="ja-JP" dirty="0"/>
              <a:t> </a:t>
            </a:r>
            <a:r>
              <a:rPr lang="en-US" altLang="ja-JP" dirty="0" smtClean="0"/>
              <a:t>       </a:t>
            </a:r>
            <a:r>
              <a:rPr lang="ja-JP" altLang="en-US" dirty="0" smtClean="0"/>
              <a:t>施策</a:t>
            </a:r>
            <a:r>
              <a:rPr lang="ja-JP" altLang="en-US" dirty="0"/>
              <a:t>を求める。</a:t>
            </a:r>
          </a:p>
          <a:p>
            <a:pPr>
              <a:lnSpc>
                <a:spcPts val="3400"/>
              </a:lnSpc>
            </a:pPr>
            <a:r>
              <a:rPr lang="ja-JP" altLang="en-US" dirty="0"/>
              <a:t>一、女性医師が、仕事と家庭を両立できるきめ細かい</a:t>
            </a:r>
            <a:r>
              <a:rPr lang="ja-JP" altLang="en-US" dirty="0" smtClean="0"/>
              <a:t>支援体制</a:t>
            </a:r>
            <a:r>
              <a:rPr lang="ja-JP" altLang="en-US" dirty="0"/>
              <a:t>の構築を求める。</a:t>
            </a:r>
          </a:p>
          <a:p>
            <a:pPr>
              <a:lnSpc>
                <a:spcPts val="3400"/>
              </a:lnSpc>
            </a:pPr>
            <a:r>
              <a:rPr lang="ja-JP" altLang="en-US" dirty="0"/>
              <a:t>一、開業医と勤務医、地域住民は互いに連携し、地域</a:t>
            </a:r>
            <a:r>
              <a:rPr lang="ja-JP" altLang="en-US" dirty="0" smtClean="0"/>
              <a:t>医療の</a:t>
            </a:r>
            <a:r>
              <a:rPr lang="ja-JP" altLang="en-US" dirty="0"/>
              <a:t>再生を目指す。</a:t>
            </a:r>
          </a:p>
          <a:p>
            <a:pPr>
              <a:lnSpc>
                <a:spcPts val="3400"/>
              </a:lnSpc>
            </a:pPr>
            <a:r>
              <a:rPr lang="ja-JP" altLang="en-US" dirty="0"/>
              <a:t>一、勤務医は医療の質の向上と安全を目指し、地域住民</a:t>
            </a:r>
            <a:r>
              <a:rPr lang="ja-JP" altLang="en-US" dirty="0" smtClean="0"/>
              <a:t>と共</a:t>
            </a:r>
            <a:r>
              <a:rPr lang="ja-JP" altLang="en-US" dirty="0"/>
              <a:t>に活動していく</a:t>
            </a:r>
            <a:r>
              <a:rPr lang="ja-JP" altLang="en-US" dirty="0" smtClean="0"/>
              <a:t>。</a:t>
            </a:r>
            <a:endParaRPr lang="en-US" altLang="ja-JP" dirty="0" smtClean="0"/>
          </a:p>
          <a:p>
            <a:endParaRPr lang="ja-JP" altLang="en-US" dirty="0"/>
          </a:p>
          <a:p>
            <a:r>
              <a:rPr lang="ja-JP" altLang="en-US" dirty="0" smtClean="0"/>
              <a:t>                                                                                    平成</a:t>
            </a:r>
            <a:r>
              <a:rPr lang="en-US" altLang="ja-JP" dirty="0"/>
              <a:t>19</a:t>
            </a:r>
            <a:r>
              <a:rPr lang="ja-JP" altLang="en-US" dirty="0"/>
              <a:t>年</a:t>
            </a:r>
            <a:r>
              <a:rPr lang="en-US" altLang="ja-JP" dirty="0"/>
              <a:t>10</a:t>
            </a:r>
            <a:r>
              <a:rPr lang="ja-JP" altLang="en-US" dirty="0"/>
              <a:t>月</a:t>
            </a:r>
            <a:r>
              <a:rPr lang="en-US" altLang="ja-JP" dirty="0"/>
              <a:t>13</a:t>
            </a:r>
            <a:r>
              <a:rPr lang="ja-JP" altLang="en-US" dirty="0"/>
              <a:t>日</a:t>
            </a:r>
          </a:p>
          <a:p>
            <a:pPr algn="r"/>
            <a:r>
              <a:rPr lang="ja-JP" altLang="en-US" dirty="0"/>
              <a:t>　　　全国医師会勤務医部会連絡協議会・沖縄</a:t>
            </a:r>
          </a:p>
        </p:txBody>
      </p:sp>
    </p:spTree>
    <p:extLst>
      <p:ext uri="{BB962C8B-B14F-4D97-AF65-F5344CB8AC3E}">
        <p14:creationId xmlns:p14="http://schemas.microsoft.com/office/powerpoint/2010/main" val="28876869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40</a:t>
            </a:fld>
            <a:endParaRPr lang="ja-JP" altLang="en-US" dirty="0">
              <a:latin typeface="ＭＳ ゴシック" pitchFamily="49" charset="-128"/>
              <a:ea typeface="ＭＳ ゴシック" pitchFamily="49" charset="-128"/>
            </a:endParaRPr>
          </a:p>
        </p:txBody>
      </p:sp>
      <p:sp>
        <p:nvSpPr>
          <p:cNvPr id="3" name="Text Box 4"/>
          <p:cNvSpPr txBox="1">
            <a:spLocks noChangeArrowheads="1"/>
          </p:cNvSpPr>
          <p:nvPr/>
        </p:nvSpPr>
        <p:spPr bwMode="auto">
          <a:xfrm>
            <a:off x="252046" y="99589"/>
            <a:ext cx="8623789" cy="45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algn="ctr" eaLnBrk="1" hangingPunct="1">
              <a:lnSpc>
                <a:spcPct val="100000"/>
              </a:lnSpc>
              <a:spcBef>
                <a:spcPct val="50000"/>
              </a:spcBef>
              <a:buFontTx/>
              <a:buNone/>
            </a:pPr>
            <a:r>
              <a:rPr lang="ja-JP" altLang="en-US" sz="2200" dirty="0">
                <a:latin typeface="+mj-ea"/>
                <a:ea typeface="+mj-ea"/>
                <a:cs typeface="メイリオ" pitchFamily="50" charset="-128"/>
              </a:rPr>
              <a:t>千葉</a:t>
            </a:r>
            <a:r>
              <a:rPr lang="ja-JP" altLang="en-US" sz="2200" dirty="0" smtClean="0">
                <a:latin typeface="+mj-ea"/>
                <a:ea typeface="+mj-ea"/>
                <a:cs typeface="メイリオ" pitchFamily="50" charset="-128"/>
              </a:rPr>
              <a:t>宣言</a:t>
            </a:r>
            <a:endParaRPr lang="ja-JP" altLang="en-US" sz="2200" dirty="0">
              <a:latin typeface="+mj-ea"/>
              <a:ea typeface="+mj-ea"/>
              <a:cs typeface="メイリオ" pitchFamily="50" charset="-128"/>
            </a:endParaRPr>
          </a:p>
        </p:txBody>
      </p:sp>
      <p:sp>
        <p:nvSpPr>
          <p:cNvPr id="4" name="正方形/長方形 3"/>
          <p:cNvSpPr/>
          <p:nvPr/>
        </p:nvSpPr>
        <p:spPr>
          <a:xfrm>
            <a:off x="252045" y="764704"/>
            <a:ext cx="8623789" cy="5355312"/>
          </a:xfrm>
          <a:prstGeom prst="rect">
            <a:avLst/>
          </a:prstGeom>
        </p:spPr>
        <p:txBody>
          <a:bodyPr wrap="square">
            <a:spAutoFit/>
          </a:bodyPr>
          <a:lstStyle/>
          <a:p>
            <a:r>
              <a:rPr lang="ja-JP" altLang="en-US" dirty="0" smtClean="0"/>
              <a:t>　</a:t>
            </a:r>
            <a:r>
              <a:rPr lang="ja-JP" altLang="ja-JP" dirty="0" smtClean="0"/>
              <a:t>医療費</a:t>
            </a:r>
            <a:r>
              <a:rPr lang="ja-JP" altLang="ja-JP" dirty="0"/>
              <a:t>抑制政策は勤務医に過重な労働を要求し、さらに国民の過大な期待は、はなはだしく勤務医を疲弊させています。そのために病院を去る医師はあとを絶たず、医療崩壊はますます深刻な状況です。</a:t>
            </a:r>
          </a:p>
          <a:p>
            <a:r>
              <a:rPr lang="ja-JP" altLang="en-US" dirty="0" smtClean="0"/>
              <a:t>　</a:t>
            </a:r>
            <a:r>
              <a:rPr lang="ja-JP" altLang="ja-JP" dirty="0" smtClean="0"/>
              <a:t>この</a:t>
            </a:r>
            <a:r>
              <a:rPr lang="ja-JP" altLang="ja-JP" dirty="0"/>
              <a:t>状況を一刻も早く改善し我々にとって魅力ある職場を取り戻し、明るい明日の医療を築くため次の宣言をする。</a:t>
            </a:r>
          </a:p>
          <a:p>
            <a:r>
              <a:rPr lang="ja-JP" altLang="ja-JP" dirty="0"/>
              <a:t> </a:t>
            </a:r>
          </a:p>
          <a:p>
            <a:r>
              <a:rPr lang="ja-JP" altLang="ja-JP" dirty="0"/>
              <a:t> </a:t>
            </a:r>
            <a:r>
              <a:rPr lang="ja-JP" altLang="ja-JP" dirty="0" smtClean="0"/>
              <a:t>一</a:t>
            </a:r>
            <a:r>
              <a:rPr lang="ja-JP" altLang="ja-JP" dirty="0"/>
              <a:t>、勤務医の劣悪な環境を改善するため政府は直ちに医療費抑制政策をやめ、</a:t>
            </a:r>
            <a:r>
              <a:rPr lang="ja-JP" altLang="ja-JP" dirty="0" smtClean="0"/>
              <a:t>診療報</a:t>
            </a:r>
            <a:endParaRPr lang="en-US" altLang="ja-JP" dirty="0" smtClean="0"/>
          </a:p>
          <a:p>
            <a:r>
              <a:rPr lang="en-US" altLang="ja-JP" dirty="0"/>
              <a:t> </a:t>
            </a:r>
            <a:r>
              <a:rPr lang="en-US" altLang="ja-JP" dirty="0" smtClean="0"/>
              <a:t>       </a:t>
            </a:r>
            <a:r>
              <a:rPr lang="ja-JP" altLang="ja-JP" dirty="0" smtClean="0"/>
              <a:t>酬</a:t>
            </a:r>
            <a:r>
              <a:rPr lang="ja-JP" altLang="ja-JP" dirty="0"/>
              <a:t>制度の早急な見直しを求める。</a:t>
            </a:r>
          </a:p>
          <a:p>
            <a:r>
              <a:rPr lang="ja-JP" altLang="ja-JP" dirty="0"/>
              <a:t> </a:t>
            </a:r>
          </a:p>
          <a:p>
            <a:r>
              <a:rPr lang="ja-JP" altLang="ja-JP" dirty="0"/>
              <a:t>一、国民の求める高い医療水準を保つため、医師の計画的増員を求める。</a:t>
            </a:r>
          </a:p>
          <a:p>
            <a:r>
              <a:rPr lang="ja-JP" altLang="ja-JP" dirty="0"/>
              <a:t> </a:t>
            </a:r>
          </a:p>
          <a:p>
            <a:r>
              <a:rPr lang="ja-JP" altLang="ja-JP" dirty="0"/>
              <a:t>一、医師が安心して診療に専念できる法的整備を求める。</a:t>
            </a:r>
          </a:p>
          <a:p>
            <a:r>
              <a:rPr lang="ja-JP" altLang="ja-JP" dirty="0"/>
              <a:t> </a:t>
            </a:r>
          </a:p>
          <a:p>
            <a:r>
              <a:rPr lang="ja-JP" altLang="ja-JP" dirty="0"/>
              <a:t>一、女性医師が働き続けられる職場環境の整備を求める。</a:t>
            </a:r>
          </a:p>
          <a:p>
            <a:r>
              <a:rPr lang="ja-JP" altLang="ja-JP" dirty="0"/>
              <a:t> </a:t>
            </a:r>
          </a:p>
          <a:p>
            <a:r>
              <a:rPr lang="ja-JP" altLang="ja-JP" dirty="0"/>
              <a:t>一、そして、我々勤務医は医師会活動を通し、住民と共に地域のより良い医療体制を</a:t>
            </a:r>
            <a:r>
              <a:rPr lang="ja-JP" altLang="ja-JP" dirty="0" smtClean="0"/>
              <a:t>築</a:t>
            </a:r>
            <a:endParaRPr lang="en-US" altLang="ja-JP" dirty="0" smtClean="0"/>
          </a:p>
          <a:p>
            <a:r>
              <a:rPr lang="en-US" altLang="ja-JP" dirty="0"/>
              <a:t> </a:t>
            </a:r>
            <a:r>
              <a:rPr lang="en-US" altLang="ja-JP" dirty="0" smtClean="0"/>
              <a:t>       </a:t>
            </a:r>
            <a:r>
              <a:rPr lang="ja-JP" altLang="ja-JP" dirty="0" smtClean="0"/>
              <a:t>いて</a:t>
            </a:r>
            <a:r>
              <a:rPr lang="ja-JP" altLang="ja-JP" dirty="0"/>
              <a:t>いく努力を続ける。</a:t>
            </a:r>
          </a:p>
          <a:p>
            <a:r>
              <a:rPr lang="ja-JP" altLang="ja-JP" dirty="0"/>
              <a:t>  　　　　</a:t>
            </a:r>
            <a:r>
              <a:rPr lang="ja-JP" altLang="en-US" dirty="0" smtClean="0"/>
              <a:t>　　　　　　　　　　　　　　　　　　　　　　　　　</a:t>
            </a:r>
            <a:r>
              <a:rPr lang="ja-JP" altLang="ja-JP" dirty="0" smtClean="0"/>
              <a:t>平成</a:t>
            </a:r>
            <a:r>
              <a:rPr lang="ja-JP" altLang="ja-JP" dirty="0"/>
              <a:t>20年11月22日</a:t>
            </a:r>
          </a:p>
          <a:p>
            <a:pPr algn="r"/>
            <a:r>
              <a:rPr lang="ja-JP" altLang="ja-JP" dirty="0"/>
              <a:t>全国医師会勤務医部会連絡協議会・千葉</a:t>
            </a:r>
          </a:p>
        </p:txBody>
      </p:sp>
    </p:spTree>
    <p:extLst>
      <p:ext uri="{BB962C8B-B14F-4D97-AF65-F5344CB8AC3E}">
        <p14:creationId xmlns:p14="http://schemas.microsoft.com/office/powerpoint/2010/main" val="28876869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41</a:t>
            </a:fld>
            <a:endParaRPr lang="ja-JP" altLang="en-US" dirty="0">
              <a:latin typeface="ＭＳ ゴシック" pitchFamily="49" charset="-128"/>
              <a:ea typeface="ＭＳ ゴシック" pitchFamily="49" charset="-128"/>
            </a:endParaRPr>
          </a:p>
        </p:txBody>
      </p:sp>
      <p:sp>
        <p:nvSpPr>
          <p:cNvPr id="3" name="Text Box 4"/>
          <p:cNvSpPr txBox="1">
            <a:spLocks noChangeArrowheads="1"/>
          </p:cNvSpPr>
          <p:nvPr/>
        </p:nvSpPr>
        <p:spPr bwMode="auto">
          <a:xfrm>
            <a:off x="252046" y="116632"/>
            <a:ext cx="8623789" cy="45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algn="ctr" eaLnBrk="1" hangingPunct="1">
              <a:lnSpc>
                <a:spcPct val="100000"/>
              </a:lnSpc>
              <a:spcBef>
                <a:spcPct val="50000"/>
              </a:spcBef>
              <a:buFontTx/>
              <a:buNone/>
            </a:pPr>
            <a:r>
              <a:rPr lang="ja-JP" altLang="en-US" sz="2200" dirty="0" smtClean="0">
                <a:latin typeface="+mj-ea"/>
                <a:ea typeface="+mj-ea"/>
                <a:cs typeface="メイリオ" pitchFamily="50" charset="-128"/>
              </a:rPr>
              <a:t>島根宣言</a:t>
            </a:r>
            <a:endParaRPr lang="ja-JP" altLang="en-US" sz="2200" dirty="0">
              <a:latin typeface="+mj-ea"/>
              <a:ea typeface="+mj-ea"/>
              <a:cs typeface="メイリオ" pitchFamily="50" charset="-128"/>
            </a:endParaRPr>
          </a:p>
        </p:txBody>
      </p:sp>
      <p:sp>
        <p:nvSpPr>
          <p:cNvPr id="4" name="正方形/長方形 3"/>
          <p:cNvSpPr/>
          <p:nvPr/>
        </p:nvSpPr>
        <p:spPr>
          <a:xfrm>
            <a:off x="252045" y="692696"/>
            <a:ext cx="8623789" cy="5478423"/>
          </a:xfrm>
          <a:prstGeom prst="rect">
            <a:avLst/>
          </a:prstGeom>
        </p:spPr>
        <p:txBody>
          <a:bodyPr wrap="square">
            <a:spAutoFit/>
          </a:bodyPr>
          <a:lstStyle/>
          <a:p>
            <a:pPr>
              <a:lnSpc>
                <a:spcPts val="2800"/>
              </a:lnSpc>
            </a:pPr>
            <a:r>
              <a:rPr lang="ja-JP" altLang="en-US" sz="1900" dirty="0">
                <a:latin typeface="+mj-ea"/>
                <a:ea typeface="+mj-ea"/>
              </a:rPr>
              <a:t>　</a:t>
            </a:r>
            <a:r>
              <a:rPr lang="ja-JP" altLang="en-US" sz="1900" dirty="0" smtClean="0">
                <a:latin typeface="+mj-ea"/>
                <a:ea typeface="+mj-ea"/>
              </a:rPr>
              <a:t>この</a:t>
            </a:r>
            <a:r>
              <a:rPr lang="ja-JP" altLang="en-US" sz="1900" dirty="0">
                <a:latin typeface="+mj-ea"/>
                <a:ea typeface="+mj-ea"/>
              </a:rPr>
              <a:t>度、政権交代が実現したが、新政権の今後の</a:t>
            </a:r>
            <a:r>
              <a:rPr lang="ja-JP" altLang="en-US" sz="1900" dirty="0" smtClean="0">
                <a:latin typeface="+mj-ea"/>
                <a:ea typeface="+mj-ea"/>
              </a:rPr>
              <a:t>医療</a:t>
            </a:r>
            <a:r>
              <a:rPr lang="ja-JP" altLang="en-US" sz="1900" dirty="0">
                <a:latin typeface="+mj-ea"/>
                <a:ea typeface="+mj-ea"/>
              </a:rPr>
              <a:t>福祉政策は未だ不明である。これまでの医療制度</a:t>
            </a:r>
            <a:r>
              <a:rPr lang="ja-JP" altLang="en-US" sz="1900" dirty="0" smtClean="0">
                <a:latin typeface="+mj-ea"/>
                <a:ea typeface="+mj-ea"/>
              </a:rPr>
              <a:t>改革</a:t>
            </a:r>
            <a:r>
              <a:rPr lang="ja-JP" altLang="en-US" sz="1900" dirty="0">
                <a:latin typeface="+mj-ea"/>
                <a:ea typeface="+mj-ea"/>
              </a:rPr>
              <a:t>により、地方では地域の基幹病院ですら医師不足</a:t>
            </a:r>
            <a:r>
              <a:rPr lang="ja-JP" altLang="en-US" sz="1900" dirty="0" smtClean="0">
                <a:latin typeface="+mj-ea"/>
                <a:ea typeface="+mj-ea"/>
              </a:rPr>
              <a:t>が進行</a:t>
            </a:r>
            <a:r>
              <a:rPr lang="ja-JP" altLang="en-US" sz="1900" dirty="0">
                <a:latin typeface="+mj-ea"/>
                <a:ea typeface="+mj-ea"/>
              </a:rPr>
              <a:t>し、勤務医に対する負担が増大し、地域医療の</a:t>
            </a:r>
            <a:r>
              <a:rPr lang="ja-JP" altLang="en-US" sz="1900" dirty="0" smtClean="0">
                <a:latin typeface="+mj-ea"/>
                <a:ea typeface="+mj-ea"/>
              </a:rPr>
              <a:t>崩壊</a:t>
            </a:r>
            <a:r>
              <a:rPr lang="ja-JP" altLang="en-US" sz="1900" dirty="0">
                <a:latin typeface="+mj-ea"/>
                <a:ea typeface="+mj-ea"/>
              </a:rPr>
              <a:t>が目前に迫っている。</a:t>
            </a:r>
          </a:p>
          <a:p>
            <a:pPr>
              <a:lnSpc>
                <a:spcPts val="2800"/>
              </a:lnSpc>
            </a:pPr>
            <a:r>
              <a:rPr lang="ja-JP" altLang="en-US" sz="1900" dirty="0" smtClean="0">
                <a:latin typeface="+mj-ea"/>
                <a:ea typeface="+mj-ea"/>
              </a:rPr>
              <a:t>　従って</a:t>
            </a:r>
            <a:r>
              <a:rPr lang="ja-JP" altLang="en-US" sz="1900" dirty="0">
                <a:latin typeface="+mj-ea"/>
                <a:ea typeface="+mj-ea"/>
              </a:rPr>
              <a:t>、勤務医に対する施策が緊急に必要であり</a:t>
            </a:r>
            <a:r>
              <a:rPr lang="ja-JP" altLang="en-US" sz="1900" dirty="0" smtClean="0">
                <a:latin typeface="+mj-ea"/>
                <a:ea typeface="+mj-ea"/>
              </a:rPr>
              <a:t>、我々</a:t>
            </a:r>
            <a:r>
              <a:rPr lang="ja-JP" altLang="en-US" sz="1900" dirty="0">
                <a:latin typeface="+mj-ea"/>
                <a:ea typeface="+mj-ea"/>
              </a:rPr>
              <a:t>は次のことを宣言する。</a:t>
            </a:r>
          </a:p>
          <a:p>
            <a:pPr>
              <a:spcBef>
                <a:spcPts val="1800"/>
              </a:spcBef>
            </a:pPr>
            <a:r>
              <a:rPr lang="ja-JP" altLang="en-US" sz="1900" dirty="0" smtClean="0">
                <a:latin typeface="+mj-ea"/>
                <a:ea typeface="+mj-ea"/>
              </a:rPr>
              <a:t>一</a:t>
            </a:r>
            <a:r>
              <a:rPr lang="ja-JP" altLang="en-US" sz="1900" dirty="0">
                <a:latin typeface="+mj-ea"/>
                <a:ea typeface="+mj-ea"/>
              </a:rPr>
              <a:t>、今までの医療費抑制政策を転換し、医療福祉へ</a:t>
            </a:r>
            <a:r>
              <a:rPr lang="ja-JP" altLang="en-US" sz="1900" dirty="0" smtClean="0">
                <a:latin typeface="+mj-ea"/>
                <a:ea typeface="+mj-ea"/>
              </a:rPr>
              <a:t>の予算</a:t>
            </a:r>
            <a:r>
              <a:rPr lang="ja-JP" altLang="en-US" sz="1900" dirty="0">
                <a:latin typeface="+mj-ea"/>
                <a:ea typeface="+mj-ea"/>
              </a:rPr>
              <a:t>の増額を行うことを</a:t>
            </a:r>
            <a:r>
              <a:rPr lang="ja-JP" altLang="en-US" sz="1900" dirty="0" smtClean="0">
                <a:latin typeface="+mj-ea"/>
                <a:ea typeface="+mj-ea"/>
              </a:rPr>
              <a:t>求め</a:t>
            </a:r>
            <a:endParaRPr lang="en-US" altLang="ja-JP" sz="1900" dirty="0" smtClean="0">
              <a:latin typeface="+mj-ea"/>
              <a:ea typeface="+mj-ea"/>
            </a:endParaRPr>
          </a:p>
          <a:p>
            <a:r>
              <a:rPr lang="en-US" altLang="ja-JP" sz="1900" dirty="0">
                <a:latin typeface="+mj-ea"/>
                <a:ea typeface="+mj-ea"/>
              </a:rPr>
              <a:t> </a:t>
            </a:r>
            <a:r>
              <a:rPr lang="en-US" altLang="ja-JP" sz="1900" dirty="0" smtClean="0">
                <a:latin typeface="+mj-ea"/>
                <a:ea typeface="+mj-ea"/>
              </a:rPr>
              <a:t>     </a:t>
            </a:r>
            <a:r>
              <a:rPr lang="ja-JP" altLang="en-US" sz="1900" dirty="0" smtClean="0">
                <a:latin typeface="+mj-ea"/>
                <a:ea typeface="+mj-ea"/>
              </a:rPr>
              <a:t>る</a:t>
            </a:r>
            <a:r>
              <a:rPr lang="ja-JP" altLang="en-US" sz="1900" dirty="0">
                <a:latin typeface="+mj-ea"/>
                <a:ea typeface="+mj-ea"/>
              </a:rPr>
              <a:t>。</a:t>
            </a:r>
          </a:p>
          <a:p>
            <a:pPr>
              <a:spcBef>
                <a:spcPts val="1000"/>
              </a:spcBef>
            </a:pPr>
            <a:r>
              <a:rPr lang="ja-JP" altLang="en-US" sz="1900" dirty="0">
                <a:latin typeface="+mj-ea"/>
                <a:ea typeface="+mj-ea"/>
              </a:rPr>
              <a:t>一、</a:t>
            </a:r>
            <a:r>
              <a:rPr lang="en-US" altLang="ja-JP" sz="1900" dirty="0">
                <a:latin typeface="+mj-ea"/>
                <a:ea typeface="+mj-ea"/>
              </a:rPr>
              <a:t>OECD </a:t>
            </a:r>
            <a:r>
              <a:rPr lang="ja-JP" altLang="en-US" sz="1900" dirty="0">
                <a:latin typeface="+mj-ea"/>
                <a:ea typeface="+mj-ea"/>
              </a:rPr>
              <a:t>平均水準になるまで医師の増員を行うこと</a:t>
            </a:r>
            <a:r>
              <a:rPr lang="ja-JP" altLang="en-US" sz="1900" dirty="0" smtClean="0">
                <a:latin typeface="+mj-ea"/>
                <a:ea typeface="+mj-ea"/>
              </a:rPr>
              <a:t>を求める</a:t>
            </a:r>
            <a:r>
              <a:rPr lang="ja-JP" altLang="en-US" sz="1900" dirty="0">
                <a:latin typeface="+mj-ea"/>
                <a:ea typeface="+mj-ea"/>
              </a:rPr>
              <a:t>。</a:t>
            </a:r>
          </a:p>
          <a:p>
            <a:pPr>
              <a:spcBef>
                <a:spcPts val="1000"/>
              </a:spcBef>
            </a:pPr>
            <a:r>
              <a:rPr lang="ja-JP" altLang="en-US" sz="1900" dirty="0">
                <a:latin typeface="+mj-ea"/>
                <a:ea typeface="+mj-ea"/>
              </a:rPr>
              <a:t>一、これから増えてくる女性医師が働き続けられる</a:t>
            </a:r>
            <a:r>
              <a:rPr lang="ja-JP" altLang="en-US" sz="1900" dirty="0" smtClean="0">
                <a:latin typeface="+mj-ea"/>
                <a:ea typeface="+mj-ea"/>
              </a:rPr>
              <a:t>よう</a:t>
            </a:r>
            <a:r>
              <a:rPr lang="ja-JP" altLang="en-US" sz="1900" dirty="0">
                <a:latin typeface="+mj-ea"/>
                <a:ea typeface="+mj-ea"/>
              </a:rPr>
              <a:t>な支援体制の整備を求める。</a:t>
            </a:r>
          </a:p>
          <a:p>
            <a:pPr>
              <a:spcBef>
                <a:spcPts val="1000"/>
              </a:spcBef>
            </a:pPr>
            <a:r>
              <a:rPr lang="ja-JP" altLang="en-US" sz="1900" dirty="0">
                <a:latin typeface="+mj-ea"/>
                <a:ea typeface="+mj-ea"/>
              </a:rPr>
              <a:t>一、勤務医の待遇改善をはかり、勤務医を増やす</a:t>
            </a:r>
            <a:r>
              <a:rPr lang="ja-JP" altLang="en-US" sz="1900" dirty="0" smtClean="0">
                <a:latin typeface="+mj-ea"/>
                <a:ea typeface="+mj-ea"/>
              </a:rPr>
              <a:t>ことに</a:t>
            </a:r>
            <a:r>
              <a:rPr lang="ja-JP" altLang="en-US" sz="1900" dirty="0">
                <a:latin typeface="+mj-ea"/>
                <a:ea typeface="+mj-ea"/>
              </a:rPr>
              <a:t>よって、地域医療を存続</a:t>
            </a:r>
            <a:r>
              <a:rPr lang="ja-JP" altLang="en-US" sz="1900" dirty="0" smtClean="0">
                <a:latin typeface="+mj-ea"/>
                <a:ea typeface="+mj-ea"/>
              </a:rPr>
              <a:t>さ</a:t>
            </a:r>
            <a:endParaRPr lang="en-US" altLang="ja-JP" sz="1900" dirty="0" smtClean="0">
              <a:latin typeface="+mj-ea"/>
              <a:ea typeface="+mj-ea"/>
            </a:endParaRPr>
          </a:p>
          <a:p>
            <a:r>
              <a:rPr lang="en-US" altLang="ja-JP" sz="1900" dirty="0">
                <a:latin typeface="+mj-ea"/>
                <a:ea typeface="+mj-ea"/>
              </a:rPr>
              <a:t> </a:t>
            </a:r>
            <a:r>
              <a:rPr lang="en-US" altLang="ja-JP" sz="1900" dirty="0" smtClean="0">
                <a:latin typeface="+mj-ea"/>
                <a:ea typeface="+mj-ea"/>
              </a:rPr>
              <a:t>    </a:t>
            </a:r>
            <a:r>
              <a:rPr lang="ja-JP" altLang="en-US" sz="1900" dirty="0" smtClean="0">
                <a:latin typeface="+mj-ea"/>
                <a:ea typeface="+mj-ea"/>
              </a:rPr>
              <a:t>せる</a:t>
            </a:r>
            <a:r>
              <a:rPr lang="ja-JP" altLang="en-US" sz="1900" dirty="0">
                <a:latin typeface="+mj-ea"/>
                <a:ea typeface="+mj-ea"/>
              </a:rPr>
              <a:t>ことを求める。</a:t>
            </a:r>
          </a:p>
          <a:p>
            <a:pPr>
              <a:spcBef>
                <a:spcPts val="1000"/>
              </a:spcBef>
            </a:pPr>
            <a:r>
              <a:rPr lang="ja-JP" altLang="en-US" sz="1900" dirty="0">
                <a:latin typeface="+mj-ea"/>
                <a:ea typeface="+mj-ea"/>
              </a:rPr>
              <a:t>一、大学</a:t>
            </a:r>
            <a:r>
              <a:rPr lang="ja-JP" altLang="en-US" sz="1900" dirty="0" smtClean="0">
                <a:latin typeface="+mj-ea"/>
                <a:ea typeface="+mj-ea"/>
              </a:rPr>
              <a:t>病院と地域医療を担う病院、診療所等が連携し、良き地域医療医を育てる。</a:t>
            </a:r>
          </a:p>
          <a:p>
            <a:pPr>
              <a:spcBef>
                <a:spcPts val="1000"/>
              </a:spcBef>
            </a:pPr>
            <a:r>
              <a:rPr lang="ja-JP" altLang="en-US" sz="1900" dirty="0" smtClean="0">
                <a:latin typeface="+mj-ea"/>
                <a:ea typeface="+mj-ea"/>
              </a:rPr>
              <a:t>一、地域住民との充分な相互理解のもとに、安全で安心な医療を提供する。</a:t>
            </a:r>
          </a:p>
          <a:p>
            <a:pPr>
              <a:spcBef>
                <a:spcPts val="1000"/>
              </a:spcBef>
            </a:pPr>
            <a:r>
              <a:rPr lang="ja-JP" altLang="en-US" sz="1900" dirty="0" smtClean="0">
                <a:latin typeface="+mj-ea"/>
                <a:ea typeface="+mj-ea"/>
              </a:rPr>
              <a:t>                                                    　　 平成</a:t>
            </a:r>
            <a:r>
              <a:rPr lang="en-US" altLang="ja-JP" sz="1900" dirty="0">
                <a:latin typeface="+mj-ea"/>
                <a:ea typeface="+mj-ea"/>
              </a:rPr>
              <a:t>21 </a:t>
            </a:r>
            <a:r>
              <a:rPr lang="ja-JP" altLang="en-US" sz="1900" dirty="0">
                <a:latin typeface="+mj-ea"/>
                <a:ea typeface="+mj-ea"/>
              </a:rPr>
              <a:t>年</a:t>
            </a:r>
            <a:r>
              <a:rPr lang="en-US" altLang="ja-JP" sz="1900" dirty="0">
                <a:latin typeface="+mj-ea"/>
                <a:ea typeface="+mj-ea"/>
              </a:rPr>
              <a:t>11 </a:t>
            </a:r>
            <a:r>
              <a:rPr lang="ja-JP" altLang="en-US" sz="1900" dirty="0">
                <a:latin typeface="+mj-ea"/>
                <a:ea typeface="+mj-ea"/>
              </a:rPr>
              <a:t>月</a:t>
            </a:r>
            <a:r>
              <a:rPr lang="en-US" altLang="ja-JP" sz="1900" dirty="0">
                <a:latin typeface="+mj-ea"/>
                <a:ea typeface="+mj-ea"/>
              </a:rPr>
              <a:t>28 </a:t>
            </a:r>
            <a:r>
              <a:rPr lang="ja-JP" altLang="en-US" sz="1900" dirty="0">
                <a:latin typeface="+mj-ea"/>
                <a:ea typeface="+mj-ea"/>
              </a:rPr>
              <a:t>日</a:t>
            </a:r>
          </a:p>
          <a:p>
            <a:pPr algn="r"/>
            <a:r>
              <a:rPr lang="ja-JP" altLang="en-US" sz="1900" dirty="0">
                <a:latin typeface="+mj-ea"/>
                <a:ea typeface="+mj-ea"/>
              </a:rPr>
              <a:t>全国医師会勤務医部会連絡協議会・島根</a:t>
            </a:r>
          </a:p>
        </p:txBody>
      </p:sp>
    </p:spTree>
    <p:extLst>
      <p:ext uri="{BB962C8B-B14F-4D97-AF65-F5344CB8AC3E}">
        <p14:creationId xmlns:p14="http://schemas.microsoft.com/office/powerpoint/2010/main" val="28876869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42</a:t>
            </a:fld>
            <a:endParaRPr lang="ja-JP" altLang="en-US" dirty="0">
              <a:latin typeface="ＭＳ ゴシック" pitchFamily="49" charset="-128"/>
              <a:ea typeface="ＭＳ ゴシック" pitchFamily="49" charset="-128"/>
            </a:endParaRPr>
          </a:p>
        </p:txBody>
      </p:sp>
      <p:sp>
        <p:nvSpPr>
          <p:cNvPr id="3" name="Text Box 4"/>
          <p:cNvSpPr txBox="1">
            <a:spLocks noChangeArrowheads="1"/>
          </p:cNvSpPr>
          <p:nvPr/>
        </p:nvSpPr>
        <p:spPr bwMode="auto">
          <a:xfrm>
            <a:off x="252046" y="99589"/>
            <a:ext cx="8623789" cy="45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algn="ctr" eaLnBrk="1" hangingPunct="1">
              <a:lnSpc>
                <a:spcPct val="100000"/>
              </a:lnSpc>
              <a:spcBef>
                <a:spcPct val="50000"/>
              </a:spcBef>
              <a:buFontTx/>
              <a:buNone/>
            </a:pPr>
            <a:r>
              <a:rPr lang="ja-JP" altLang="en-US" sz="2200" dirty="0">
                <a:latin typeface="+mj-ea"/>
                <a:ea typeface="+mj-ea"/>
                <a:cs typeface="メイリオ" pitchFamily="50" charset="-128"/>
              </a:rPr>
              <a:t>栃木</a:t>
            </a:r>
            <a:r>
              <a:rPr lang="ja-JP" altLang="en-US" sz="2200" dirty="0" smtClean="0">
                <a:latin typeface="+mj-ea"/>
                <a:ea typeface="+mj-ea"/>
                <a:cs typeface="メイリオ" pitchFamily="50" charset="-128"/>
              </a:rPr>
              <a:t>宣言</a:t>
            </a:r>
            <a:endParaRPr lang="ja-JP" altLang="en-US" sz="2200" dirty="0">
              <a:latin typeface="+mj-ea"/>
              <a:ea typeface="+mj-ea"/>
              <a:cs typeface="メイリオ" pitchFamily="50" charset="-128"/>
            </a:endParaRPr>
          </a:p>
        </p:txBody>
      </p:sp>
      <p:sp>
        <p:nvSpPr>
          <p:cNvPr id="4" name="正方形/長方形 3"/>
          <p:cNvSpPr/>
          <p:nvPr/>
        </p:nvSpPr>
        <p:spPr>
          <a:xfrm>
            <a:off x="252045" y="620183"/>
            <a:ext cx="8623789" cy="6114494"/>
          </a:xfrm>
          <a:prstGeom prst="rect">
            <a:avLst/>
          </a:prstGeom>
        </p:spPr>
        <p:txBody>
          <a:bodyPr wrap="square">
            <a:spAutoFit/>
          </a:bodyPr>
          <a:lstStyle/>
          <a:p>
            <a:pPr>
              <a:lnSpc>
                <a:spcPts val="2800"/>
              </a:lnSpc>
            </a:pPr>
            <a:r>
              <a:rPr lang="ja-JP" altLang="en-US" dirty="0" smtClean="0"/>
              <a:t>　小泉政権以来の医療費抑制政策は政権交代により転換されたが、現状と乖離した医療介護政策では国民が安心できる医療体制は構築できない。国内外の現状を正確に分析した</a:t>
            </a:r>
            <a:r>
              <a:rPr lang="en-US" altLang="ja-JP" dirty="0" smtClean="0"/>
              <a:t>evidence-based </a:t>
            </a:r>
            <a:r>
              <a:rPr lang="ja-JP" altLang="en-US" dirty="0" smtClean="0"/>
              <a:t>の政策の立案を切に願う。また、現代の医療、社会とマッチしない旧態依然たる医師法、医療法も勤務医の労働環境を悪化させている一因であることは否めない。我々、勤務医は、このような厳しい現状の変革を希求しつつも、限られた医療資源を最大に活かし、国民が望む最善の医療を提供する使命がある。</a:t>
            </a:r>
          </a:p>
          <a:p>
            <a:pPr>
              <a:lnSpc>
                <a:spcPts val="2800"/>
              </a:lnSpc>
            </a:pPr>
            <a:r>
              <a:rPr lang="ja-JP" altLang="en-US" dirty="0" smtClean="0"/>
              <a:t>　よって、我々は以下の宣言をする。</a:t>
            </a:r>
          </a:p>
          <a:p>
            <a:pPr>
              <a:lnSpc>
                <a:spcPts val="2800"/>
              </a:lnSpc>
            </a:pPr>
            <a:r>
              <a:rPr lang="ja-JP" altLang="en-US" dirty="0" smtClean="0"/>
              <a:t>一、医療の高度化、加速する高齢者増に見合った医療・介護予算の増額を求める。</a:t>
            </a:r>
          </a:p>
          <a:p>
            <a:pPr>
              <a:lnSpc>
                <a:spcPts val="2800"/>
              </a:lnSpc>
            </a:pPr>
            <a:r>
              <a:rPr lang="ja-JP" altLang="en-US" dirty="0" smtClean="0"/>
              <a:t>一、勤務医の労働時間を</a:t>
            </a:r>
            <a:r>
              <a:rPr lang="en-US" altLang="ja-JP" dirty="0" smtClean="0"/>
              <a:t>OECD</a:t>
            </a:r>
            <a:r>
              <a:rPr lang="ja-JP" altLang="en-US" dirty="0" smtClean="0"/>
              <a:t>加盟国の平均水準にできる医師数の実現を求める。</a:t>
            </a:r>
          </a:p>
          <a:p>
            <a:pPr>
              <a:lnSpc>
                <a:spcPts val="2800"/>
              </a:lnSpc>
            </a:pPr>
            <a:r>
              <a:rPr lang="ja-JP" altLang="en-US" dirty="0" smtClean="0"/>
              <a:t>一、活力ある男女共同参画を推進するために、支援体制のさらなる整備を求める。</a:t>
            </a:r>
          </a:p>
          <a:p>
            <a:pPr>
              <a:lnSpc>
                <a:spcPts val="2800"/>
              </a:lnSpc>
            </a:pPr>
            <a:r>
              <a:rPr lang="ja-JP" altLang="en-US" dirty="0" smtClean="0"/>
              <a:t>一、勤務医が患者のための医療に専念できる医師法、医療法の改正を求める。</a:t>
            </a:r>
          </a:p>
          <a:p>
            <a:pPr>
              <a:lnSpc>
                <a:spcPts val="2800"/>
              </a:lnSpc>
            </a:pPr>
            <a:r>
              <a:rPr lang="ja-JP" altLang="en-US" dirty="0" smtClean="0"/>
              <a:t>一、勤務医は、地域のすべての医師との連携を強化し、地域住民と協働して医療再生に</a:t>
            </a:r>
            <a:endParaRPr lang="en-US" altLang="ja-JP" dirty="0" smtClean="0"/>
          </a:p>
          <a:p>
            <a:pPr>
              <a:lnSpc>
                <a:spcPts val="2800"/>
              </a:lnSpc>
            </a:pPr>
            <a:r>
              <a:rPr lang="en-US" altLang="ja-JP" dirty="0"/>
              <a:t> </a:t>
            </a:r>
            <a:r>
              <a:rPr lang="en-US" altLang="ja-JP" dirty="0" smtClean="0"/>
              <a:t>      </a:t>
            </a:r>
            <a:r>
              <a:rPr lang="ja-JP" altLang="en-US" dirty="0" smtClean="0"/>
              <a:t>取り組む。</a:t>
            </a:r>
          </a:p>
          <a:p>
            <a:pPr>
              <a:lnSpc>
                <a:spcPts val="2800"/>
              </a:lnSpc>
            </a:pPr>
            <a:r>
              <a:rPr lang="ja-JP" altLang="en-US" dirty="0" smtClean="0"/>
              <a:t>一、勤務医は医療・介護行政の改善を要求すると共に、自らも、常に向上心を持ち己を</a:t>
            </a:r>
            <a:endParaRPr lang="en-US" altLang="ja-JP" dirty="0" smtClean="0"/>
          </a:p>
          <a:p>
            <a:pPr>
              <a:lnSpc>
                <a:spcPts val="2800"/>
              </a:lnSpc>
            </a:pPr>
            <a:r>
              <a:rPr lang="en-US" altLang="ja-JP" dirty="0"/>
              <a:t> </a:t>
            </a:r>
            <a:r>
              <a:rPr lang="en-US" altLang="ja-JP" dirty="0" smtClean="0"/>
              <a:t>      </a:t>
            </a:r>
            <a:r>
              <a:rPr lang="ja-JP" altLang="en-US" dirty="0" smtClean="0"/>
              <a:t>律し献身的に医療に従事する。</a:t>
            </a:r>
          </a:p>
          <a:p>
            <a:pPr>
              <a:lnSpc>
                <a:spcPts val="2800"/>
              </a:lnSpc>
            </a:pPr>
            <a:r>
              <a:rPr lang="ja-JP" altLang="en-US" dirty="0" smtClean="0"/>
              <a:t>　　　　　　　　　　　　　　　　　　　　　　　　　　　　   平成２２年１１月１９日</a:t>
            </a:r>
          </a:p>
          <a:p>
            <a:pPr algn="r"/>
            <a:r>
              <a:rPr lang="ja-JP" altLang="en-US" dirty="0" smtClean="0"/>
              <a:t>全国</a:t>
            </a:r>
            <a:r>
              <a:rPr lang="ja-JP" altLang="en-US" dirty="0"/>
              <a:t>医師会勤務医部会連絡協議会・栃木</a:t>
            </a:r>
          </a:p>
        </p:txBody>
      </p:sp>
    </p:spTree>
    <p:extLst>
      <p:ext uri="{BB962C8B-B14F-4D97-AF65-F5344CB8AC3E}">
        <p14:creationId xmlns:p14="http://schemas.microsoft.com/office/powerpoint/2010/main" val="28876869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43</a:t>
            </a:fld>
            <a:endParaRPr lang="ja-JP" altLang="en-US" dirty="0">
              <a:latin typeface="ＭＳ ゴシック" pitchFamily="49" charset="-128"/>
              <a:ea typeface="ＭＳ ゴシック" pitchFamily="49" charset="-128"/>
            </a:endParaRPr>
          </a:p>
        </p:txBody>
      </p:sp>
      <p:sp>
        <p:nvSpPr>
          <p:cNvPr id="3" name="Text Box 4"/>
          <p:cNvSpPr txBox="1">
            <a:spLocks noChangeArrowheads="1"/>
          </p:cNvSpPr>
          <p:nvPr/>
        </p:nvSpPr>
        <p:spPr bwMode="auto">
          <a:xfrm>
            <a:off x="252046" y="99589"/>
            <a:ext cx="8623789" cy="45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algn="ctr" eaLnBrk="1" hangingPunct="1">
              <a:lnSpc>
                <a:spcPct val="100000"/>
              </a:lnSpc>
              <a:spcBef>
                <a:spcPct val="50000"/>
              </a:spcBef>
              <a:buFontTx/>
              <a:buNone/>
            </a:pPr>
            <a:r>
              <a:rPr lang="ja-JP" altLang="en-US" sz="2200" dirty="0">
                <a:latin typeface="+mj-ea"/>
                <a:ea typeface="+mj-ea"/>
                <a:cs typeface="メイリオ" pitchFamily="50" charset="-128"/>
              </a:rPr>
              <a:t>富山</a:t>
            </a:r>
            <a:r>
              <a:rPr lang="ja-JP" altLang="en-US" sz="2200" dirty="0" smtClean="0">
                <a:latin typeface="+mj-ea"/>
                <a:ea typeface="+mj-ea"/>
                <a:cs typeface="メイリオ" pitchFamily="50" charset="-128"/>
              </a:rPr>
              <a:t>宣言</a:t>
            </a:r>
            <a:endParaRPr lang="ja-JP" altLang="en-US" sz="2200" dirty="0">
              <a:latin typeface="+mj-ea"/>
              <a:ea typeface="+mj-ea"/>
              <a:cs typeface="メイリオ" pitchFamily="50" charset="-128"/>
            </a:endParaRPr>
          </a:p>
        </p:txBody>
      </p:sp>
      <p:sp>
        <p:nvSpPr>
          <p:cNvPr id="4" name="正方形/長方形 3"/>
          <p:cNvSpPr/>
          <p:nvPr/>
        </p:nvSpPr>
        <p:spPr>
          <a:xfrm>
            <a:off x="252045" y="701955"/>
            <a:ext cx="8623789" cy="6170920"/>
          </a:xfrm>
          <a:prstGeom prst="rect">
            <a:avLst/>
          </a:prstGeom>
        </p:spPr>
        <p:txBody>
          <a:bodyPr wrap="square">
            <a:spAutoFit/>
          </a:bodyPr>
          <a:lstStyle/>
          <a:p>
            <a:pPr>
              <a:lnSpc>
                <a:spcPts val="3000"/>
              </a:lnSpc>
            </a:pPr>
            <a:r>
              <a:rPr lang="ja-JP" altLang="en-US" dirty="0"/>
              <a:t>　</a:t>
            </a:r>
            <a:r>
              <a:rPr lang="ja-JP" altLang="en-US" dirty="0" smtClean="0"/>
              <a:t>地域医療・急性期医療などを担う勤務医の役割は日増しに高まっている。しかしながら、その就労環境の厳レさは旧態然としており、勤務医離れはとどまることなく、残された勤務医に更なる過重労働を強いる結果となっている。そのような状況にあっても、東日本大震災では勤務医は率先して医療活動に加わり多くの被災者に医療を提供してきた。医療は公共のものであるという認識を踏まえ、勤務医の疲弊をこれ以上に増やすことなく、個々の能力を遺憾なく発揮できるよう就労環境の改善に向けて次のことを宣言する。</a:t>
            </a:r>
          </a:p>
          <a:p>
            <a:pPr>
              <a:lnSpc>
                <a:spcPts val="3000"/>
              </a:lnSpc>
              <a:spcBef>
                <a:spcPts val="1200"/>
              </a:spcBef>
            </a:pPr>
            <a:r>
              <a:rPr lang="ja-JP" altLang="en-US" dirty="0" smtClean="0"/>
              <a:t>一、勤務医は各々を尊重し助け合い、医療活動のみではなく医政活動にも積極的に参</a:t>
            </a:r>
            <a:endParaRPr lang="en-US" altLang="ja-JP" dirty="0" smtClean="0"/>
          </a:p>
          <a:p>
            <a:pPr>
              <a:lnSpc>
                <a:spcPts val="3000"/>
              </a:lnSpc>
            </a:pPr>
            <a:r>
              <a:rPr lang="ja-JP" altLang="en-US" dirty="0"/>
              <a:t>　 </a:t>
            </a:r>
            <a:r>
              <a:rPr lang="ja-JP" altLang="en-US" dirty="0" smtClean="0"/>
              <a:t>　</a:t>
            </a:r>
            <a:r>
              <a:rPr lang="ja-JP" altLang="en-US" dirty="0" err="1" smtClean="0"/>
              <a:t>加し</a:t>
            </a:r>
            <a:r>
              <a:rPr lang="ja-JP" altLang="en-US" dirty="0" smtClean="0"/>
              <a:t>、医療が崩壊の危機にあることを広く社会にアピールしていくこと。</a:t>
            </a:r>
          </a:p>
          <a:p>
            <a:pPr>
              <a:lnSpc>
                <a:spcPts val="3000"/>
              </a:lnSpc>
            </a:pPr>
            <a:r>
              <a:rPr lang="ja-JP" altLang="en-US" dirty="0" smtClean="0"/>
              <a:t>一、我々医師は、より良いワークライフバランスを求めて、女性　医師のエンパワーメント </a:t>
            </a:r>
            <a:endParaRPr lang="en-US" altLang="ja-JP" dirty="0" smtClean="0"/>
          </a:p>
          <a:p>
            <a:pPr>
              <a:lnSpc>
                <a:spcPts val="3000"/>
              </a:lnSpc>
            </a:pPr>
            <a:r>
              <a:rPr lang="en-US" altLang="ja-JP" dirty="0"/>
              <a:t> </a:t>
            </a:r>
            <a:r>
              <a:rPr lang="en-US" altLang="ja-JP" dirty="0" smtClean="0"/>
              <a:t>       </a:t>
            </a:r>
            <a:r>
              <a:rPr lang="ja-JP" altLang="en-US" dirty="0" smtClean="0"/>
              <a:t>を促し、男女共同参画社会推進におけるリーダー的存在となること。</a:t>
            </a:r>
          </a:p>
          <a:p>
            <a:pPr>
              <a:lnSpc>
                <a:spcPts val="3000"/>
              </a:lnSpc>
            </a:pPr>
            <a:r>
              <a:rPr lang="ja-JP" altLang="en-US" dirty="0" smtClean="0"/>
              <a:t>一、政府は医療費抑制策を改め、医師の養成・確保に真剣に取り組むこと。</a:t>
            </a:r>
          </a:p>
          <a:p>
            <a:pPr>
              <a:lnSpc>
                <a:spcPts val="3000"/>
              </a:lnSpc>
            </a:pPr>
            <a:r>
              <a:rPr lang="ja-JP" altLang="en-US" dirty="0" smtClean="0"/>
              <a:t>一、政府・病院開設者は、勤務医が医師の使命感に基づいて過重労働を耐え忍んで</a:t>
            </a:r>
            <a:r>
              <a:rPr lang="ja-JP" altLang="en-US" dirty="0" err="1" smtClean="0"/>
              <a:t>い</a:t>
            </a:r>
            <a:endParaRPr lang="en-US" altLang="ja-JP" dirty="0" smtClean="0"/>
          </a:p>
          <a:p>
            <a:pPr>
              <a:lnSpc>
                <a:spcPts val="3000"/>
              </a:lnSpc>
            </a:pPr>
            <a:r>
              <a:rPr lang="en-US" altLang="ja-JP" dirty="0"/>
              <a:t> </a:t>
            </a:r>
            <a:r>
              <a:rPr lang="en-US" altLang="ja-JP" dirty="0" smtClean="0"/>
              <a:t>      </a:t>
            </a:r>
            <a:r>
              <a:rPr lang="ja-JP" altLang="en-US" dirty="0" smtClean="0"/>
              <a:t>る現実を理解し、早急に就労環境の改善に着手すること。</a:t>
            </a:r>
          </a:p>
          <a:p>
            <a:pPr>
              <a:lnSpc>
                <a:spcPts val="3000"/>
              </a:lnSpc>
            </a:pPr>
            <a:r>
              <a:rPr lang="ja-JP" altLang="en-US" dirty="0" smtClean="0"/>
              <a:t>                                                                                    平成</a:t>
            </a:r>
            <a:r>
              <a:rPr lang="en-US" altLang="ja-JP" dirty="0" smtClean="0"/>
              <a:t>23</a:t>
            </a:r>
            <a:r>
              <a:rPr lang="ja-JP" altLang="en-US" dirty="0" smtClean="0"/>
              <a:t>年</a:t>
            </a:r>
            <a:r>
              <a:rPr lang="en-US" altLang="ja-JP" dirty="0" smtClean="0"/>
              <a:t>10</a:t>
            </a:r>
            <a:r>
              <a:rPr lang="ja-JP" altLang="en-US" dirty="0" smtClean="0"/>
              <a:t>月</a:t>
            </a:r>
            <a:r>
              <a:rPr lang="en-US" altLang="ja-JP" dirty="0" smtClean="0"/>
              <a:t>29</a:t>
            </a:r>
            <a:r>
              <a:rPr lang="ja-JP" altLang="en-US" dirty="0" smtClean="0"/>
              <a:t>日</a:t>
            </a:r>
          </a:p>
          <a:p>
            <a:pPr algn="r">
              <a:lnSpc>
                <a:spcPts val="3000"/>
              </a:lnSpc>
            </a:pPr>
            <a:r>
              <a:rPr lang="ja-JP" altLang="en-US" dirty="0" smtClean="0"/>
              <a:t>全国医師会勤務医部会連絡協議会・富山</a:t>
            </a:r>
            <a:endParaRPr lang="ja-JP" altLang="en-US" dirty="0"/>
          </a:p>
        </p:txBody>
      </p:sp>
    </p:spTree>
    <p:extLst>
      <p:ext uri="{BB962C8B-B14F-4D97-AF65-F5344CB8AC3E}">
        <p14:creationId xmlns:p14="http://schemas.microsoft.com/office/powerpoint/2010/main" val="7053184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6"/>
          <p:cNvSpPr txBox="1">
            <a:spLocks noChangeArrowheads="1"/>
          </p:cNvSpPr>
          <p:nvPr/>
        </p:nvSpPr>
        <p:spPr bwMode="auto">
          <a:xfrm>
            <a:off x="179512" y="620688"/>
            <a:ext cx="8769796" cy="6221186"/>
          </a:xfrm>
          <a:prstGeom prst="rect">
            <a:avLst/>
          </a:prstGeom>
          <a:noFill/>
          <a:ln w="6350">
            <a:noFill/>
            <a:miter lim="800000"/>
            <a:headEnd/>
            <a:tailEnd/>
          </a:ln>
          <a:extLst/>
        </p:spPr>
        <p:txBody>
          <a:bodyPr wrap="square" tIns="0" bIns="82800">
            <a:spAutoFit/>
          </a:bodyPr>
          <a:lstStyle>
            <a:lvl1pPr eaLnBrk="0" hangingPunct="0">
              <a:defRPr sz="900">
                <a:solidFill>
                  <a:schemeClr val="tx2"/>
                </a:solidFill>
                <a:latin typeface="Arial" charset="0"/>
                <a:ea typeface="ＭＳ Ｐゴシック" charset="-128"/>
              </a:defRPr>
            </a:lvl1pPr>
            <a:lvl2pPr marL="742950" indent="-285750" eaLnBrk="0" hangingPunct="0">
              <a:defRPr sz="900">
                <a:solidFill>
                  <a:schemeClr val="tx2"/>
                </a:solidFill>
                <a:latin typeface="Arial" charset="0"/>
                <a:ea typeface="ＭＳ Ｐゴシック" charset="-128"/>
              </a:defRPr>
            </a:lvl2pPr>
            <a:lvl3pPr marL="1143000" indent="-228600" eaLnBrk="0" hangingPunct="0">
              <a:defRPr sz="900">
                <a:solidFill>
                  <a:schemeClr val="tx2"/>
                </a:solidFill>
                <a:latin typeface="Arial" charset="0"/>
                <a:ea typeface="ＭＳ Ｐゴシック" charset="-128"/>
              </a:defRPr>
            </a:lvl3pPr>
            <a:lvl4pPr marL="1600200" indent="-228600" eaLnBrk="0" hangingPunct="0">
              <a:defRPr sz="900">
                <a:solidFill>
                  <a:schemeClr val="tx2"/>
                </a:solidFill>
                <a:latin typeface="Arial" charset="0"/>
                <a:ea typeface="ＭＳ Ｐゴシック" charset="-128"/>
              </a:defRPr>
            </a:lvl4pPr>
            <a:lvl5pPr marL="2057400" indent="-228600" eaLnBrk="0" hangingPunct="0">
              <a:defRPr sz="900">
                <a:solidFill>
                  <a:schemeClr val="tx2"/>
                </a:solidFill>
                <a:latin typeface="Arial" charset="0"/>
                <a:ea typeface="ＭＳ Ｐゴシック" charset="-128"/>
              </a:defRPr>
            </a:lvl5pPr>
            <a:lvl6pPr marL="2514600" indent="-228600" algn="ctr" eaLnBrk="0" fontAlgn="base" hangingPunct="0">
              <a:spcBef>
                <a:spcPct val="0"/>
              </a:spcBef>
              <a:spcAft>
                <a:spcPct val="0"/>
              </a:spcAft>
              <a:defRPr sz="900">
                <a:solidFill>
                  <a:schemeClr val="tx2"/>
                </a:solidFill>
                <a:latin typeface="Arial" charset="0"/>
                <a:ea typeface="ＭＳ Ｐゴシック" charset="-128"/>
              </a:defRPr>
            </a:lvl6pPr>
            <a:lvl7pPr marL="2971800" indent="-228600" algn="ctr" eaLnBrk="0" fontAlgn="base" hangingPunct="0">
              <a:spcBef>
                <a:spcPct val="0"/>
              </a:spcBef>
              <a:spcAft>
                <a:spcPct val="0"/>
              </a:spcAft>
              <a:defRPr sz="900">
                <a:solidFill>
                  <a:schemeClr val="tx2"/>
                </a:solidFill>
                <a:latin typeface="Arial" charset="0"/>
                <a:ea typeface="ＭＳ Ｐゴシック" charset="-128"/>
              </a:defRPr>
            </a:lvl7pPr>
            <a:lvl8pPr marL="3429000" indent="-228600" algn="ctr" eaLnBrk="0" fontAlgn="base" hangingPunct="0">
              <a:spcBef>
                <a:spcPct val="0"/>
              </a:spcBef>
              <a:spcAft>
                <a:spcPct val="0"/>
              </a:spcAft>
              <a:defRPr sz="900">
                <a:solidFill>
                  <a:schemeClr val="tx2"/>
                </a:solidFill>
                <a:latin typeface="Arial" charset="0"/>
                <a:ea typeface="ＭＳ Ｐゴシック" charset="-128"/>
              </a:defRPr>
            </a:lvl8pPr>
            <a:lvl9pPr marL="3886200" indent="-228600" algn="ctr" eaLnBrk="0" fontAlgn="base" hangingPunct="0">
              <a:spcBef>
                <a:spcPct val="0"/>
              </a:spcBef>
              <a:spcAft>
                <a:spcPct val="0"/>
              </a:spcAft>
              <a:defRPr sz="900">
                <a:solidFill>
                  <a:schemeClr val="tx2"/>
                </a:solidFill>
                <a:latin typeface="Arial" charset="0"/>
                <a:ea typeface="ＭＳ Ｐゴシック" charset="-128"/>
              </a:defRPr>
            </a:lvl9pPr>
          </a:lstStyle>
          <a:p>
            <a:pPr algn="l" eaLnBrk="1" hangingPunct="1">
              <a:lnSpc>
                <a:spcPts val="500"/>
              </a:lnSpc>
            </a:pPr>
            <a:r>
              <a:rPr lang="ja-JP" altLang="en-US" sz="1700" dirty="0">
                <a:solidFill>
                  <a:schemeClr val="tx1"/>
                </a:solidFill>
                <a:effectLst/>
                <a:latin typeface="ＭＳ ゴシック" pitchFamily="49" charset="-128"/>
                <a:ea typeface="ＭＳ ゴシック" pitchFamily="49" charset="-128"/>
              </a:rPr>
              <a:t>　</a:t>
            </a:r>
            <a:endParaRPr lang="en-US" sz="1700" dirty="0">
              <a:solidFill>
                <a:schemeClr val="tx1"/>
              </a:solidFill>
              <a:effectLst/>
              <a:latin typeface="ＭＳ ゴシック" pitchFamily="49" charset="-128"/>
              <a:ea typeface="ＭＳ ゴシック" pitchFamily="49" charset="-128"/>
            </a:endParaRPr>
          </a:p>
          <a:p>
            <a:r>
              <a:rPr lang="ja-JP" altLang="en-US" sz="1700" dirty="0">
                <a:solidFill>
                  <a:schemeClr val="tx1"/>
                </a:solidFill>
                <a:effectLst/>
                <a:latin typeface="ＭＳ ゴシック" pitchFamily="49" charset="-128"/>
                <a:ea typeface="ＭＳ ゴシック" pitchFamily="49" charset="-128"/>
              </a:rPr>
              <a:t>　</a:t>
            </a:r>
            <a:r>
              <a:rPr lang="ja-JP" altLang="en-US" sz="1700" dirty="0">
                <a:solidFill>
                  <a:schemeClr val="tx1"/>
                </a:solidFill>
              </a:rPr>
              <a:t>勤務医に関する問題として、劣悪な労働環境、絶対的な医師</a:t>
            </a:r>
            <a:r>
              <a:rPr lang="ja-JP" altLang="en-US" sz="1700" dirty="0" smtClean="0">
                <a:solidFill>
                  <a:schemeClr val="tx1"/>
                </a:solidFill>
              </a:rPr>
              <a:t>不足</a:t>
            </a:r>
            <a:r>
              <a:rPr lang="ja-JP" altLang="en-US" sz="1700" dirty="0">
                <a:solidFill>
                  <a:schemeClr val="tx1"/>
                </a:solidFill>
              </a:rPr>
              <a:t>、勤務医の地域や診療科ごとの偏在化、医療の高度化・</a:t>
            </a:r>
            <a:r>
              <a:rPr lang="ja-JP" altLang="en-US" sz="1700" dirty="0" smtClean="0">
                <a:solidFill>
                  <a:schemeClr val="tx1"/>
                </a:solidFill>
              </a:rPr>
              <a:t>複雑化と</a:t>
            </a:r>
            <a:r>
              <a:rPr lang="ja-JP" altLang="en-US" sz="1700" dirty="0">
                <a:solidFill>
                  <a:schemeClr val="tx1"/>
                </a:solidFill>
              </a:rPr>
              <a:t>情報の氾濫による</a:t>
            </a:r>
            <a:r>
              <a:rPr lang="ja-JP" altLang="en-US" sz="1700" dirty="0" smtClean="0">
                <a:solidFill>
                  <a:schemeClr val="tx1"/>
                </a:solidFill>
              </a:rPr>
              <a:t>医師</a:t>
            </a:r>
            <a:r>
              <a:rPr lang="ja-JP" altLang="en-US" sz="1700" dirty="0">
                <a:solidFill>
                  <a:schemeClr val="tx1"/>
                </a:solidFill>
              </a:rPr>
              <a:t>－</a:t>
            </a:r>
            <a:r>
              <a:rPr lang="ja-JP" altLang="en-US" sz="1700" dirty="0" smtClean="0">
                <a:solidFill>
                  <a:schemeClr val="tx1"/>
                </a:solidFill>
              </a:rPr>
              <a:t>患者</a:t>
            </a:r>
            <a:r>
              <a:rPr lang="ja-JP" altLang="en-US" sz="1700" dirty="0">
                <a:solidFill>
                  <a:schemeClr val="tx1"/>
                </a:solidFill>
              </a:rPr>
              <a:t>関係の変化などがあげられる。</a:t>
            </a:r>
          </a:p>
          <a:p>
            <a:pPr>
              <a:spcBef>
                <a:spcPts val="1000"/>
              </a:spcBef>
            </a:pPr>
            <a:r>
              <a:rPr lang="ja-JP" altLang="en-US" sz="1700" dirty="0" smtClean="0">
                <a:solidFill>
                  <a:schemeClr val="tx1"/>
                </a:solidFill>
              </a:rPr>
              <a:t>　しかし</a:t>
            </a:r>
            <a:r>
              <a:rPr lang="ja-JP" altLang="en-US" sz="1700" dirty="0">
                <a:solidFill>
                  <a:schemeClr val="tx1"/>
                </a:solidFill>
              </a:rPr>
              <a:t>、これまで実施されてきた勤務医に関する政府の施策は</a:t>
            </a:r>
            <a:r>
              <a:rPr lang="ja-JP" altLang="en-US" sz="1700" dirty="0" smtClean="0">
                <a:solidFill>
                  <a:schemeClr val="tx1"/>
                </a:solidFill>
              </a:rPr>
              <a:t>、地域</a:t>
            </a:r>
            <a:r>
              <a:rPr lang="ja-JP" altLang="en-US" sz="1700" dirty="0">
                <a:solidFill>
                  <a:schemeClr val="tx1"/>
                </a:solidFill>
              </a:rPr>
              <a:t>や医療機関それぞれにおいてその問題点が異なるため、</a:t>
            </a:r>
            <a:r>
              <a:rPr lang="ja-JP" altLang="en-US" sz="1700" dirty="0" smtClean="0">
                <a:solidFill>
                  <a:schemeClr val="tx1"/>
                </a:solidFill>
              </a:rPr>
              <a:t>勤務医</a:t>
            </a:r>
            <a:r>
              <a:rPr lang="ja-JP" altLang="en-US" sz="1700" dirty="0">
                <a:solidFill>
                  <a:schemeClr val="tx1"/>
                </a:solidFill>
              </a:rPr>
              <a:t>個々にまでその効果が及んでいるとはいえない。</a:t>
            </a:r>
          </a:p>
          <a:p>
            <a:pPr>
              <a:spcBef>
                <a:spcPts val="1000"/>
              </a:spcBef>
            </a:pPr>
            <a:r>
              <a:rPr lang="ja-JP" altLang="en-US" sz="1700" dirty="0" smtClean="0">
                <a:solidFill>
                  <a:schemeClr val="tx1"/>
                </a:solidFill>
              </a:rPr>
              <a:t>　この</a:t>
            </a:r>
            <a:r>
              <a:rPr lang="ja-JP" altLang="en-US" sz="1700" dirty="0">
                <a:solidFill>
                  <a:schemeClr val="tx1"/>
                </a:solidFill>
              </a:rPr>
              <a:t>ような現状の中で、勤務医はそれぞれの地域で、その</a:t>
            </a:r>
            <a:r>
              <a:rPr lang="ja-JP" altLang="en-US" sz="1700" dirty="0" smtClean="0">
                <a:solidFill>
                  <a:schemeClr val="tx1"/>
                </a:solidFill>
              </a:rPr>
              <a:t>特性に</a:t>
            </a:r>
            <a:r>
              <a:rPr lang="ja-JP" altLang="en-US" sz="1700" dirty="0">
                <a:solidFill>
                  <a:schemeClr val="tx1"/>
                </a:solidFill>
              </a:rPr>
              <a:t>合わせた方法を用い、すべての医療従事者、住民、行政と</a:t>
            </a:r>
            <a:r>
              <a:rPr lang="ja-JP" altLang="en-US" sz="1700" dirty="0" smtClean="0">
                <a:solidFill>
                  <a:schemeClr val="tx1"/>
                </a:solidFill>
              </a:rPr>
              <a:t>ともに</a:t>
            </a:r>
            <a:r>
              <a:rPr lang="ja-JP" altLang="en-US" sz="1700" dirty="0">
                <a:solidFill>
                  <a:schemeClr val="tx1"/>
                </a:solidFill>
              </a:rPr>
              <a:t>急性期から慢性期、そして介護を含めた医療を平時のみ</a:t>
            </a:r>
            <a:r>
              <a:rPr lang="ja-JP" altLang="en-US" sz="1700" dirty="0" smtClean="0">
                <a:solidFill>
                  <a:schemeClr val="tx1"/>
                </a:solidFill>
              </a:rPr>
              <a:t>ならず災害</a:t>
            </a:r>
            <a:r>
              <a:rPr lang="ja-JP" altLang="en-US" sz="1700" dirty="0">
                <a:solidFill>
                  <a:schemeClr val="tx1"/>
                </a:solidFill>
              </a:rPr>
              <a:t>時においても支え続けている。</a:t>
            </a:r>
          </a:p>
          <a:p>
            <a:pPr>
              <a:spcBef>
                <a:spcPts val="1000"/>
              </a:spcBef>
            </a:pPr>
            <a:r>
              <a:rPr lang="ja-JP" altLang="en-US" sz="1700" dirty="0" smtClean="0">
                <a:solidFill>
                  <a:schemeClr val="tx1"/>
                </a:solidFill>
              </a:rPr>
              <a:t>　この</a:t>
            </a:r>
            <a:r>
              <a:rPr lang="ja-JP" altLang="en-US" sz="1700" dirty="0">
                <a:solidFill>
                  <a:schemeClr val="tx1"/>
                </a:solidFill>
              </a:rPr>
              <a:t>状況を顧み、今後の医療の新たな展開に向けて、政府に</a:t>
            </a:r>
            <a:r>
              <a:rPr lang="ja-JP" altLang="en-US" sz="1700" dirty="0" smtClean="0">
                <a:solidFill>
                  <a:schemeClr val="tx1"/>
                </a:solidFill>
              </a:rPr>
              <a:t>対して</a:t>
            </a:r>
            <a:r>
              <a:rPr lang="ja-JP" altLang="en-US" sz="1700" dirty="0">
                <a:solidFill>
                  <a:schemeClr val="tx1"/>
                </a:solidFill>
              </a:rPr>
              <a:t>以下の要望を宣言する。</a:t>
            </a:r>
          </a:p>
          <a:p>
            <a:pPr>
              <a:spcBef>
                <a:spcPts val="1800"/>
              </a:spcBef>
            </a:pPr>
            <a:r>
              <a:rPr lang="ja-JP" altLang="en-US" sz="1700" dirty="0">
                <a:solidFill>
                  <a:schemeClr val="tx1"/>
                </a:solidFill>
              </a:rPr>
              <a:t>一、 勤務医として、男性、女性の別なく、仕事と生活の調和</a:t>
            </a:r>
            <a:r>
              <a:rPr lang="ja-JP" altLang="en-US" sz="1700" dirty="0" smtClean="0">
                <a:solidFill>
                  <a:schemeClr val="tx1"/>
                </a:solidFill>
              </a:rPr>
              <a:t>がとれる</a:t>
            </a:r>
            <a:r>
              <a:rPr lang="ja-JP" altLang="en-US" sz="1700" dirty="0">
                <a:solidFill>
                  <a:schemeClr val="tx1"/>
                </a:solidFill>
              </a:rPr>
              <a:t>労働環境の整備</a:t>
            </a:r>
            <a:r>
              <a:rPr lang="ja-JP" altLang="en-US" sz="1700" dirty="0" smtClean="0">
                <a:solidFill>
                  <a:schemeClr val="tx1"/>
                </a:solidFill>
              </a:rPr>
              <a:t>、</a:t>
            </a:r>
            <a:endParaRPr lang="en-US" altLang="ja-JP" sz="1700" dirty="0" smtClean="0">
              <a:solidFill>
                <a:schemeClr val="tx1"/>
              </a:solidFill>
            </a:endParaRPr>
          </a:p>
          <a:p>
            <a:r>
              <a:rPr lang="ja-JP" altLang="en-US" sz="1700" dirty="0">
                <a:solidFill>
                  <a:schemeClr val="tx1"/>
                </a:solidFill>
              </a:rPr>
              <a:t>　</a:t>
            </a:r>
            <a:r>
              <a:rPr lang="ja-JP" altLang="en-US" sz="1700" dirty="0" smtClean="0">
                <a:solidFill>
                  <a:schemeClr val="tx1"/>
                </a:solidFill>
              </a:rPr>
              <a:t>　　さらに</a:t>
            </a:r>
            <a:r>
              <a:rPr lang="ja-JP" altLang="en-US" sz="1700" dirty="0">
                <a:solidFill>
                  <a:schemeClr val="tx1"/>
                </a:solidFill>
              </a:rPr>
              <a:t>女性医師の能力の発揮を</a:t>
            </a:r>
            <a:r>
              <a:rPr lang="ja-JP" altLang="en-US" sz="1700" dirty="0" smtClean="0">
                <a:solidFill>
                  <a:schemeClr val="tx1"/>
                </a:solidFill>
              </a:rPr>
              <a:t>可能と</a:t>
            </a:r>
            <a:r>
              <a:rPr lang="ja-JP" altLang="en-US" sz="1700" dirty="0">
                <a:solidFill>
                  <a:schemeClr val="tx1"/>
                </a:solidFill>
              </a:rPr>
              <a:t>するような労働環境の実質的な推進。</a:t>
            </a:r>
          </a:p>
          <a:p>
            <a:pPr>
              <a:spcBef>
                <a:spcPts val="1000"/>
              </a:spcBef>
            </a:pPr>
            <a:r>
              <a:rPr lang="ja-JP" altLang="en-US" sz="1700" dirty="0">
                <a:solidFill>
                  <a:schemeClr val="tx1"/>
                </a:solidFill>
              </a:rPr>
              <a:t>一、 医療には不確実性があるにもかかわらず、勤務医には</a:t>
            </a:r>
            <a:r>
              <a:rPr lang="ja-JP" altLang="en-US" sz="1700" dirty="0" smtClean="0">
                <a:solidFill>
                  <a:schemeClr val="tx1"/>
                </a:solidFill>
              </a:rPr>
              <a:t>常に高い</a:t>
            </a:r>
            <a:r>
              <a:rPr lang="ja-JP" altLang="en-US" sz="1700" dirty="0">
                <a:solidFill>
                  <a:schemeClr val="tx1"/>
                </a:solidFill>
              </a:rPr>
              <a:t>要求が課せられており</a:t>
            </a:r>
            <a:r>
              <a:rPr lang="ja-JP" altLang="en-US" sz="1700" dirty="0" smtClean="0">
                <a:solidFill>
                  <a:schemeClr val="tx1"/>
                </a:solidFill>
              </a:rPr>
              <a:t>、</a:t>
            </a:r>
            <a:endParaRPr lang="en-US" altLang="ja-JP" sz="1700" dirty="0" smtClean="0">
              <a:solidFill>
                <a:schemeClr val="tx1"/>
              </a:solidFill>
            </a:endParaRPr>
          </a:p>
          <a:p>
            <a:r>
              <a:rPr lang="ja-JP" altLang="en-US" sz="1700" dirty="0">
                <a:solidFill>
                  <a:schemeClr val="tx1"/>
                </a:solidFill>
              </a:rPr>
              <a:t>　</a:t>
            </a:r>
            <a:r>
              <a:rPr lang="ja-JP" altLang="en-US" sz="1700" dirty="0" smtClean="0">
                <a:solidFill>
                  <a:schemeClr val="tx1"/>
                </a:solidFill>
              </a:rPr>
              <a:t>　　そう</a:t>
            </a:r>
            <a:r>
              <a:rPr lang="ja-JP" altLang="en-US" sz="1700" dirty="0">
                <a:solidFill>
                  <a:schemeClr val="tx1"/>
                </a:solidFill>
              </a:rPr>
              <a:t>した状況に立ち向かう</a:t>
            </a:r>
            <a:r>
              <a:rPr lang="ja-JP" altLang="en-US" sz="1700" dirty="0" smtClean="0">
                <a:solidFill>
                  <a:schemeClr val="tx1"/>
                </a:solidFill>
              </a:rPr>
              <a:t>勤務医</a:t>
            </a:r>
            <a:r>
              <a:rPr lang="ja-JP" altLang="en-US" sz="1700" dirty="0">
                <a:solidFill>
                  <a:schemeClr val="tx1"/>
                </a:solidFill>
              </a:rPr>
              <a:t>を守るための、勤務医の実質的な処遇改善に</a:t>
            </a:r>
            <a:r>
              <a:rPr lang="ja-JP" altLang="en-US" sz="1700" dirty="0" smtClean="0">
                <a:solidFill>
                  <a:schemeClr val="tx1"/>
                </a:solidFill>
              </a:rPr>
              <a:t>よる</a:t>
            </a:r>
            <a:endParaRPr lang="en-US" altLang="ja-JP" sz="1700" dirty="0" smtClean="0">
              <a:solidFill>
                <a:schemeClr val="tx1"/>
              </a:solidFill>
            </a:endParaRPr>
          </a:p>
          <a:p>
            <a:r>
              <a:rPr lang="ja-JP" altLang="en-US" sz="1700" dirty="0">
                <a:solidFill>
                  <a:schemeClr val="tx1"/>
                </a:solidFill>
              </a:rPr>
              <a:t>　</a:t>
            </a:r>
            <a:r>
              <a:rPr lang="ja-JP" altLang="en-US" sz="1700" dirty="0" smtClean="0">
                <a:solidFill>
                  <a:schemeClr val="tx1"/>
                </a:solidFill>
              </a:rPr>
              <a:t>　　勤務医数の</a:t>
            </a:r>
            <a:r>
              <a:rPr lang="ja-JP" altLang="en-US" sz="1700" dirty="0">
                <a:solidFill>
                  <a:schemeClr val="tx1"/>
                </a:solidFill>
              </a:rPr>
              <a:t>増加とさらなる制度整備。</a:t>
            </a:r>
          </a:p>
          <a:p>
            <a:pPr>
              <a:spcBef>
                <a:spcPts val="1000"/>
              </a:spcBef>
            </a:pPr>
            <a:r>
              <a:rPr lang="ja-JP" altLang="en-US" sz="1700" dirty="0">
                <a:solidFill>
                  <a:schemeClr val="tx1"/>
                </a:solidFill>
              </a:rPr>
              <a:t>一、 勤務医に関する問題の解決方法において、それぞれの</a:t>
            </a:r>
            <a:r>
              <a:rPr lang="ja-JP" altLang="en-US" sz="1700" dirty="0" smtClean="0">
                <a:solidFill>
                  <a:schemeClr val="tx1"/>
                </a:solidFill>
              </a:rPr>
              <a:t>地域が</a:t>
            </a:r>
            <a:r>
              <a:rPr lang="ja-JP" altLang="en-US" sz="1700" dirty="0">
                <a:solidFill>
                  <a:schemeClr val="tx1"/>
                </a:solidFill>
              </a:rPr>
              <a:t>固有に持つ問題点</a:t>
            </a:r>
            <a:r>
              <a:rPr lang="ja-JP" altLang="en-US" sz="1700" dirty="0" smtClean="0">
                <a:solidFill>
                  <a:schemeClr val="tx1"/>
                </a:solidFill>
              </a:rPr>
              <a:t>に</a:t>
            </a:r>
            <a:endParaRPr lang="en-US" altLang="ja-JP" sz="1700" dirty="0" smtClean="0">
              <a:solidFill>
                <a:schemeClr val="tx1"/>
              </a:solidFill>
            </a:endParaRPr>
          </a:p>
          <a:p>
            <a:r>
              <a:rPr lang="ja-JP" altLang="en-US" sz="1700" dirty="0">
                <a:solidFill>
                  <a:schemeClr val="tx1"/>
                </a:solidFill>
              </a:rPr>
              <a:t>　</a:t>
            </a:r>
            <a:r>
              <a:rPr lang="ja-JP" altLang="en-US" sz="1700" dirty="0" smtClean="0">
                <a:solidFill>
                  <a:schemeClr val="tx1"/>
                </a:solidFill>
              </a:rPr>
              <a:t>　　合致</a:t>
            </a:r>
            <a:r>
              <a:rPr lang="ja-JP" altLang="en-US" sz="1700" dirty="0">
                <a:solidFill>
                  <a:schemeClr val="tx1"/>
                </a:solidFill>
              </a:rPr>
              <a:t>した施策が実施されるための、</a:t>
            </a:r>
            <a:r>
              <a:rPr lang="ja-JP" altLang="en-US" sz="1700" dirty="0" smtClean="0">
                <a:solidFill>
                  <a:schemeClr val="tx1"/>
                </a:solidFill>
              </a:rPr>
              <a:t>地域</a:t>
            </a:r>
            <a:r>
              <a:rPr lang="ja-JP" altLang="en-US" sz="1700" dirty="0">
                <a:solidFill>
                  <a:schemeClr val="tx1"/>
                </a:solidFill>
              </a:rPr>
              <a:t>の医師会と協働した、地域医療の実態を</a:t>
            </a:r>
            <a:r>
              <a:rPr lang="ja-JP" altLang="en-US" sz="1700" dirty="0" smtClean="0">
                <a:solidFill>
                  <a:schemeClr val="tx1"/>
                </a:solidFill>
              </a:rPr>
              <a:t>示す</a:t>
            </a:r>
            <a:endParaRPr lang="en-US" altLang="ja-JP" sz="1700" dirty="0" smtClean="0">
              <a:solidFill>
                <a:schemeClr val="tx1"/>
              </a:solidFill>
            </a:endParaRPr>
          </a:p>
          <a:p>
            <a:r>
              <a:rPr lang="ja-JP" altLang="en-US" sz="1700" dirty="0">
                <a:solidFill>
                  <a:schemeClr val="tx1"/>
                </a:solidFill>
              </a:rPr>
              <a:t>　</a:t>
            </a:r>
            <a:r>
              <a:rPr lang="ja-JP" altLang="en-US" sz="1700" dirty="0" smtClean="0">
                <a:solidFill>
                  <a:schemeClr val="tx1"/>
                </a:solidFill>
              </a:rPr>
              <a:t>　　統計</a:t>
            </a:r>
            <a:r>
              <a:rPr lang="ja-JP" altLang="en-US" sz="1700" dirty="0">
                <a:solidFill>
                  <a:schemeClr val="tx1"/>
                </a:solidFill>
              </a:rPr>
              <a:t>の様々</a:t>
            </a:r>
            <a:r>
              <a:rPr lang="ja-JP" altLang="en-US" sz="1700" dirty="0" smtClean="0">
                <a:solidFill>
                  <a:schemeClr val="tx1"/>
                </a:solidFill>
              </a:rPr>
              <a:t>な角度</a:t>
            </a:r>
            <a:r>
              <a:rPr lang="ja-JP" altLang="en-US" sz="1700" dirty="0">
                <a:solidFill>
                  <a:schemeClr val="tx1"/>
                </a:solidFill>
              </a:rPr>
              <a:t>からの検討と把握</a:t>
            </a:r>
            <a:r>
              <a:rPr lang="ja-JP" altLang="en-US" sz="1700" dirty="0" smtClean="0">
                <a:solidFill>
                  <a:schemeClr val="tx1"/>
                </a:solidFill>
              </a:rPr>
              <a:t>。</a:t>
            </a:r>
          </a:p>
          <a:p>
            <a:r>
              <a:rPr lang="ja-JP" altLang="en-US" sz="1700" dirty="0" smtClean="0">
                <a:solidFill>
                  <a:schemeClr val="tx1"/>
                </a:solidFill>
              </a:rPr>
              <a:t>　　　　　　　　　　　　　　　　　　　　　　　　　　　　　　　　平成２４年１０月６日</a:t>
            </a:r>
          </a:p>
          <a:p>
            <a:r>
              <a:rPr lang="ja-JP" altLang="en-US" sz="1700" dirty="0" smtClean="0">
                <a:solidFill>
                  <a:schemeClr val="tx1"/>
                </a:solidFill>
              </a:rPr>
              <a:t>　　　　　　　　　　　　　　　　　　　　　　　　　　　　　　　　全国</a:t>
            </a:r>
            <a:r>
              <a:rPr lang="ja-JP" altLang="en-US" sz="1700" dirty="0">
                <a:solidFill>
                  <a:schemeClr val="tx1"/>
                </a:solidFill>
              </a:rPr>
              <a:t>医師会勤務医部会連絡協議会・愛媛</a:t>
            </a:r>
            <a:endParaRPr lang="ja-JP" altLang="en-US" sz="1700" dirty="0">
              <a:solidFill>
                <a:schemeClr val="tx1"/>
              </a:solidFill>
              <a:effectLst/>
              <a:latin typeface="ＭＳ ゴシック" pitchFamily="49" charset="-128"/>
              <a:ea typeface="ＭＳ ゴシック" pitchFamily="49" charset="-128"/>
            </a:endParaRPr>
          </a:p>
        </p:txBody>
      </p:sp>
      <p:sp>
        <p:nvSpPr>
          <p:cNvPr id="5" name="Text Box 4"/>
          <p:cNvSpPr txBox="1">
            <a:spLocks noChangeArrowheads="1"/>
          </p:cNvSpPr>
          <p:nvPr/>
        </p:nvSpPr>
        <p:spPr bwMode="auto">
          <a:xfrm>
            <a:off x="252046" y="99589"/>
            <a:ext cx="8623789" cy="45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algn="ctr" eaLnBrk="1" hangingPunct="1">
              <a:lnSpc>
                <a:spcPct val="100000"/>
              </a:lnSpc>
              <a:spcBef>
                <a:spcPct val="50000"/>
              </a:spcBef>
              <a:buFontTx/>
              <a:buNone/>
            </a:pPr>
            <a:r>
              <a:rPr lang="ja-JP" altLang="en-US" sz="2200" dirty="0" smtClean="0">
                <a:latin typeface="+mj-ea"/>
                <a:ea typeface="+mj-ea"/>
                <a:cs typeface="メイリオ" pitchFamily="50" charset="-128"/>
              </a:rPr>
              <a:t>愛媛宣言</a:t>
            </a:r>
            <a:endParaRPr lang="ja-JP" altLang="en-US" sz="2200" dirty="0">
              <a:latin typeface="+mj-ea"/>
              <a:ea typeface="+mj-ea"/>
              <a:cs typeface="メイリオ" pitchFamily="50" charset="-128"/>
            </a:endParaRPr>
          </a:p>
        </p:txBody>
      </p:sp>
      <p:sp>
        <p:nvSpPr>
          <p:cNvPr id="8"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44</a:t>
            </a:fld>
            <a:endParaRPr lang="ja-JP" altLang="en-US" dirty="0">
              <a:latin typeface="ＭＳ ゴシック" pitchFamily="49" charset="-128"/>
              <a:ea typeface="ＭＳ ゴシック" pitchFamily="49" charset="-128"/>
            </a:endParaRPr>
          </a:p>
        </p:txBody>
      </p:sp>
    </p:spTree>
    <p:extLst>
      <p:ext uri="{BB962C8B-B14F-4D97-AF65-F5344CB8AC3E}">
        <p14:creationId xmlns:p14="http://schemas.microsoft.com/office/powerpoint/2010/main" val="12097731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45</a:t>
            </a:fld>
            <a:endParaRPr lang="ja-JP" altLang="en-US" dirty="0">
              <a:latin typeface="ＭＳ ゴシック" pitchFamily="49" charset="-128"/>
              <a:ea typeface="ＭＳ ゴシック" pitchFamily="49" charset="-128"/>
            </a:endParaRPr>
          </a:p>
        </p:txBody>
      </p:sp>
      <p:sp>
        <p:nvSpPr>
          <p:cNvPr id="3" name="Text Box 4"/>
          <p:cNvSpPr txBox="1">
            <a:spLocks noChangeArrowheads="1"/>
          </p:cNvSpPr>
          <p:nvPr/>
        </p:nvSpPr>
        <p:spPr bwMode="auto">
          <a:xfrm>
            <a:off x="252046" y="99589"/>
            <a:ext cx="8623789" cy="45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algn="ctr" eaLnBrk="1" hangingPunct="1">
              <a:lnSpc>
                <a:spcPct val="100000"/>
              </a:lnSpc>
              <a:spcBef>
                <a:spcPct val="50000"/>
              </a:spcBef>
              <a:buFontTx/>
              <a:buNone/>
            </a:pPr>
            <a:r>
              <a:rPr lang="ja-JP" altLang="en-US" sz="2200" dirty="0" smtClean="0">
                <a:latin typeface="+mj-ea"/>
                <a:ea typeface="+mj-ea"/>
                <a:cs typeface="メイリオ" pitchFamily="50" charset="-128"/>
              </a:rPr>
              <a:t>岡山宣言</a:t>
            </a:r>
            <a:endParaRPr lang="ja-JP" altLang="en-US" sz="2200" dirty="0">
              <a:latin typeface="+mj-ea"/>
              <a:ea typeface="+mj-ea"/>
              <a:cs typeface="メイリオ" pitchFamily="50" charset="-128"/>
            </a:endParaRPr>
          </a:p>
        </p:txBody>
      </p:sp>
      <p:sp>
        <p:nvSpPr>
          <p:cNvPr id="4" name="正方形/長方形 3"/>
          <p:cNvSpPr/>
          <p:nvPr/>
        </p:nvSpPr>
        <p:spPr>
          <a:xfrm>
            <a:off x="252045" y="620688"/>
            <a:ext cx="8623789" cy="6227346"/>
          </a:xfrm>
          <a:prstGeom prst="rect">
            <a:avLst/>
          </a:prstGeom>
        </p:spPr>
        <p:txBody>
          <a:bodyPr wrap="square">
            <a:spAutoFit/>
          </a:bodyPr>
          <a:lstStyle/>
          <a:p>
            <a:pPr>
              <a:lnSpc>
                <a:spcPts val="2400"/>
              </a:lnSpc>
            </a:pPr>
            <a:r>
              <a:rPr lang="ja-JP" altLang="en-US" dirty="0" smtClean="0"/>
              <a:t>　診療科</a:t>
            </a:r>
            <a:r>
              <a:rPr lang="ja-JP" altLang="en-US" dirty="0"/>
              <a:t>による医師の偏在や地域での医師不足は、勤務医の不足による</a:t>
            </a:r>
            <a:r>
              <a:rPr lang="ja-JP" altLang="en-US" dirty="0" smtClean="0"/>
              <a:t>ところが</a:t>
            </a:r>
            <a:r>
              <a:rPr lang="ja-JP" altLang="en-US" dirty="0"/>
              <a:t>大きい。診療報酬による勤務医の負担軽減など、国としての勤務医の環境</a:t>
            </a:r>
            <a:r>
              <a:rPr lang="ja-JP" altLang="en-US" dirty="0" smtClean="0"/>
              <a:t>改善</a:t>
            </a:r>
            <a:r>
              <a:rPr lang="ja-JP" altLang="en-US" dirty="0"/>
              <a:t>の施策も進められているが、それにも拘わらず勤務医の置かれている状況</a:t>
            </a:r>
            <a:r>
              <a:rPr lang="ja-JP" altLang="en-US" dirty="0" smtClean="0"/>
              <a:t>は依然として</a:t>
            </a:r>
            <a:r>
              <a:rPr lang="ja-JP" altLang="en-US" dirty="0"/>
              <a:t>厳しい。</a:t>
            </a:r>
          </a:p>
          <a:p>
            <a:pPr>
              <a:lnSpc>
                <a:spcPts val="2400"/>
              </a:lnSpc>
            </a:pPr>
            <a:r>
              <a:rPr lang="ja-JP" altLang="en-US" dirty="0" smtClean="0"/>
              <a:t>　現状</a:t>
            </a:r>
            <a:r>
              <a:rPr lang="ja-JP" altLang="en-US" dirty="0"/>
              <a:t>では、長時間の時間外勤務や、日勤に次ぐ当直そして翌日勤務などの</a:t>
            </a:r>
            <a:r>
              <a:rPr lang="ja-JP" altLang="en-US" dirty="0" smtClean="0"/>
              <a:t>過酷</a:t>
            </a:r>
            <a:r>
              <a:rPr lang="ja-JP" altLang="en-US" dirty="0"/>
              <a:t>な状況があり、また大学病院では医師は教員として雇用され医療職として</a:t>
            </a:r>
            <a:r>
              <a:rPr lang="ja-JP" altLang="en-US" dirty="0" smtClean="0"/>
              <a:t>処遇</a:t>
            </a:r>
            <a:r>
              <a:rPr lang="ja-JP" altLang="en-US" dirty="0"/>
              <a:t>されていない。さらに、勤務医が医師本来の業務に専念できるチーム医療</a:t>
            </a:r>
            <a:r>
              <a:rPr lang="ja-JP" altLang="en-US" dirty="0" smtClean="0"/>
              <a:t>が進まず</a:t>
            </a:r>
            <a:r>
              <a:rPr lang="ja-JP" altLang="en-US" dirty="0"/>
              <a:t>、現政権下で最も重要視されている政策としての女性の活用についても</a:t>
            </a:r>
            <a:r>
              <a:rPr lang="ja-JP" altLang="en-US" dirty="0" smtClean="0"/>
              <a:t>、増加</a:t>
            </a:r>
            <a:r>
              <a:rPr lang="ja-JP" altLang="en-US" dirty="0"/>
              <a:t>する女性医師の就労支援のための諸施策は十分でない。そして、</a:t>
            </a:r>
            <a:r>
              <a:rPr lang="ja-JP" altLang="en-US" dirty="0" smtClean="0"/>
              <a:t>これからの</a:t>
            </a:r>
            <a:r>
              <a:rPr lang="ja-JP" altLang="en-US" dirty="0"/>
              <a:t>医療を担う勤務医は、幅広く多様なプログラムで育成して行かなければ</a:t>
            </a:r>
            <a:r>
              <a:rPr lang="ja-JP" altLang="en-US" dirty="0" smtClean="0"/>
              <a:t>ならない</a:t>
            </a:r>
            <a:r>
              <a:rPr lang="ja-JP" altLang="en-US" dirty="0"/>
              <a:t>。</a:t>
            </a:r>
          </a:p>
          <a:p>
            <a:pPr>
              <a:lnSpc>
                <a:spcPts val="2400"/>
              </a:lnSpc>
            </a:pPr>
            <a:r>
              <a:rPr lang="ja-JP" altLang="en-US" dirty="0" smtClean="0"/>
              <a:t>　勤務医</a:t>
            </a:r>
            <a:r>
              <a:rPr lang="ja-JP" altLang="en-US" dirty="0"/>
              <a:t>の環境改善により、多くの医師を医療機関に確保し、我が国の疲弊</a:t>
            </a:r>
            <a:r>
              <a:rPr lang="ja-JP" altLang="en-US" dirty="0" smtClean="0"/>
              <a:t>した</a:t>
            </a:r>
            <a:r>
              <a:rPr lang="ja-JP" altLang="en-US" dirty="0"/>
              <a:t>医療を正常化することは、急性期医療のみならず医療体制全般の改善に</a:t>
            </a:r>
            <a:r>
              <a:rPr lang="ja-JP" altLang="en-US" dirty="0" smtClean="0"/>
              <a:t>大きく</a:t>
            </a:r>
            <a:r>
              <a:rPr lang="ja-JP" altLang="en-US" dirty="0"/>
              <a:t>貢献し、勤務医と開業医との協働も一層進むものと考える。</a:t>
            </a:r>
          </a:p>
          <a:p>
            <a:pPr>
              <a:lnSpc>
                <a:spcPts val="2400"/>
              </a:lnSpc>
            </a:pPr>
            <a:r>
              <a:rPr lang="ja-JP" altLang="en-US" dirty="0" smtClean="0"/>
              <a:t>　国</a:t>
            </a:r>
            <a:r>
              <a:rPr lang="ja-JP" altLang="en-US" dirty="0"/>
              <a:t>はこのような実態を良く理解し、その環境改善に努めるよう次のことを</a:t>
            </a:r>
            <a:r>
              <a:rPr lang="ja-JP" altLang="en-US" dirty="0" smtClean="0"/>
              <a:t>強く</a:t>
            </a:r>
            <a:r>
              <a:rPr lang="ja-JP" altLang="en-US" dirty="0"/>
              <a:t>要望する。</a:t>
            </a:r>
          </a:p>
          <a:p>
            <a:pPr>
              <a:lnSpc>
                <a:spcPts val="2400"/>
              </a:lnSpc>
            </a:pPr>
            <a:r>
              <a:rPr lang="ja-JP" altLang="en-US" dirty="0"/>
              <a:t>一． 労働基準法を遵守できる医師の勤務体制の整備</a:t>
            </a:r>
          </a:p>
          <a:p>
            <a:pPr>
              <a:lnSpc>
                <a:spcPts val="2400"/>
              </a:lnSpc>
            </a:pPr>
            <a:r>
              <a:rPr lang="ja-JP" altLang="en-US" dirty="0"/>
              <a:t>一． 教育職である大学病院医師の医療職化</a:t>
            </a:r>
          </a:p>
          <a:p>
            <a:pPr>
              <a:lnSpc>
                <a:spcPts val="2400"/>
              </a:lnSpc>
            </a:pPr>
            <a:r>
              <a:rPr lang="ja-JP" altLang="en-US" dirty="0"/>
              <a:t>一． 多職種との協働により医師業務に専念できるチーム医療の推進</a:t>
            </a:r>
          </a:p>
          <a:p>
            <a:pPr>
              <a:lnSpc>
                <a:spcPts val="2400"/>
              </a:lnSpc>
            </a:pPr>
            <a:r>
              <a:rPr lang="ja-JP" altLang="en-US" dirty="0"/>
              <a:t>一． 女性医師の増加に対応した男女共同参画の推進と就労支援</a:t>
            </a:r>
          </a:p>
          <a:p>
            <a:pPr>
              <a:lnSpc>
                <a:spcPts val="2400"/>
              </a:lnSpc>
            </a:pPr>
            <a:r>
              <a:rPr lang="ja-JP" altLang="en-US" dirty="0"/>
              <a:t>一． 多様なプログラムでこれからの医療を担う医師をみんなで育てる</a:t>
            </a:r>
          </a:p>
          <a:p>
            <a:pPr>
              <a:lnSpc>
                <a:spcPts val="2400"/>
              </a:lnSpc>
            </a:pPr>
            <a:r>
              <a:rPr lang="ja-JP" altLang="en-US" dirty="0" smtClean="0"/>
              <a:t>                                                                                    平成</a:t>
            </a:r>
            <a:r>
              <a:rPr lang="en-US" altLang="ja-JP" dirty="0"/>
              <a:t>25 </a:t>
            </a:r>
            <a:r>
              <a:rPr lang="ja-JP" altLang="en-US" dirty="0"/>
              <a:t>年</a:t>
            </a:r>
            <a:r>
              <a:rPr lang="en-US" altLang="ja-JP" dirty="0"/>
              <a:t>11 </a:t>
            </a:r>
            <a:r>
              <a:rPr lang="ja-JP" altLang="en-US" dirty="0"/>
              <a:t>月</a:t>
            </a:r>
            <a:r>
              <a:rPr lang="en-US" altLang="ja-JP" dirty="0"/>
              <a:t>9 </a:t>
            </a:r>
            <a:r>
              <a:rPr lang="ja-JP" altLang="en-US" dirty="0"/>
              <a:t>日</a:t>
            </a:r>
          </a:p>
          <a:p>
            <a:pPr algn="r">
              <a:lnSpc>
                <a:spcPts val="2400"/>
              </a:lnSpc>
            </a:pPr>
            <a:r>
              <a:rPr lang="ja-JP" altLang="en-US" dirty="0"/>
              <a:t>全国医師会勤務医部会連絡協議会・岡山</a:t>
            </a:r>
          </a:p>
        </p:txBody>
      </p:sp>
    </p:spTree>
    <p:extLst>
      <p:ext uri="{BB962C8B-B14F-4D97-AF65-F5344CB8AC3E}">
        <p14:creationId xmlns:p14="http://schemas.microsoft.com/office/powerpoint/2010/main" val="5521744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252046" y="155575"/>
            <a:ext cx="8623789" cy="45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algn="ctr" eaLnBrk="1" hangingPunct="1">
              <a:lnSpc>
                <a:spcPct val="100000"/>
              </a:lnSpc>
              <a:spcBef>
                <a:spcPct val="50000"/>
              </a:spcBef>
              <a:buFontTx/>
              <a:buNone/>
            </a:pPr>
            <a:r>
              <a:rPr lang="ja-JP" altLang="en-US" sz="2200" dirty="0" smtClean="0">
                <a:latin typeface="+mj-ea"/>
                <a:ea typeface="+mj-ea"/>
                <a:cs typeface="メイリオ" pitchFamily="50" charset="-128"/>
              </a:rPr>
              <a:t>都道府県医師会勤務医担当理事連絡協議会</a:t>
            </a:r>
            <a:endParaRPr lang="ja-JP" altLang="en-US" sz="2200" dirty="0">
              <a:latin typeface="+mj-ea"/>
              <a:ea typeface="+mj-ea"/>
              <a:cs typeface="メイリオ" pitchFamily="50" charset="-128"/>
            </a:endParaRPr>
          </a:p>
        </p:txBody>
      </p:sp>
      <p:sp>
        <p:nvSpPr>
          <p:cNvPr id="6" name="AutoShape 4"/>
          <p:cNvSpPr>
            <a:spLocks noChangeArrowheads="1"/>
          </p:cNvSpPr>
          <p:nvPr/>
        </p:nvSpPr>
        <p:spPr bwMode="auto">
          <a:xfrm>
            <a:off x="285750" y="714375"/>
            <a:ext cx="8572500" cy="698401"/>
          </a:xfrm>
          <a:prstGeom prst="roundRect">
            <a:avLst>
              <a:gd name="adj" fmla="val 16667"/>
            </a:avLst>
          </a:prstGeom>
          <a:solidFill>
            <a:schemeClr val="accent5">
              <a:lumMod val="20000"/>
              <a:lumOff val="80000"/>
            </a:schemeClr>
          </a:solidFill>
          <a:ln w="9525">
            <a:solidFill>
              <a:srgbClr val="003366"/>
            </a:solidFill>
            <a:round/>
            <a:headEnd/>
            <a:tailEnd/>
          </a:ln>
          <a:extLst/>
        </p:spPr>
        <p:txBody>
          <a:bodyPr wrap="none" anchor="ctr"/>
          <a:lstStyle/>
          <a:p>
            <a:pPr algn="l"/>
            <a:r>
              <a:rPr lang="ja-JP" altLang="en-US" sz="2000">
                <a:solidFill>
                  <a:srgbClr val="000066"/>
                </a:solidFill>
                <a:effectLst/>
              </a:rPr>
              <a:t>　　　</a:t>
            </a:r>
            <a:r>
              <a:rPr lang="ja-JP" altLang="en-US" sz="2000">
                <a:solidFill>
                  <a:schemeClr val="tx1"/>
                </a:solidFill>
                <a:effectLst/>
              </a:rPr>
              <a:t>勤務医の抱える諸問題に関し、地域の実情を踏まえ、より実態に即した</a:t>
            </a:r>
          </a:p>
          <a:p>
            <a:pPr algn="l"/>
            <a:r>
              <a:rPr lang="ja-JP" altLang="en-US" sz="2000">
                <a:solidFill>
                  <a:schemeClr val="tx1"/>
                </a:solidFill>
                <a:effectLst/>
              </a:rPr>
              <a:t>　　　把握・検討等を行う</a:t>
            </a:r>
          </a:p>
        </p:txBody>
      </p:sp>
      <p:sp>
        <p:nvSpPr>
          <p:cNvPr id="15" name="テキスト ボックス 14"/>
          <p:cNvSpPr txBox="1"/>
          <p:nvPr/>
        </p:nvSpPr>
        <p:spPr>
          <a:xfrm>
            <a:off x="107504" y="6551766"/>
            <a:ext cx="3744416" cy="261610"/>
          </a:xfrm>
          <a:prstGeom prst="rect">
            <a:avLst/>
          </a:prstGeom>
          <a:noFill/>
        </p:spPr>
        <p:txBody>
          <a:bodyPr wrap="square" rtlCol="0">
            <a:spAutoFit/>
          </a:bodyPr>
          <a:lstStyle/>
          <a:p>
            <a:r>
              <a:rPr kumimoji="1" lang="ja-JP" altLang="en-US" sz="1050" dirty="0" smtClean="0"/>
              <a:t>出典：日本医師会作成資料</a:t>
            </a:r>
            <a:endParaRPr kumimoji="1" lang="ja-JP" altLang="en-US" sz="1050" dirty="0"/>
          </a:p>
        </p:txBody>
      </p:sp>
      <p:sp>
        <p:nvSpPr>
          <p:cNvPr id="16"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46</a:t>
            </a:fld>
            <a:endParaRPr lang="ja-JP" altLang="en-US">
              <a:latin typeface="ＭＳ ゴシック" pitchFamily="49" charset="-128"/>
              <a:ea typeface="ＭＳ ゴシック" pitchFamily="49" charset="-128"/>
            </a:endParaRPr>
          </a:p>
        </p:txBody>
      </p:sp>
      <p:sp>
        <p:nvSpPr>
          <p:cNvPr id="17" name="Text Box 5"/>
          <p:cNvSpPr txBox="1">
            <a:spLocks noChangeArrowheads="1"/>
          </p:cNvSpPr>
          <p:nvPr/>
        </p:nvSpPr>
        <p:spPr bwMode="auto">
          <a:xfrm>
            <a:off x="467544" y="1538130"/>
            <a:ext cx="81724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900">
                <a:solidFill>
                  <a:schemeClr val="tx2"/>
                </a:solidFill>
                <a:latin typeface="Arial" charset="0"/>
                <a:ea typeface="ＭＳ Ｐゴシック" charset="-128"/>
              </a:defRPr>
            </a:lvl1pPr>
            <a:lvl2pPr marL="742950" indent="-285750" eaLnBrk="0" hangingPunct="0">
              <a:defRPr sz="900">
                <a:solidFill>
                  <a:schemeClr val="tx2"/>
                </a:solidFill>
                <a:latin typeface="Arial" charset="0"/>
                <a:ea typeface="ＭＳ Ｐゴシック" charset="-128"/>
              </a:defRPr>
            </a:lvl2pPr>
            <a:lvl3pPr marL="1143000" indent="-228600" eaLnBrk="0" hangingPunct="0">
              <a:defRPr sz="900">
                <a:solidFill>
                  <a:schemeClr val="tx2"/>
                </a:solidFill>
                <a:latin typeface="Arial" charset="0"/>
                <a:ea typeface="ＭＳ Ｐゴシック" charset="-128"/>
              </a:defRPr>
            </a:lvl3pPr>
            <a:lvl4pPr marL="1600200" indent="-228600" eaLnBrk="0" hangingPunct="0">
              <a:defRPr sz="900">
                <a:solidFill>
                  <a:schemeClr val="tx2"/>
                </a:solidFill>
                <a:latin typeface="Arial" charset="0"/>
                <a:ea typeface="ＭＳ Ｐゴシック" charset="-128"/>
              </a:defRPr>
            </a:lvl4pPr>
            <a:lvl5pPr marL="2057400" indent="-228600" eaLnBrk="0" hangingPunct="0">
              <a:defRPr sz="900">
                <a:solidFill>
                  <a:schemeClr val="tx2"/>
                </a:solidFill>
                <a:latin typeface="Arial" charset="0"/>
                <a:ea typeface="ＭＳ Ｐゴシック" charset="-128"/>
              </a:defRPr>
            </a:lvl5pPr>
            <a:lvl6pPr marL="2514600" indent="-228600" algn="ctr" eaLnBrk="0" fontAlgn="base" hangingPunct="0">
              <a:spcBef>
                <a:spcPct val="0"/>
              </a:spcBef>
              <a:spcAft>
                <a:spcPct val="0"/>
              </a:spcAft>
              <a:defRPr sz="900">
                <a:solidFill>
                  <a:schemeClr val="tx2"/>
                </a:solidFill>
                <a:latin typeface="Arial" charset="0"/>
                <a:ea typeface="ＭＳ Ｐゴシック" charset="-128"/>
              </a:defRPr>
            </a:lvl6pPr>
            <a:lvl7pPr marL="2971800" indent="-228600" algn="ctr" eaLnBrk="0" fontAlgn="base" hangingPunct="0">
              <a:spcBef>
                <a:spcPct val="0"/>
              </a:spcBef>
              <a:spcAft>
                <a:spcPct val="0"/>
              </a:spcAft>
              <a:defRPr sz="900">
                <a:solidFill>
                  <a:schemeClr val="tx2"/>
                </a:solidFill>
                <a:latin typeface="Arial" charset="0"/>
                <a:ea typeface="ＭＳ Ｐゴシック" charset="-128"/>
              </a:defRPr>
            </a:lvl7pPr>
            <a:lvl8pPr marL="3429000" indent="-228600" algn="ctr" eaLnBrk="0" fontAlgn="base" hangingPunct="0">
              <a:spcBef>
                <a:spcPct val="0"/>
              </a:spcBef>
              <a:spcAft>
                <a:spcPct val="0"/>
              </a:spcAft>
              <a:defRPr sz="900">
                <a:solidFill>
                  <a:schemeClr val="tx2"/>
                </a:solidFill>
                <a:latin typeface="Arial" charset="0"/>
                <a:ea typeface="ＭＳ Ｐゴシック" charset="-128"/>
              </a:defRPr>
            </a:lvl8pPr>
            <a:lvl9pPr marL="3886200" indent="-228600" algn="ctr" eaLnBrk="0" fontAlgn="base" hangingPunct="0">
              <a:spcBef>
                <a:spcPct val="0"/>
              </a:spcBef>
              <a:spcAft>
                <a:spcPct val="0"/>
              </a:spcAft>
              <a:defRPr sz="900">
                <a:solidFill>
                  <a:schemeClr val="tx2"/>
                </a:solidFill>
                <a:latin typeface="Arial" charset="0"/>
                <a:ea typeface="ＭＳ Ｐゴシック" charset="-128"/>
              </a:defRPr>
            </a:lvl9pPr>
          </a:lstStyle>
          <a:p>
            <a:pPr algn="l" eaLnBrk="1" hangingPunct="1">
              <a:spcBef>
                <a:spcPct val="50000"/>
              </a:spcBef>
            </a:pPr>
            <a:r>
              <a:rPr lang="ja-JP" altLang="en-US" sz="2200" u="sng" dirty="0">
                <a:solidFill>
                  <a:schemeClr val="tx1"/>
                </a:solidFill>
                <a:effectLst/>
              </a:rPr>
              <a:t>平成</a:t>
            </a:r>
            <a:r>
              <a:rPr lang="en-US" altLang="ja-JP" sz="2200" u="sng" dirty="0" smtClean="0">
                <a:solidFill>
                  <a:schemeClr val="tx1"/>
                </a:solidFill>
                <a:effectLst/>
              </a:rPr>
              <a:t>25</a:t>
            </a:r>
            <a:r>
              <a:rPr lang="ja-JP" altLang="en-US" sz="2200" u="sng" dirty="0" smtClean="0">
                <a:solidFill>
                  <a:schemeClr val="tx1"/>
                </a:solidFill>
                <a:effectLst/>
              </a:rPr>
              <a:t>年</a:t>
            </a:r>
            <a:r>
              <a:rPr lang="en-US" altLang="ja-JP" sz="2200" u="sng" dirty="0">
                <a:solidFill>
                  <a:schemeClr val="tx1"/>
                </a:solidFill>
                <a:effectLst/>
              </a:rPr>
              <a:t>11</a:t>
            </a:r>
            <a:r>
              <a:rPr lang="ja-JP" altLang="en-US" sz="2200" u="sng" dirty="0" smtClean="0">
                <a:solidFill>
                  <a:schemeClr val="tx1"/>
                </a:solidFill>
                <a:effectLst/>
              </a:rPr>
              <a:t>月</a:t>
            </a:r>
            <a:r>
              <a:rPr lang="en-US" altLang="ja-JP" sz="2200" u="sng" dirty="0" smtClean="0">
                <a:solidFill>
                  <a:schemeClr val="tx1"/>
                </a:solidFill>
                <a:effectLst/>
              </a:rPr>
              <a:t>29</a:t>
            </a:r>
            <a:r>
              <a:rPr lang="ja-JP" altLang="en-US" sz="2200" u="sng" dirty="0" smtClean="0">
                <a:solidFill>
                  <a:schemeClr val="tx1"/>
                </a:solidFill>
                <a:effectLst/>
              </a:rPr>
              <a:t>日</a:t>
            </a:r>
            <a:r>
              <a:rPr lang="ja-JP" altLang="en-US" sz="2200" u="sng" dirty="0">
                <a:solidFill>
                  <a:schemeClr val="tx1"/>
                </a:solidFill>
                <a:effectLst/>
              </a:rPr>
              <a:t>（金）</a:t>
            </a:r>
            <a:r>
              <a:rPr lang="ja-JP" altLang="en-US" sz="2200" dirty="0">
                <a:solidFill>
                  <a:schemeClr val="tx1"/>
                </a:solidFill>
                <a:effectLst/>
              </a:rPr>
              <a:t>　日医会館小講堂にて開催</a:t>
            </a:r>
          </a:p>
        </p:txBody>
      </p:sp>
      <p:sp>
        <p:nvSpPr>
          <p:cNvPr id="18" name="正方形/長方形 10"/>
          <p:cNvSpPr>
            <a:spLocks noChangeArrowheads="1"/>
          </p:cNvSpPr>
          <p:nvPr/>
        </p:nvSpPr>
        <p:spPr bwMode="auto">
          <a:xfrm>
            <a:off x="285750" y="1509168"/>
            <a:ext cx="8572500" cy="387508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buFont typeface="Wingdings" pitchFamily="2" charset="2"/>
              <a:buNone/>
            </a:pPr>
            <a:endParaRPr lang="ja-JP" altLang="en-US" sz="1600" b="1">
              <a:solidFill>
                <a:srgbClr val="0000FF"/>
              </a:solidFill>
              <a:effectLst/>
              <a:latin typeface="ＭＳ ゴシック" pitchFamily="49" charset="-128"/>
              <a:ea typeface="ＭＳ ゴシック" pitchFamily="49" charset="-128"/>
            </a:endParaRPr>
          </a:p>
        </p:txBody>
      </p:sp>
      <p:sp>
        <p:nvSpPr>
          <p:cNvPr id="22" name="メモ 12"/>
          <p:cNvSpPr>
            <a:spLocks noChangeArrowheads="1"/>
          </p:cNvSpPr>
          <p:nvPr/>
        </p:nvSpPr>
        <p:spPr bwMode="auto">
          <a:xfrm>
            <a:off x="467544" y="1970178"/>
            <a:ext cx="7691065" cy="428625"/>
          </a:xfrm>
          <a:prstGeom prst="foldedCorner">
            <a:avLst>
              <a:gd name="adj" fmla="val 16667"/>
            </a:avLst>
          </a:prstGeom>
          <a:solidFill>
            <a:srgbClr val="FFFFCC"/>
          </a:solidFill>
          <a:ln w="9525">
            <a:solidFill>
              <a:schemeClr val="tx1"/>
            </a:solidFill>
            <a:round/>
            <a:headEnd/>
            <a:tailEnd/>
          </a:ln>
        </p:spPr>
        <p:txBody>
          <a:bodyPr/>
          <a:lstStyle/>
          <a:p>
            <a:pPr algn="l"/>
            <a:r>
              <a:rPr lang="ja-JP" altLang="en-US" sz="2200" dirty="0" smtClean="0">
                <a:solidFill>
                  <a:schemeClr val="tx1"/>
                </a:solidFill>
                <a:effectLst/>
              </a:rPr>
              <a:t>シンポジウム「 医療事故調査制度及び新しい専門医制度」</a:t>
            </a:r>
            <a:r>
              <a:rPr lang="ja-JP" altLang="en-US" sz="2200" dirty="0">
                <a:solidFill>
                  <a:schemeClr val="tx1"/>
                </a:solidFill>
                <a:effectLst/>
              </a:rPr>
              <a:t>　　</a:t>
            </a:r>
          </a:p>
        </p:txBody>
      </p:sp>
      <p:sp>
        <p:nvSpPr>
          <p:cNvPr id="2" name="正方形/長方形 1"/>
          <p:cNvSpPr/>
          <p:nvPr/>
        </p:nvSpPr>
        <p:spPr>
          <a:xfrm>
            <a:off x="467544" y="2465941"/>
            <a:ext cx="8208912" cy="2939266"/>
          </a:xfrm>
          <a:prstGeom prst="rect">
            <a:avLst/>
          </a:prstGeom>
        </p:spPr>
        <p:txBody>
          <a:bodyPr wrap="square">
            <a:spAutoFit/>
          </a:bodyPr>
          <a:lstStyle/>
          <a:p>
            <a:pPr hangingPunct="0"/>
            <a:r>
              <a:rPr lang="ja-JP" altLang="ja-JP" sz="2000" dirty="0" smtClean="0">
                <a:solidFill>
                  <a:srgbClr val="0000FF"/>
                </a:solidFill>
              </a:rPr>
              <a:t>１</a:t>
            </a:r>
            <a:r>
              <a:rPr lang="ja-JP" altLang="ja-JP" sz="2000" dirty="0">
                <a:solidFill>
                  <a:srgbClr val="0000FF"/>
                </a:solidFill>
              </a:rPr>
              <a:t>．医療事故調査制度</a:t>
            </a:r>
          </a:p>
          <a:p>
            <a:pPr hangingPunct="0"/>
            <a:r>
              <a:rPr lang="en-US" altLang="ja-JP" sz="2000" dirty="0" smtClean="0"/>
              <a:t>  </a:t>
            </a:r>
            <a:r>
              <a:rPr lang="ja-JP" altLang="ja-JP" sz="2000" dirty="0"/>
              <a:t>　 ①医療事故調査制度のその後の動き</a:t>
            </a:r>
          </a:p>
          <a:p>
            <a:pPr hangingPunct="0"/>
            <a:r>
              <a:rPr lang="ja-JP" altLang="ja-JP" sz="2000" dirty="0"/>
              <a:t>　　　　　　　　　　　　　　　　　日本医師会常任理事　高杉　敬久</a:t>
            </a:r>
          </a:p>
          <a:p>
            <a:pPr hangingPunct="0">
              <a:spcBef>
                <a:spcPts val="600"/>
              </a:spcBef>
            </a:pPr>
            <a:r>
              <a:rPr lang="ja-JP" altLang="en-US" sz="2000" dirty="0" smtClean="0"/>
              <a:t>  　 </a:t>
            </a:r>
            <a:r>
              <a:rPr lang="ja-JP" altLang="ja-JP" sz="2000" dirty="0" smtClean="0"/>
              <a:t>②</a:t>
            </a:r>
            <a:r>
              <a:rPr lang="ja-JP" altLang="ja-JP" sz="2000" dirty="0"/>
              <a:t>診療行為に関連した死亡の福岡県医師会調査分析事業</a:t>
            </a:r>
            <a:r>
              <a:rPr lang="en-US" altLang="ja-JP" sz="2000" dirty="0"/>
              <a:t>(</a:t>
            </a:r>
            <a:r>
              <a:rPr lang="ja-JP" altLang="ja-JP" sz="2000" dirty="0"/>
              <a:t>福岡方式</a:t>
            </a:r>
            <a:r>
              <a:rPr lang="en-US" altLang="ja-JP" sz="2000" dirty="0"/>
              <a:t>)</a:t>
            </a:r>
            <a:endParaRPr lang="ja-JP" altLang="ja-JP" sz="2000" dirty="0"/>
          </a:p>
          <a:p>
            <a:pPr hangingPunct="0"/>
            <a:r>
              <a:rPr lang="en-US" altLang="ja-JP" sz="2000" dirty="0" smtClean="0"/>
              <a:t>                                                  </a:t>
            </a:r>
            <a:r>
              <a:rPr lang="ja-JP" altLang="ja-JP" sz="2000" dirty="0" smtClean="0"/>
              <a:t>日本</a:t>
            </a:r>
            <a:r>
              <a:rPr lang="ja-JP" altLang="ja-JP" sz="2000" dirty="0"/>
              <a:t>医師会勤務医委員会委員　上野　道雄</a:t>
            </a:r>
          </a:p>
          <a:p>
            <a:pPr hangingPunct="0">
              <a:spcBef>
                <a:spcPts val="1200"/>
              </a:spcBef>
            </a:pPr>
            <a:r>
              <a:rPr lang="ja-JP" altLang="ja-JP" sz="2000" dirty="0" smtClean="0">
                <a:solidFill>
                  <a:srgbClr val="0000FF"/>
                </a:solidFill>
              </a:rPr>
              <a:t>２</a:t>
            </a:r>
            <a:r>
              <a:rPr lang="ja-JP" altLang="ja-JP" sz="2000" dirty="0">
                <a:solidFill>
                  <a:srgbClr val="0000FF"/>
                </a:solidFill>
              </a:rPr>
              <a:t>．新しい専門医制度について</a:t>
            </a:r>
          </a:p>
          <a:p>
            <a:pPr hangingPunct="0"/>
            <a:r>
              <a:rPr lang="ja-JP" altLang="ja-JP" sz="2000" dirty="0"/>
              <a:t>　　　　　　　　　　　　　　　　　日本医師会常任理事　小森　貴</a:t>
            </a:r>
          </a:p>
          <a:p>
            <a:pPr hangingPunct="0">
              <a:spcBef>
                <a:spcPts val="1200"/>
              </a:spcBef>
            </a:pPr>
            <a:r>
              <a:rPr lang="ja-JP" altLang="ja-JP" sz="2000" dirty="0" smtClean="0"/>
              <a:t>３</a:t>
            </a:r>
            <a:r>
              <a:rPr lang="ja-JP" altLang="ja-JP" sz="2000" dirty="0"/>
              <a:t>．その他</a:t>
            </a:r>
          </a:p>
        </p:txBody>
      </p:sp>
    </p:spTree>
    <p:extLst>
      <p:ext uri="{BB962C8B-B14F-4D97-AF65-F5344CB8AC3E}">
        <p14:creationId xmlns:p14="http://schemas.microsoft.com/office/powerpoint/2010/main" val="41514913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テキスト ボックス 4"/>
          <p:cNvSpPr txBox="1">
            <a:spLocks noChangeArrowheads="1"/>
          </p:cNvSpPr>
          <p:nvPr/>
        </p:nvSpPr>
        <p:spPr bwMode="auto">
          <a:xfrm>
            <a:off x="266700" y="1152737"/>
            <a:ext cx="8604738"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eaLnBrk="1" hangingPunct="1">
              <a:lnSpc>
                <a:spcPts val="3200"/>
              </a:lnSpc>
              <a:spcBef>
                <a:spcPts val="1200"/>
              </a:spcBef>
              <a:buFont typeface="Wingdings" pitchFamily="2" charset="2"/>
              <a:buChar char="Ø"/>
            </a:pPr>
            <a:r>
              <a:rPr lang="ja-JP" altLang="en-US" dirty="0" smtClean="0">
                <a:latin typeface="メイリオ" pitchFamily="50" charset="-128"/>
                <a:ea typeface="メイリオ" pitchFamily="50" charset="-128"/>
                <a:cs typeface="メイリオ" pitchFamily="50" charset="-128"/>
              </a:rPr>
              <a:t>　</a:t>
            </a:r>
            <a:r>
              <a:rPr lang="ja-JP" altLang="ja-JP" dirty="0" smtClean="0">
                <a:latin typeface="メイリオ" pitchFamily="50" charset="-128"/>
                <a:ea typeface="メイリオ" pitchFamily="50" charset="-128"/>
                <a:cs typeface="メイリオ" pitchFamily="50" charset="-128"/>
              </a:rPr>
              <a:t>臨床</a:t>
            </a:r>
            <a:r>
              <a:rPr lang="ja-JP" altLang="ja-JP" dirty="0">
                <a:latin typeface="メイリオ" pitchFamily="50" charset="-128"/>
                <a:ea typeface="メイリオ" pitchFamily="50" charset="-128"/>
                <a:cs typeface="メイリオ" pitchFamily="50" charset="-128"/>
              </a:rPr>
              <a:t>研修医は、医師の第一ステージにあり、医療現場の最前線で働く勤務医である。そのため、本部会は勤務医委員会のもとに位置付ける</a:t>
            </a:r>
            <a:endParaRPr lang="en-US" altLang="ja-JP" dirty="0">
              <a:latin typeface="メイリオ" pitchFamily="50" charset="-128"/>
              <a:ea typeface="メイリオ" pitchFamily="50" charset="-128"/>
              <a:cs typeface="メイリオ" pitchFamily="50" charset="-128"/>
            </a:endParaRPr>
          </a:p>
          <a:p>
            <a:pPr eaLnBrk="1" hangingPunct="1">
              <a:lnSpc>
                <a:spcPts val="3200"/>
              </a:lnSpc>
              <a:spcBef>
                <a:spcPts val="1500"/>
              </a:spcBef>
              <a:buFont typeface="Wingdings" pitchFamily="2" charset="2"/>
              <a:buChar char="Ø"/>
            </a:pPr>
            <a:r>
              <a:rPr lang="ja-JP" altLang="en-US" dirty="0" smtClean="0">
                <a:latin typeface="メイリオ" pitchFamily="50" charset="-128"/>
                <a:ea typeface="メイリオ" pitchFamily="50" charset="-128"/>
                <a:cs typeface="メイリオ" pitchFamily="50" charset="-128"/>
              </a:rPr>
              <a:t>　</a:t>
            </a:r>
            <a:r>
              <a:rPr lang="ja-JP" altLang="ja-JP" dirty="0" smtClean="0">
                <a:latin typeface="メイリオ" pitchFamily="50" charset="-128"/>
                <a:ea typeface="メイリオ" pitchFamily="50" charset="-128"/>
                <a:cs typeface="メイリオ" pitchFamily="50" charset="-128"/>
              </a:rPr>
              <a:t>臨床</a:t>
            </a:r>
            <a:r>
              <a:rPr lang="ja-JP" altLang="ja-JP" dirty="0">
                <a:latin typeface="メイリオ" pitchFamily="50" charset="-128"/>
                <a:ea typeface="メイリオ" pitchFamily="50" charset="-128"/>
                <a:cs typeface="メイリオ" pitchFamily="50" charset="-128"/>
              </a:rPr>
              <a:t>研修医に、臨床研修における問題点や改善点について自由に討論してもらう場を設け、日本医師会は、討論の中から提示された現場の意見等を吸い上げ、会務を遂行していく際の判断材料として活用するとともに、研修制度にかかる様々な提言を発信して</a:t>
            </a:r>
            <a:r>
              <a:rPr lang="ja-JP" altLang="ja-JP" dirty="0" smtClean="0">
                <a:latin typeface="メイリオ" pitchFamily="50" charset="-128"/>
                <a:ea typeface="メイリオ" pitchFamily="50" charset="-128"/>
                <a:cs typeface="メイリオ" pitchFamily="50" charset="-128"/>
              </a:rPr>
              <a:t>いく</a:t>
            </a:r>
            <a:endParaRPr lang="en-US" altLang="ja-JP" dirty="0" smtClean="0">
              <a:latin typeface="メイリオ" pitchFamily="50" charset="-128"/>
              <a:ea typeface="メイリオ" pitchFamily="50" charset="-128"/>
              <a:cs typeface="メイリオ" pitchFamily="50" charset="-128"/>
            </a:endParaRPr>
          </a:p>
          <a:p>
            <a:pPr eaLnBrk="1" hangingPunct="1">
              <a:lnSpc>
                <a:spcPts val="3200"/>
              </a:lnSpc>
              <a:spcBef>
                <a:spcPts val="1500"/>
              </a:spcBef>
              <a:buFont typeface="Wingdings" pitchFamily="2" charset="2"/>
              <a:buChar char="Ø"/>
            </a:pPr>
            <a:r>
              <a:rPr lang="ja-JP" altLang="en-US" dirty="0">
                <a:latin typeface="メイリオ" pitchFamily="50" charset="-128"/>
                <a:ea typeface="メイリオ" pitchFamily="50" charset="-128"/>
                <a:cs typeface="メイリオ" pitchFamily="50" charset="-128"/>
              </a:rPr>
              <a:t>　</a:t>
            </a:r>
            <a:r>
              <a:rPr lang="ja-JP" altLang="en-US" dirty="0" smtClean="0">
                <a:latin typeface="メイリオ" pitchFamily="50" charset="-128"/>
                <a:ea typeface="メイリオ" pitchFamily="50" charset="-128"/>
                <a:cs typeface="メイリオ" pitchFamily="50" charset="-128"/>
              </a:rPr>
              <a:t>部会委員からの多様な研修医の意見をより聞く必要があるとの意見を受けて、毎年開催される全国医師会勤務医部会連絡協議会の開催に合わせて、「臨床研修医部会 </a:t>
            </a:r>
            <a:r>
              <a:rPr lang="en-US" altLang="ja-JP" dirty="0" smtClean="0">
                <a:latin typeface="メイリオ" pitchFamily="50" charset="-128"/>
                <a:ea typeface="メイリオ" pitchFamily="50" charset="-128"/>
                <a:cs typeface="メイリオ" pitchFamily="50" charset="-128"/>
              </a:rPr>
              <a:t>in </a:t>
            </a:r>
            <a:r>
              <a:rPr lang="ja-JP" altLang="en-US" dirty="0" smtClean="0">
                <a:latin typeface="メイリオ" pitchFamily="50" charset="-128"/>
                <a:ea typeface="メイリオ" pitchFamily="50" charset="-128"/>
                <a:cs typeface="メイリオ" pitchFamily="50" charset="-128"/>
              </a:rPr>
              <a:t>〇〇県」を平成</a:t>
            </a:r>
            <a:r>
              <a:rPr lang="en-US" altLang="ja-JP" dirty="0" smtClean="0">
                <a:latin typeface="メイリオ" pitchFamily="50" charset="-128"/>
                <a:ea typeface="メイリオ" pitchFamily="50" charset="-128"/>
                <a:cs typeface="メイリオ" pitchFamily="50" charset="-128"/>
              </a:rPr>
              <a:t>23</a:t>
            </a:r>
            <a:r>
              <a:rPr lang="ja-JP" altLang="en-US" dirty="0" smtClean="0">
                <a:latin typeface="メイリオ" pitchFamily="50" charset="-128"/>
                <a:ea typeface="メイリオ" pitchFamily="50" charset="-128"/>
                <a:cs typeface="メイリオ" pitchFamily="50" charset="-128"/>
              </a:rPr>
              <a:t>年度より開催</a:t>
            </a:r>
            <a:endParaRPr lang="ja-JP" altLang="en-US" dirty="0">
              <a:latin typeface="メイリオ" pitchFamily="50" charset="-128"/>
              <a:ea typeface="メイリオ" pitchFamily="50" charset="-128"/>
              <a:cs typeface="メイリオ" pitchFamily="50" charset="-128"/>
            </a:endParaRPr>
          </a:p>
        </p:txBody>
      </p:sp>
      <p:sp>
        <p:nvSpPr>
          <p:cNvPr id="30723" name="正方形/長方形 6"/>
          <p:cNvSpPr>
            <a:spLocks noChangeArrowheads="1"/>
          </p:cNvSpPr>
          <p:nvPr/>
        </p:nvSpPr>
        <p:spPr bwMode="auto">
          <a:xfrm>
            <a:off x="252046" y="764704"/>
            <a:ext cx="862378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buFontTx/>
              <a:buNone/>
            </a:pPr>
            <a:r>
              <a:rPr lang="ja-JP" altLang="en-US" sz="2200" dirty="0">
                <a:solidFill>
                  <a:srgbClr val="0000FF"/>
                </a:solidFill>
                <a:latin typeface="メイリオ" pitchFamily="50" charset="-128"/>
                <a:ea typeface="メイリオ" pitchFamily="50" charset="-128"/>
                <a:cs typeface="メイリオ" pitchFamily="50" charset="-128"/>
              </a:rPr>
              <a:t>●勤務医委員会臨床研修医部会</a:t>
            </a:r>
            <a:r>
              <a:rPr lang="ja-JP" altLang="ja-JP" sz="2200" dirty="0">
                <a:solidFill>
                  <a:srgbClr val="0000FF"/>
                </a:solidFill>
                <a:latin typeface="メイリオ" pitchFamily="50" charset="-128"/>
                <a:ea typeface="メイリオ" pitchFamily="50" charset="-128"/>
                <a:cs typeface="メイリオ" pitchFamily="50" charset="-128"/>
              </a:rPr>
              <a:t>（平成21年度～）</a:t>
            </a:r>
            <a:r>
              <a:rPr lang="en-US" altLang="ja-JP" sz="1800" dirty="0">
                <a:solidFill>
                  <a:srgbClr val="0000FF"/>
                </a:solidFill>
                <a:latin typeface="メイリオ" pitchFamily="50" charset="-128"/>
                <a:ea typeface="メイリオ" pitchFamily="50" charset="-128"/>
                <a:cs typeface="メイリオ" pitchFamily="50" charset="-128"/>
              </a:rPr>
              <a:t>【</a:t>
            </a:r>
            <a:r>
              <a:rPr lang="ja-JP" altLang="en-US" sz="1800" dirty="0">
                <a:solidFill>
                  <a:srgbClr val="0000FF"/>
                </a:solidFill>
                <a:latin typeface="メイリオ" pitchFamily="50" charset="-128"/>
                <a:ea typeface="メイリオ" pitchFamily="50" charset="-128"/>
                <a:cs typeface="メイリオ" pitchFamily="50" charset="-128"/>
              </a:rPr>
              <a:t>設置目的</a:t>
            </a:r>
            <a:r>
              <a:rPr lang="en-US" altLang="ja-JP" sz="1800" dirty="0">
                <a:solidFill>
                  <a:srgbClr val="0000FF"/>
                </a:solidFill>
                <a:latin typeface="メイリオ" pitchFamily="50" charset="-128"/>
                <a:ea typeface="メイリオ" pitchFamily="50" charset="-128"/>
                <a:cs typeface="メイリオ" pitchFamily="50" charset="-128"/>
              </a:rPr>
              <a:t>】</a:t>
            </a:r>
          </a:p>
        </p:txBody>
      </p:sp>
      <p:sp>
        <p:nvSpPr>
          <p:cNvPr id="30724" name="Rectangle 22"/>
          <p:cNvSpPr>
            <a:spLocks noChangeArrowheads="1"/>
          </p:cNvSpPr>
          <p:nvPr/>
        </p:nvSpPr>
        <p:spPr bwMode="auto">
          <a:xfrm>
            <a:off x="252047" y="153987"/>
            <a:ext cx="8707315" cy="53870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lnSpc>
                <a:spcPct val="100000"/>
              </a:lnSpc>
              <a:buFontTx/>
              <a:buNone/>
            </a:pPr>
            <a:r>
              <a:rPr lang="ja-JP" altLang="en-US" sz="2200" dirty="0" smtClean="0">
                <a:latin typeface="+mj-ea"/>
                <a:ea typeface="+mj-ea"/>
                <a:cs typeface="メイリオ" pitchFamily="50" charset="-128"/>
              </a:rPr>
              <a:t>臨床研修医</a:t>
            </a:r>
            <a:r>
              <a:rPr lang="ja-JP" altLang="en-US" sz="2200" dirty="0">
                <a:latin typeface="+mj-ea"/>
                <a:ea typeface="+mj-ea"/>
                <a:cs typeface="メイリオ" pitchFamily="50" charset="-128"/>
              </a:rPr>
              <a:t>も含めた勤務医の意見を広く吸い上げるための方策</a:t>
            </a:r>
          </a:p>
        </p:txBody>
      </p:sp>
      <p:sp>
        <p:nvSpPr>
          <p:cNvPr id="6" name="テキスト ボックス 5"/>
          <p:cNvSpPr txBox="1"/>
          <p:nvPr/>
        </p:nvSpPr>
        <p:spPr>
          <a:xfrm>
            <a:off x="107504" y="6551766"/>
            <a:ext cx="3744416" cy="261610"/>
          </a:xfrm>
          <a:prstGeom prst="rect">
            <a:avLst/>
          </a:prstGeom>
          <a:noFill/>
        </p:spPr>
        <p:txBody>
          <a:bodyPr wrap="square" rtlCol="0">
            <a:spAutoFit/>
          </a:bodyPr>
          <a:lstStyle/>
          <a:p>
            <a:r>
              <a:rPr kumimoji="1" lang="ja-JP" altLang="en-US" sz="1050" dirty="0" smtClean="0"/>
              <a:t>出典：日本医師会作成資料</a:t>
            </a:r>
            <a:endParaRPr kumimoji="1" lang="ja-JP" altLang="en-US" sz="1050" dirty="0"/>
          </a:p>
        </p:txBody>
      </p:sp>
      <p:sp>
        <p:nvSpPr>
          <p:cNvPr id="7"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47</a:t>
            </a:fld>
            <a:endParaRPr lang="ja-JP" altLang="en-US">
              <a:latin typeface="ＭＳ ゴシック" pitchFamily="49" charset="-128"/>
              <a:ea typeface="ＭＳ ゴシック" pitchFamily="49" charset="-128"/>
            </a:endParaRPr>
          </a:p>
        </p:txBody>
      </p:sp>
    </p:spTree>
    <p:extLst>
      <p:ext uri="{BB962C8B-B14F-4D97-AF65-F5344CB8AC3E}">
        <p14:creationId xmlns:p14="http://schemas.microsoft.com/office/powerpoint/2010/main" val="9814702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テキスト ボックス 4"/>
          <p:cNvSpPr txBox="1">
            <a:spLocks noChangeArrowheads="1"/>
          </p:cNvSpPr>
          <p:nvPr/>
        </p:nvSpPr>
        <p:spPr bwMode="auto">
          <a:xfrm>
            <a:off x="275493" y="626603"/>
            <a:ext cx="8572500" cy="1323975"/>
          </a:xfrm>
          <a:prstGeom prst="rect">
            <a:avLst/>
          </a:prstGeom>
          <a:solidFill>
            <a:srgbClr val="FFFF00"/>
          </a:solidFill>
          <a:ln w="12700">
            <a:solidFill>
              <a:schemeClr val="tx1"/>
            </a:solidFill>
            <a:miter lim="800000"/>
            <a:headEnd/>
            <a:tailEnd/>
          </a:ln>
        </p:spPr>
        <p:txBody>
          <a:bodyPr>
            <a:spAutoFit/>
          </a:bodyPr>
          <a:lstStyle>
            <a:lvl1pPr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eaLnBrk="1" hangingPunct="1">
              <a:lnSpc>
                <a:spcPct val="100000"/>
              </a:lnSpc>
              <a:buFontTx/>
              <a:buNone/>
            </a:pPr>
            <a:r>
              <a:rPr lang="en-US" altLang="ja-JP" sz="2000" dirty="0">
                <a:latin typeface="メイリオ" pitchFamily="50" charset="-128"/>
                <a:ea typeface="メイリオ" pitchFamily="50" charset="-128"/>
                <a:cs typeface="メイリオ" pitchFamily="50" charset="-128"/>
              </a:rPr>
              <a:t>【</a:t>
            </a:r>
            <a:r>
              <a:rPr lang="ja-JP" altLang="en-US" sz="2000" dirty="0">
                <a:latin typeface="メイリオ" pitchFamily="50" charset="-128"/>
                <a:ea typeface="メイリオ" pitchFamily="50" charset="-128"/>
                <a:cs typeface="メイリオ" pitchFamily="50" charset="-128"/>
              </a:rPr>
              <a:t>目的</a:t>
            </a:r>
            <a:r>
              <a:rPr lang="en-US" altLang="ja-JP" sz="2000" dirty="0">
                <a:latin typeface="メイリオ" pitchFamily="50" charset="-128"/>
                <a:ea typeface="メイリオ" pitchFamily="50" charset="-128"/>
                <a:cs typeface="メイリオ" pitchFamily="50" charset="-128"/>
              </a:rPr>
              <a:t>】</a:t>
            </a:r>
          </a:p>
          <a:p>
            <a:pPr eaLnBrk="1" hangingPunct="1">
              <a:lnSpc>
                <a:spcPct val="100000"/>
              </a:lnSpc>
              <a:buFontTx/>
              <a:buNone/>
            </a:pPr>
            <a:r>
              <a:rPr lang="ja-JP" altLang="ja-JP" sz="2000" dirty="0">
                <a:latin typeface="メイリオ" pitchFamily="50" charset="-128"/>
                <a:ea typeface="メイリオ" pitchFamily="50" charset="-128"/>
                <a:cs typeface="メイリオ" pitchFamily="50" charset="-128"/>
              </a:rPr>
              <a:t>　</a:t>
            </a:r>
            <a:r>
              <a:rPr lang="ja-JP" altLang="ja-JP" sz="2000" b="1" dirty="0">
                <a:solidFill>
                  <a:srgbClr val="FF0000"/>
                </a:solidFill>
                <a:latin typeface="メイリオ" pitchFamily="50" charset="-128"/>
                <a:ea typeface="メイリオ" pitchFamily="50" charset="-128"/>
                <a:cs typeface="メイリオ" pitchFamily="50" charset="-128"/>
              </a:rPr>
              <a:t>臨床研修医</a:t>
            </a:r>
            <a:r>
              <a:rPr lang="ja-JP" altLang="ja-JP" sz="2000" dirty="0">
                <a:latin typeface="メイリオ" pitchFamily="50" charset="-128"/>
                <a:ea typeface="メイリオ" pitchFamily="50" charset="-128"/>
                <a:cs typeface="メイリオ" pitchFamily="50" charset="-128"/>
              </a:rPr>
              <a:t>に対し、日本医師会の事業のうち、広く利用できるサービスを</a:t>
            </a:r>
            <a:r>
              <a:rPr lang="ja-JP" altLang="ja-JP" sz="2000" b="1" dirty="0">
                <a:solidFill>
                  <a:srgbClr val="FF0000"/>
                </a:solidFill>
                <a:latin typeface="メイリオ" pitchFamily="50" charset="-128"/>
                <a:ea typeface="メイリオ" pitchFamily="50" charset="-128"/>
                <a:cs typeface="メイリオ" pitchFamily="50" charset="-128"/>
              </a:rPr>
              <a:t>無償提供</a:t>
            </a:r>
            <a:r>
              <a:rPr lang="ja-JP" altLang="ja-JP" sz="2000" dirty="0">
                <a:latin typeface="メイリオ" pitchFamily="50" charset="-128"/>
                <a:ea typeface="メイリオ" pitchFamily="50" charset="-128"/>
                <a:cs typeface="メイリオ" pitchFamily="50" charset="-128"/>
              </a:rPr>
              <a:t>することにより、臨床研修医を支援する</a:t>
            </a:r>
          </a:p>
          <a:p>
            <a:pPr eaLnBrk="1" hangingPunct="1">
              <a:lnSpc>
                <a:spcPct val="100000"/>
              </a:lnSpc>
              <a:buFontTx/>
              <a:buNone/>
            </a:pPr>
            <a:r>
              <a:rPr lang="ja-JP" altLang="ja-JP" sz="2000" dirty="0">
                <a:latin typeface="メイリオ" pitchFamily="50" charset="-128"/>
                <a:ea typeface="メイリオ" pitchFamily="50" charset="-128"/>
                <a:cs typeface="メイリオ" pitchFamily="50" charset="-128"/>
              </a:rPr>
              <a:t>　併せて、日本医師会への理解を深めてもらう</a:t>
            </a:r>
            <a:endParaRPr lang="ja-JP" altLang="en-US" sz="2000" dirty="0">
              <a:latin typeface="メイリオ" pitchFamily="50" charset="-128"/>
              <a:ea typeface="メイリオ" pitchFamily="50" charset="-128"/>
              <a:cs typeface="メイリオ" pitchFamily="50" charset="-128"/>
            </a:endParaRPr>
          </a:p>
        </p:txBody>
      </p:sp>
      <p:sp>
        <p:nvSpPr>
          <p:cNvPr id="50180" name="テキスト ボックス 11"/>
          <p:cNvSpPr txBox="1">
            <a:spLocks noChangeArrowheads="1"/>
          </p:cNvSpPr>
          <p:nvPr/>
        </p:nvSpPr>
        <p:spPr bwMode="auto">
          <a:xfrm>
            <a:off x="275493" y="5532478"/>
            <a:ext cx="86230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71463" indent="-271463"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eaLnBrk="1" hangingPunct="1">
              <a:lnSpc>
                <a:spcPct val="100000"/>
              </a:lnSpc>
              <a:buFontTx/>
              <a:buNone/>
            </a:pPr>
            <a:r>
              <a:rPr lang="en-US" altLang="ja-JP" sz="1400" dirty="0">
                <a:latin typeface="メイリオ" pitchFamily="50" charset="-128"/>
                <a:ea typeface="メイリオ" pitchFamily="50" charset="-128"/>
                <a:cs typeface="メイリオ" pitchFamily="50" charset="-128"/>
              </a:rPr>
              <a:t>※</a:t>
            </a:r>
            <a:r>
              <a:rPr lang="ja-JP" altLang="en-US" sz="1400" dirty="0" smtClean="0">
                <a:latin typeface="メイリオ" pitchFamily="50" charset="-128"/>
                <a:ea typeface="メイリオ" pitchFamily="50" charset="-128"/>
                <a:cs typeface="メイリオ" pitchFamily="50" charset="-128"/>
              </a:rPr>
              <a:t>平成</a:t>
            </a:r>
            <a:r>
              <a:rPr lang="en-US" altLang="ja-JP" sz="1400" dirty="0">
                <a:latin typeface="メイリオ" pitchFamily="50" charset="-128"/>
                <a:ea typeface="メイリオ" pitchFamily="50" charset="-128"/>
                <a:cs typeface="メイリオ" pitchFamily="50" charset="-128"/>
              </a:rPr>
              <a:t>23</a:t>
            </a:r>
            <a:r>
              <a:rPr lang="ja-JP" altLang="en-US" sz="1400" dirty="0">
                <a:latin typeface="メイリオ" pitchFamily="50" charset="-128"/>
                <a:ea typeface="メイリオ" pitchFamily="50" charset="-128"/>
                <a:cs typeface="メイリオ" pitchFamily="50" charset="-128"/>
              </a:rPr>
              <a:t>年度から、</a:t>
            </a:r>
            <a:r>
              <a:rPr lang="ja-JP" altLang="en-US" sz="1400" u="wavyHeavy" dirty="0">
                <a:latin typeface="メイリオ" pitchFamily="50" charset="-128"/>
                <a:ea typeface="メイリオ" pitchFamily="50" charset="-128"/>
                <a:cs typeface="メイリオ" pitchFamily="50" charset="-128"/>
              </a:rPr>
              <a:t>日医の卒業生贈呈本の付録資料</a:t>
            </a:r>
            <a:r>
              <a:rPr lang="ja-JP" altLang="en-US" sz="1400" dirty="0">
                <a:latin typeface="メイリオ" pitchFamily="50" charset="-128"/>
                <a:ea typeface="メイリオ" pitchFamily="50" charset="-128"/>
                <a:cs typeface="メイリオ" pitchFamily="50" charset="-128"/>
              </a:rPr>
              <a:t>として、直接すべての卒業生に行き渡るよう</a:t>
            </a:r>
            <a:r>
              <a:rPr lang="ja-JP" altLang="en-US" sz="1400" dirty="0" smtClean="0">
                <a:latin typeface="メイリオ" pitchFamily="50" charset="-128"/>
                <a:ea typeface="メイリオ" pitchFamily="50" charset="-128"/>
                <a:cs typeface="メイリオ" pitchFamily="50" charset="-128"/>
              </a:rPr>
              <a:t>にパンフレットを配付。</a:t>
            </a:r>
            <a:endParaRPr lang="ja-JP" altLang="en-US" sz="1400" dirty="0">
              <a:latin typeface="メイリオ" pitchFamily="50" charset="-128"/>
              <a:ea typeface="メイリオ" pitchFamily="50" charset="-128"/>
              <a:cs typeface="メイリオ" pitchFamily="50" charset="-128"/>
            </a:endParaRPr>
          </a:p>
        </p:txBody>
      </p:sp>
      <p:sp>
        <p:nvSpPr>
          <p:cNvPr id="137232" name="AutoShape 16"/>
          <p:cNvSpPr>
            <a:spLocks noChangeArrowheads="1"/>
          </p:cNvSpPr>
          <p:nvPr/>
        </p:nvSpPr>
        <p:spPr bwMode="auto">
          <a:xfrm>
            <a:off x="395536" y="6021288"/>
            <a:ext cx="8352928" cy="720080"/>
          </a:xfrm>
          <a:prstGeom prst="roundRect">
            <a:avLst>
              <a:gd name="adj" fmla="val 16667"/>
            </a:avLst>
          </a:prstGeom>
          <a:solidFill>
            <a:srgbClr val="CCFFFF"/>
          </a:solidFill>
          <a:ln w="19050" algn="ctr">
            <a:solidFill>
              <a:srgbClr val="0000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marL="342900" indent="-342900" algn="ctr">
              <a:lnSpc>
                <a:spcPct val="120000"/>
              </a:lnSpc>
              <a:buFont typeface="Wingdings" pitchFamily="2" charset="2"/>
              <a:buNone/>
            </a:pPr>
            <a:r>
              <a:rPr lang="ja-JP" altLang="en-US" sz="1600" b="1" dirty="0">
                <a:latin typeface="メイリオ" pitchFamily="50" charset="-128"/>
                <a:ea typeface="メイリオ" pitchFamily="50" charset="-128"/>
                <a:cs typeface="メイリオ" pitchFamily="50" charset="-128"/>
              </a:rPr>
              <a:t>登録方法は、日本医師会</a:t>
            </a:r>
            <a:r>
              <a:rPr lang="ja-JP" altLang="en-US" sz="1600" b="1" dirty="0" smtClean="0">
                <a:latin typeface="メイリオ" pitchFamily="50" charset="-128"/>
                <a:ea typeface="メイリオ" pitchFamily="50" charset="-128"/>
                <a:cs typeface="メイリオ" pitchFamily="50" charset="-128"/>
              </a:rPr>
              <a:t>ホームページ「</a:t>
            </a:r>
            <a:r>
              <a:rPr lang="ja-JP" altLang="en-US" sz="1600" b="1" dirty="0">
                <a:latin typeface="メイリオ" pitchFamily="50" charset="-128"/>
                <a:ea typeface="メイリオ" pitchFamily="50" charset="-128"/>
                <a:cs typeface="メイリオ" pitchFamily="50" charset="-128"/>
              </a:rPr>
              <a:t>臨床研修医支援ネットワーク</a:t>
            </a:r>
            <a:r>
              <a:rPr lang="en-US" altLang="ja-JP" sz="1600" b="1" dirty="0">
                <a:latin typeface="メイリオ" pitchFamily="50" charset="-128"/>
                <a:ea typeface="メイリオ" pitchFamily="50" charset="-128"/>
                <a:cs typeface="メイリオ" pitchFamily="50" charset="-128"/>
              </a:rPr>
              <a:t>(RSN)</a:t>
            </a:r>
            <a:r>
              <a:rPr lang="ja-JP" altLang="en-US" sz="1600" b="1" dirty="0" smtClean="0">
                <a:latin typeface="メイリオ" pitchFamily="50" charset="-128"/>
                <a:ea typeface="メイリオ" pitchFamily="50" charset="-128"/>
                <a:cs typeface="メイリオ" pitchFamily="50" charset="-128"/>
              </a:rPr>
              <a:t>」から</a:t>
            </a:r>
            <a:endParaRPr lang="ja-JP" altLang="en-US" sz="1600" b="1" dirty="0">
              <a:latin typeface="メイリオ" pitchFamily="50" charset="-128"/>
              <a:ea typeface="メイリオ" pitchFamily="50" charset="-128"/>
              <a:cs typeface="メイリオ" pitchFamily="50" charset="-128"/>
            </a:endParaRPr>
          </a:p>
          <a:p>
            <a:pPr marL="342900" indent="-342900" algn="ctr">
              <a:lnSpc>
                <a:spcPct val="120000"/>
              </a:lnSpc>
              <a:buFont typeface="Wingdings" pitchFamily="2" charset="2"/>
              <a:buNone/>
            </a:pPr>
            <a:r>
              <a:rPr lang="en-US" altLang="ja-JP" sz="1600" b="1" dirty="0" smtClean="0">
                <a:latin typeface="メイリオ" pitchFamily="50" charset="-128"/>
                <a:ea typeface="メイリオ" pitchFamily="50" charset="-128"/>
                <a:cs typeface="メイリオ" pitchFamily="50" charset="-128"/>
              </a:rPr>
              <a:t>http</a:t>
            </a:r>
            <a:r>
              <a:rPr lang="en-US" altLang="ja-JP" sz="1600" b="1" dirty="0">
                <a:latin typeface="メイリオ" pitchFamily="50" charset="-128"/>
                <a:ea typeface="メイリオ" pitchFamily="50" charset="-128"/>
                <a:cs typeface="メイリオ" pitchFamily="50" charset="-128"/>
              </a:rPr>
              <a:t>://www.med.or.jp/rsn/index.html</a:t>
            </a:r>
            <a:endParaRPr lang="ja-JP" altLang="en-US" sz="1600" dirty="0">
              <a:latin typeface="メイリオ" pitchFamily="50" charset="-128"/>
              <a:ea typeface="メイリオ" pitchFamily="50" charset="-128"/>
              <a:cs typeface="メイリオ" pitchFamily="50" charset="-128"/>
            </a:endParaRPr>
          </a:p>
        </p:txBody>
      </p:sp>
      <p:sp>
        <p:nvSpPr>
          <p:cNvPr id="7" name="Text Box 4"/>
          <p:cNvSpPr txBox="1">
            <a:spLocks noChangeArrowheads="1"/>
          </p:cNvSpPr>
          <p:nvPr/>
        </p:nvSpPr>
        <p:spPr bwMode="auto">
          <a:xfrm>
            <a:off x="252046" y="127582"/>
            <a:ext cx="8623789" cy="45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algn="ctr" eaLnBrk="1" hangingPunct="1">
              <a:lnSpc>
                <a:spcPct val="100000"/>
              </a:lnSpc>
              <a:spcBef>
                <a:spcPct val="50000"/>
              </a:spcBef>
              <a:buFontTx/>
              <a:buNone/>
            </a:pPr>
            <a:r>
              <a:rPr lang="ja-JP" altLang="en-US" sz="2200" dirty="0">
                <a:latin typeface="+mn-ea"/>
                <a:ea typeface="+mn-ea"/>
                <a:cs typeface="メイリオ" pitchFamily="50" charset="-128"/>
              </a:rPr>
              <a:t>日本</a:t>
            </a:r>
            <a:r>
              <a:rPr lang="ja-JP" altLang="en-US" sz="2200" dirty="0" smtClean="0">
                <a:latin typeface="+mn-ea"/>
                <a:ea typeface="+mn-ea"/>
                <a:cs typeface="メイリオ" pitchFamily="50" charset="-128"/>
              </a:rPr>
              <a:t>医師会臨床研修医支援ネットワーク　＜概要＞</a:t>
            </a:r>
            <a:endParaRPr lang="ja-JP" altLang="en-US" sz="2200" dirty="0">
              <a:latin typeface="+mn-ea"/>
              <a:ea typeface="+mn-ea"/>
              <a:cs typeface="メイリオ" pitchFamily="50" charset="-128"/>
            </a:endParaRPr>
          </a:p>
        </p:txBody>
      </p:sp>
      <p:sp>
        <p:nvSpPr>
          <p:cNvPr id="10"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48</a:t>
            </a:fld>
            <a:endParaRPr lang="ja-JP" altLang="en-US" dirty="0">
              <a:latin typeface="ＭＳ ゴシック" pitchFamily="49" charset="-128"/>
              <a:ea typeface="ＭＳ ゴシック" pitchFamily="49" charset="-128"/>
            </a:endParaRPr>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1261" y="1994755"/>
            <a:ext cx="6583107" cy="352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7"/>
          <p:cNvSpPr txBox="1"/>
          <p:nvPr/>
        </p:nvSpPr>
        <p:spPr>
          <a:xfrm>
            <a:off x="107504" y="6551766"/>
            <a:ext cx="3744416" cy="261610"/>
          </a:xfrm>
          <a:prstGeom prst="rect">
            <a:avLst/>
          </a:prstGeom>
          <a:noFill/>
        </p:spPr>
        <p:txBody>
          <a:bodyPr wrap="square" rtlCol="0">
            <a:spAutoFit/>
          </a:bodyPr>
          <a:lstStyle/>
          <a:p>
            <a:r>
              <a:rPr kumimoji="1" lang="ja-JP" altLang="en-US" sz="1050" dirty="0" smtClean="0"/>
              <a:t>出典：日本医師会作成資料</a:t>
            </a:r>
            <a:endParaRPr kumimoji="1" lang="ja-JP" altLang="en-US" sz="1050" dirty="0"/>
          </a:p>
        </p:txBody>
      </p:sp>
    </p:spTree>
    <p:extLst>
      <p:ext uri="{BB962C8B-B14F-4D97-AF65-F5344CB8AC3E}">
        <p14:creationId xmlns:p14="http://schemas.microsoft.com/office/powerpoint/2010/main" val="34692880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0" y="2710383"/>
            <a:ext cx="9144000" cy="862633"/>
          </a:xfrm>
          <a:prstGeom prst="rect">
            <a:avLst/>
          </a:prstGeom>
          <a:no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Tx/>
              <a:buNone/>
            </a:pPr>
            <a:r>
              <a:rPr lang="en-US" altLang="ja-JP" sz="3600" dirty="0" smtClean="0">
                <a:latin typeface="ＭＳ ゴシック" pitchFamily="49" charset="-128"/>
                <a:ea typeface="ＭＳ ゴシック" pitchFamily="49" charset="-128"/>
              </a:rPr>
              <a:t>Ⅰ</a:t>
            </a:r>
            <a:r>
              <a:rPr lang="ja-JP" altLang="en-US" sz="3600" dirty="0" err="1" smtClean="0">
                <a:latin typeface="ＭＳ ゴシック" pitchFamily="49" charset="-128"/>
                <a:ea typeface="ＭＳ ゴシック" pitchFamily="49" charset="-128"/>
              </a:rPr>
              <a:t>．</a:t>
            </a:r>
            <a:r>
              <a:rPr lang="ja-JP" altLang="en-US" sz="3600" dirty="0" smtClean="0">
                <a:latin typeface="ＭＳ ゴシック" pitchFamily="49" charset="-128"/>
                <a:ea typeface="ＭＳ ゴシック" pitchFamily="49" charset="-128"/>
              </a:rPr>
              <a:t>日本医師会について</a:t>
            </a:r>
          </a:p>
        </p:txBody>
      </p:sp>
      <p:sp>
        <p:nvSpPr>
          <p:cNvPr id="3"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4</a:t>
            </a:fld>
            <a:endParaRPr lang="ja-JP" altLang="en-US" dirty="0">
              <a:latin typeface="ＭＳ ゴシック" pitchFamily="49" charset="-128"/>
              <a:ea typeface="ＭＳ ゴシック" pitchFamily="49" charset="-128"/>
            </a:endParaRPr>
          </a:p>
        </p:txBody>
      </p:sp>
    </p:spTree>
    <p:extLst>
      <p:ext uri="{BB962C8B-B14F-4D97-AF65-F5344CB8AC3E}">
        <p14:creationId xmlns:p14="http://schemas.microsoft.com/office/powerpoint/2010/main" val="37704765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テキスト ボックス 3"/>
          <p:cNvSpPr txBox="1">
            <a:spLocks noChangeArrowheads="1"/>
          </p:cNvSpPr>
          <p:nvPr/>
        </p:nvSpPr>
        <p:spPr bwMode="auto">
          <a:xfrm>
            <a:off x="275493" y="765175"/>
            <a:ext cx="8572500" cy="1400383"/>
          </a:xfrm>
          <a:prstGeom prst="rect">
            <a:avLst/>
          </a:prstGeom>
          <a:solidFill>
            <a:srgbClr val="FFFF00"/>
          </a:solidFill>
          <a:ln w="12700">
            <a:solidFill>
              <a:schemeClr val="tx1"/>
            </a:solidFill>
            <a:miter lim="800000"/>
            <a:headEnd/>
            <a:tailEnd/>
          </a:ln>
        </p:spPr>
        <p:txBody>
          <a:bodyPr>
            <a:spAutoFit/>
          </a:bodyPr>
          <a:lstStyle>
            <a:lvl1pPr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eaLnBrk="1" hangingPunct="1">
              <a:lnSpc>
                <a:spcPct val="100000"/>
              </a:lnSpc>
              <a:buFontTx/>
              <a:buNone/>
            </a:pPr>
            <a:r>
              <a:rPr lang="en-US" altLang="ja-JP" sz="2000" dirty="0">
                <a:solidFill>
                  <a:srgbClr val="0033CC"/>
                </a:solidFill>
                <a:latin typeface="メイリオ" pitchFamily="50" charset="-128"/>
                <a:ea typeface="メイリオ" pitchFamily="50" charset="-128"/>
                <a:cs typeface="メイリオ" pitchFamily="50" charset="-128"/>
              </a:rPr>
              <a:t>【</a:t>
            </a:r>
            <a:r>
              <a:rPr lang="ja-JP" altLang="en-US" sz="2000" dirty="0">
                <a:solidFill>
                  <a:srgbClr val="0033CC"/>
                </a:solidFill>
                <a:latin typeface="メイリオ" pitchFamily="50" charset="-128"/>
                <a:ea typeface="メイリオ" pitchFamily="50" charset="-128"/>
                <a:cs typeface="メイリオ" pitchFamily="50" charset="-128"/>
              </a:rPr>
              <a:t>名称</a:t>
            </a:r>
            <a:r>
              <a:rPr lang="en-US" altLang="ja-JP" sz="2000" dirty="0">
                <a:solidFill>
                  <a:srgbClr val="0033CC"/>
                </a:solidFill>
                <a:latin typeface="メイリオ" pitchFamily="50" charset="-128"/>
                <a:ea typeface="メイリオ" pitchFamily="50" charset="-128"/>
                <a:cs typeface="メイリオ" pitchFamily="50" charset="-128"/>
              </a:rPr>
              <a:t>】</a:t>
            </a:r>
          </a:p>
          <a:p>
            <a:pPr eaLnBrk="1" hangingPunct="1">
              <a:lnSpc>
                <a:spcPct val="100000"/>
              </a:lnSpc>
              <a:spcBef>
                <a:spcPts val="600"/>
              </a:spcBef>
            </a:pPr>
            <a:r>
              <a:rPr lang="en-US" altLang="ja-JP" sz="2000" dirty="0" smtClean="0">
                <a:solidFill>
                  <a:srgbClr val="FF0000"/>
                </a:solidFill>
                <a:latin typeface="メイリオ" pitchFamily="50" charset="-128"/>
                <a:ea typeface="メイリオ" pitchFamily="50" charset="-128"/>
                <a:cs typeface="メイリオ" pitchFamily="50" charset="-128"/>
              </a:rPr>
              <a:t>『</a:t>
            </a:r>
            <a:r>
              <a:rPr lang="en-US" altLang="ja-JP" sz="2000" u="sng" dirty="0" smtClean="0">
                <a:solidFill>
                  <a:srgbClr val="FF0000"/>
                </a:solidFill>
                <a:latin typeface="メイリオ" pitchFamily="50" charset="-128"/>
                <a:ea typeface="メイリオ" pitchFamily="50" charset="-128"/>
                <a:cs typeface="メイリオ" pitchFamily="50" charset="-128"/>
              </a:rPr>
              <a:t>Doctor-</a:t>
            </a:r>
            <a:r>
              <a:rPr lang="en-US" altLang="ja-JP" sz="2000" u="sng" dirty="0" err="1" smtClean="0">
                <a:solidFill>
                  <a:srgbClr val="FF0000"/>
                </a:solidFill>
                <a:latin typeface="メイリオ" pitchFamily="50" charset="-128"/>
                <a:ea typeface="メイリオ" pitchFamily="50" charset="-128"/>
                <a:cs typeface="メイリオ" pitchFamily="50" charset="-128"/>
              </a:rPr>
              <a:t>ase</a:t>
            </a:r>
            <a:r>
              <a:rPr lang="ja-JP" altLang="en-US" sz="2000" u="sng" dirty="0">
                <a:solidFill>
                  <a:srgbClr val="FF0000"/>
                </a:solidFill>
                <a:latin typeface="メイリオ" pitchFamily="50" charset="-128"/>
                <a:ea typeface="メイリオ" pitchFamily="50" charset="-128"/>
                <a:cs typeface="メイリオ" pitchFamily="50" charset="-128"/>
              </a:rPr>
              <a:t>（ドクタラーゼ</a:t>
            </a:r>
            <a:r>
              <a:rPr lang="ja-JP" altLang="en-US" sz="2000" u="sng" dirty="0" smtClean="0">
                <a:solidFill>
                  <a:srgbClr val="FF0000"/>
                </a:solidFill>
                <a:latin typeface="メイリオ" pitchFamily="50" charset="-128"/>
                <a:ea typeface="メイリオ" pitchFamily="50" charset="-128"/>
                <a:cs typeface="メイリオ" pitchFamily="50" charset="-128"/>
              </a:rPr>
              <a:t>）</a:t>
            </a:r>
            <a:r>
              <a:rPr lang="en-US" altLang="ja-JP" sz="2000" dirty="0" smtClean="0">
                <a:solidFill>
                  <a:srgbClr val="FF0000"/>
                </a:solidFill>
                <a:latin typeface="メイリオ" pitchFamily="50" charset="-128"/>
                <a:ea typeface="メイリオ" pitchFamily="50" charset="-128"/>
                <a:cs typeface="メイリオ" pitchFamily="50" charset="-128"/>
              </a:rPr>
              <a:t>』</a:t>
            </a:r>
            <a:endParaRPr lang="en-US" altLang="ja-JP" sz="2000" dirty="0">
              <a:solidFill>
                <a:srgbClr val="FF0000"/>
              </a:solidFill>
              <a:latin typeface="メイリオ" pitchFamily="50" charset="-128"/>
              <a:ea typeface="メイリオ" pitchFamily="50" charset="-128"/>
              <a:cs typeface="メイリオ" pitchFamily="50" charset="-128"/>
            </a:endParaRPr>
          </a:p>
          <a:p>
            <a:pPr eaLnBrk="1" hangingPunct="1">
              <a:lnSpc>
                <a:spcPct val="100000"/>
              </a:lnSpc>
              <a:buFontTx/>
              <a:buNone/>
            </a:pPr>
            <a:r>
              <a:rPr lang="ja-JP" altLang="ja-JP" sz="2000" dirty="0">
                <a:latin typeface="メイリオ" pitchFamily="50" charset="-128"/>
                <a:ea typeface="メイリオ" pitchFamily="50" charset="-128"/>
                <a:cs typeface="メイリオ" pitchFamily="50" charset="-128"/>
              </a:rPr>
              <a:t>　「医師にする酵素」の意味。様々な情報を通じて、医学生が医師になるのを助けるという</a:t>
            </a:r>
            <a:r>
              <a:rPr lang="ja-JP" altLang="ja-JP" sz="2000" dirty="0" smtClean="0">
                <a:latin typeface="メイリオ" pitchFamily="50" charset="-128"/>
                <a:ea typeface="メイリオ" pitchFamily="50" charset="-128"/>
                <a:cs typeface="メイリオ" pitchFamily="50" charset="-128"/>
              </a:rPr>
              <a:t>含意</a:t>
            </a:r>
            <a:r>
              <a:rPr lang="ja-JP" altLang="en-US" sz="2000" dirty="0" smtClean="0">
                <a:latin typeface="メイリオ" pitchFamily="50" charset="-128"/>
                <a:ea typeface="メイリオ" pitchFamily="50" charset="-128"/>
                <a:cs typeface="メイリオ" pitchFamily="50" charset="-128"/>
              </a:rPr>
              <a:t>。</a:t>
            </a:r>
            <a:r>
              <a:rPr lang="en-US" altLang="ja-JP" sz="2000" dirty="0" smtClean="0">
                <a:latin typeface="メイリオ" pitchFamily="50" charset="-128"/>
                <a:ea typeface="メイリオ" pitchFamily="50" charset="-128"/>
                <a:cs typeface="メイリオ" pitchFamily="50" charset="-128"/>
              </a:rPr>
              <a:t>(2012</a:t>
            </a:r>
            <a:r>
              <a:rPr lang="ja-JP" altLang="en-US" sz="2000" dirty="0" smtClean="0">
                <a:latin typeface="メイリオ" pitchFamily="50" charset="-128"/>
                <a:ea typeface="メイリオ" pitchFamily="50" charset="-128"/>
                <a:cs typeface="メイリオ" pitchFamily="50" charset="-128"/>
              </a:rPr>
              <a:t>年</a:t>
            </a:r>
            <a:r>
              <a:rPr lang="en-US" altLang="ja-JP" sz="2000" dirty="0" smtClean="0">
                <a:latin typeface="メイリオ" pitchFamily="50" charset="-128"/>
                <a:ea typeface="メイリオ" pitchFamily="50" charset="-128"/>
                <a:cs typeface="メイリオ" pitchFamily="50" charset="-128"/>
              </a:rPr>
              <a:t>4</a:t>
            </a:r>
            <a:r>
              <a:rPr lang="ja-JP" altLang="en-US" sz="2000" dirty="0" smtClean="0">
                <a:latin typeface="メイリオ" pitchFamily="50" charset="-128"/>
                <a:ea typeface="メイリオ" pitchFamily="50" charset="-128"/>
                <a:cs typeface="メイリオ" pitchFamily="50" charset="-128"/>
              </a:rPr>
              <a:t>月創刊、年</a:t>
            </a:r>
            <a:r>
              <a:rPr lang="en-US" altLang="ja-JP" sz="2000" dirty="0" smtClean="0">
                <a:latin typeface="メイリオ" pitchFamily="50" charset="-128"/>
                <a:ea typeface="メイリオ" pitchFamily="50" charset="-128"/>
                <a:cs typeface="メイリオ" pitchFamily="50" charset="-128"/>
              </a:rPr>
              <a:t>4</a:t>
            </a:r>
            <a:r>
              <a:rPr lang="ja-JP" altLang="en-US" sz="2000" dirty="0" smtClean="0">
                <a:latin typeface="メイリオ" pitchFamily="50" charset="-128"/>
                <a:ea typeface="メイリオ" pitchFamily="50" charset="-128"/>
                <a:cs typeface="メイリオ" pitchFamily="50" charset="-128"/>
              </a:rPr>
              <a:t>回発行</a:t>
            </a:r>
            <a:r>
              <a:rPr lang="en-US" altLang="ja-JP" sz="2000" dirty="0" smtClean="0">
                <a:latin typeface="メイリオ" pitchFamily="50" charset="-128"/>
                <a:ea typeface="メイリオ" pitchFamily="50" charset="-128"/>
                <a:cs typeface="メイリオ" pitchFamily="50" charset="-128"/>
              </a:rPr>
              <a:t>)</a:t>
            </a:r>
            <a:endParaRPr lang="ja-JP" altLang="ja-JP" sz="2000" dirty="0">
              <a:latin typeface="メイリオ" pitchFamily="50" charset="-128"/>
              <a:ea typeface="メイリオ" pitchFamily="50" charset="-128"/>
              <a:cs typeface="メイリオ" pitchFamily="50" charset="-128"/>
            </a:endParaRPr>
          </a:p>
        </p:txBody>
      </p:sp>
      <p:sp>
        <p:nvSpPr>
          <p:cNvPr id="53253" name="テキスト ボックス 7"/>
          <p:cNvSpPr txBox="1">
            <a:spLocks noChangeArrowheads="1"/>
          </p:cNvSpPr>
          <p:nvPr/>
        </p:nvSpPr>
        <p:spPr bwMode="auto">
          <a:xfrm>
            <a:off x="301318" y="2780928"/>
            <a:ext cx="8546675" cy="1092607"/>
          </a:xfrm>
          <a:prstGeom prst="rect">
            <a:avLst/>
          </a:prstGeom>
          <a:solidFill>
            <a:schemeClr val="accent6">
              <a:lumMod val="20000"/>
              <a:lumOff val="80000"/>
            </a:schemeClr>
          </a:solidFill>
          <a:ln>
            <a:solidFill>
              <a:schemeClr val="tx1"/>
            </a:solidFill>
          </a:ln>
          <a:extLst/>
        </p:spPr>
        <p:txBody>
          <a:bodyPr wrap="square">
            <a:spAutoFit/>
          </a:bodyPr>
          <a:lstStyle>
            <a:lvl1pPr marL="260350" indent="-260350"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eaLnBrk="1" hangingPunct="1">
              <a:lnSpc>
                <a:spcPct val="100000"/>
              </a:lnSpc>
              <a:buFontTx/>
              <a:buNone/>
            </a:pPr>
            <a:r>
              <a:rPr lang="en-US" altLang="ja-JP" sz="2000" dirty="0">
                <a:solidFill>
                  <a:srgbClr val="0033CC"/>
                </a:solidFill>
                <a:latin typeface="メイリオ" pitchFamily="50" charset="-128"/>
                <a:ea typeface="メイリオ" pitchFamily="50" charset="-128"/>
                <a:cs typeface="メイリオ" pitchFamily="50" charset="-128"/>
              </a:rPr>
              <a:t>【</a:t>
            </a:r>
            <a:r>
              <a:rPr lang="ja-JP" altLang="en-US" sz="2000" dirty="0">
                <a:solidFill>
                  <a:srgbClr val="0033CC"/>
                </a:solidFill>
                <a:latin typeface="メイリオ" pitchFamily="50" charset="-128"/>
                <a:ea typeface="メイリオ" pitchFamily="50" charset="-128"/>
                <a:cs typeface="メイリオ" pitchFamily="50" charset="-128"/>
              </a:rPr>
              <a:t>コンテンツ</a:t>
            </a:r>
            <a:r>
              <a:rPr lang="en-US" altLang="ja-JP" sz="2000" dirty="0">
                <a:solidFill>
                  <a:srgbClr val="0033CC"/>
                </a:solidFill>
                <a:latin typeface="メイリオ" pitchFamily="50" charset="-128"/>
                <a:ea typeface="メイリオ" pitchFamily="50" charset="-128"/>
                <a:cs typeface="メイリオ" pitchFamily="50" charset="-128"/>
              </a:rPr>
              <a:t>】</a:t>
            </a:r>
          </a:p>
          <a:p>
            <a:pPr eaLnBrk="1" hangingPunct="1">
              <a:lnSpc>
                <a:spcPct val="100000"/>
              </a:lnSpc>
              <a:spcBef>
                <a:spcPts val="600"/>
              </a:spcBef>
            </a:pPr>
            <a:r>
              <a:rPr lang="ja-JP" altLang="en-US" sz="2000" dirty="0" smtClean="0">
                <a:latin typeface="メイリオ" pitchFamily="50" charset="-128"/>
                <a:ea typeface="メイリオ" pitchFamily="50" charset="-128"/>
                <a:cs typeface="メイリオ" pitchFamily="50" charset="-128"/>
              </a:rPr>
              <a:t>　</a:t>
            </a:r>
            <a:r>
              <a:rPr lang="ja-JP" altLang="ja-JP" sz="2000" dirty="0" smtClean="0">
                <a:latin typeface="メイリオ" pitchFamily="50" charset="-128"/>
                <a:ea typeface="メイリオ" pitchFamily="50" charset="-128"/>
                <a:cs typeface="メイリオ" pitchFamily="50" charset="-128"/>
              </a:rPr>
              <a:t>医療界</a:t>
            </a:r>
            <a:r>
              <a:rPr lang="ja-JP" altLang="ja-JP" sz="2000" dirty="0">
                <a:latin typeface="メイリオ" pitchFamily="50" charset="-128"/>
                <a:ea typeface="メイリオ" pitchFamily="50" charset="-128"/>
                <a:cs typeface="メイリオ" pitchFamily="50" charset="-128"/>
              </a:rPr>
              <a:t>全体について考える視野を持ってもらうとともに、医師会への理解の深化を目的とする</a:t>
            </a:r>
            <a:r>
              <a:rPr lang="ja-JP" altLang="ja-JP" sz="2000" dirty="0" smtClean="0">
                <a:latin typeface="メイリオ" pitchFamily="50" charset="-128"/>
                <a:ea typeface="メイリオ" pitchFamily="50" charset="-128"/>
                <a:cs typeface="メイリオ" pitchFamily="50" charset="-128"/>
              </a:rPr>
              <a:t>内容</a:t>
            </a:r>
            <a:r>
              <a:rPr lang="ja-JP" altLang="en-US" sz="2000" dirty="0" smtClean="0">
                <a:latin typeface="メイリオ" pitchFamily="50" charset="-128"/>
                <a:ea typeface="メイリオ" pitchFamily="50" charset="-128"/>
                <a:cs typeface="メイリオ" pitchFamily="50" charset="-128"/>
              </a:rPr>
              <a:t>。</a:t>
            </a:r>
            <a:endParaRPr lang="en-US" altLang="ja-JP" sz="2000" dirty="0">
              <a:latin typeface="メイリオ" pitchFamily="50" charset="-128"/>
              <a:ea typeface="メイリオ" pitchFamily="50" charset="-128"/>
              <a:cs typeface="メイリオ" pitchFamily="50" charset="-128"/>
            </a:endParaRPr>
          </a:p>
        </p:txBody>
      </p:sp>
      <p:sp>
        <p:nvSpPr>
          <p:cNvPr id="6" name="Text Box 4"/>
          <p:cNvSpPr txBox="1">
            <a:spLocks noChangeArrowheads="1"/>
          </p:cNvSpPr>
          <p:nvPr/>
        </p:nvSpPr>
        <p:spPr bwMode="auto">
          <a:xfrm>
            <a:off x="252046" y="155575"/>
            <a:ext cx="8623789" cy="45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algn="ctr" eaLnBrk="1" hangingPunct="1">
              <a:lnSpc>
                <a:spcPct val="100000"/>
              </a:lnSpc>
              <a:spcBef>
                <a:spcPct val="50000"/>
              </a:spcBef>
              <a:buFontTx/>
              <a:buNone/>
            </a:pPr>
            <a:r>
              <a:rPr lang="ja-JP" altLang="en-US" sz="2200" dirty="0" smtClean="0">
                <a:latin typeface="+mn-ea"/>
                <a:ea typeface="+mn-ea"/>
                <a:cs typeface="メイリオ" pitchFamily="50" charset="-128"/>
              </a:rPr>
              <a:t>医学生向け無料情報誌</a:t>
            </a:r>
            <a:r>
              <a:rPr lang="en-US" altLang="ja-JP" sz="2200" dirty="0" smtClean="0">
                <a:latin typeface="+mn-ea"/>
                <a:ea typeface="+mn-ea"/>
                <a:cs typeface="メイリオ" pitchFamily="50" charset="-128"/>
              </a:rPr>
              <a:t>『</a:t>
            </a:r>
            <a:r>
              <a:rPr lang="ja-JP" altLang="en-US" sz="2200" dirty="0" smtClean="0">
                <a:latin typeface="+mn-ea"/>
                <a:ea typeface="+mn-ea"/>
                <a:cs typeface="メイリオ" pitchFamily="50" charset="-128"/>
              </a:rPr>
              <a:t>ドクタラーゼ</a:t>
            </a:r>
            <a:r>
              <a:rPr lang="en-US" altLang="ja-JP" sz="2200" dirty="0" smtClean="0">
                <a:latin typeface="+mn-ea"/>
                <a:ea typeface="+mn-ea"/>
                <a:cs typeface="メイリオ" pitchFamily="50" charset="-128"/>
              </a:rPr>
              <a:t>』</a:t>
            </a:r>
            <a:r>
              <a:rPr lang="ja-JP" altLang="en-US" sz="2200" dirty="0" smtClean="0">
                <a:latin typeface="+mn-ea"/>
                <a:ea typeface="+mn-ea"/>
                <a:cs typeface="メイリオ" pitchFamily="50" charset="-128"/>
              </a:rPr>
              <a:t>　＜概要＞</a:t>
            </a:r>
            <a:endParaRPr lang="ja-JP" altLang="en-US" sz="2200" dirty="0">
              <a:latin typeface="+mn-ea"/>
              <a:ea typeface="+mn-ea"/>
              <a:cs typeface="メイリオ" pitchFamily="50" charset="-128"/>
            </a:endParaRPr>
          </a:p>
        </p:txBody>
      </p:sp>
      <p:sp>
        <p:nvSpPr>
          <p:cNvPr id="8" name="AutoShape 16"/>
          <p:cNvSpPr>
            <a:spLocks noChangeArrowheads="1"/>
          </p:cNvSpPr>
          <p:nvPr/>
        </p:nvSpPr>
        <p:spPr bwMode="auto">
          <a:xfrm>
            <a:off x="3438534" y="692696"/>
            <a:ext cx="5436096" cy="438819"/>
          </a:xfrm>
          <a:prstGeom prst="roundRect">
            <a:avLst>
              <a:gd name="adj" fmla="val 16667"/>
            </a:avLst>
          </a:prstGeom>
          <a:solidFill>
            <a:srgbClr val="CCFFFF"/>
          </a:solidFill>
          <a:ln w="19050" algn="ctr">
            <a:solidFill>
              <a:srgbClr val="0000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marL="342900" indent="-342900" algn="ctr">
              <a:lnSpc>
                <a:spcPct val="120000"/>
              </a:lnSpc>
              <a:buFont typeface="Wingdings" pitchFamily="2" charset="2"/>
              <a:buNone/>
            </a:pPr>
            <a:r>
              <a:rPr lang="en-US" altLang="ja-JP" sz="1600" b="1" dirty="0">
                <a:latin typeface="メイリオ" pitchFamily="50" charset="-128"/>
                <a:ea typeface="メイリオ" pitchFamily="50" charset="-128"/>
                <a:cs typeface="メイリオ" pitchFamily="50" charset="-128"/>
              </a:rPr>
              <a:t>http://</a:t>
            </a:r>
            <a:r>
              <a:rPr lang="en-US" altLang="ja-JP" sz="1600" b="1" dirty="0" smtClean="0">
                <a:latin typeface="メイリオ" pitchFamily="50" charset="-128"/>
                <a:ea typeface="メイリオ" pitchFamily="50" charset="-128"/>
                <a:cs typeface="メイリオ" pitchFamily="50" charset="-128"/>
              </a:rPr>
              <a:t>www.med.or.jp/doctor-ase/index.html</a:t>
            </a:r>
            <a:endParaRPr lang="ja-JP" altLang="en-US" sz="1600" dirty="0">
              <a:latin typeface="メイリオ" pitchFamily="50" charset="-128"/>
              <a:ea typeface="メイリオ" pitchFamily="50" charset="-128"/>
              <a:cs typeface="メイリオ" pitchFamily="50" charset="-128"/>
            </a:endParaRPr>
          </a:p>
        </p:txBody>
      </p:sp>
      <p:sp>
        <p:nvSpPr>
          <p:cNvPr id="2" name="テキスト ボックス 1"/>
          <p:cNvSpPr txBox="1"/>
          <p:nvPr/>
        </p:nvSpPr>
        <p:spPr>
          <a:xfrm>
            <a:off x="179512" y="3977110"/>
            <a:ext cx="2304256" cy="369332"/>
          </a:xfrm>
          <a:prstGeom prst="rect">
            <a:avLst/>
          </a:prstGeom>
          <a:noFill/>
        </p:spPr>
        <p:txBody>
          <a:bodyPr wrap="square" rtlCol="0">
            <a:spAutoFit/>
          </a:bodyPr>
          <a:lstStyle/>
          <a:p>
            <a:r>
              <a:rPr kumimoji="1" lang="ja-JP" altLang="en-US" dirty="0" smtClean="0">
                <a:solidFill>
                  <a:srgbClr val="0033CC"/>
                </a:solidFill>
              </a:rPr>
              <a:t>＜特集テーマ例＞</a:t>
            </a:r>
            <a:endParaRPr kumimoji="1" lang="ja-JP" altLang="en-US" dirty="0">
              <a:solidFill>
                <a:srgbClr val="0033CC"/>
              </a:solidFill>
            </a:endParaRPr>
          </a:p>
        </p:txBody>
      </p:sp>
      <p:sp>
        <p:nvSpPr>
          <p:cNvPr id="9" name="テキスト ボックス 4"/>
          <p:cNvSpPr txBox="1">
            <a:spLocks noChangeArrowheads="1"/>
          </p:cNvSpPr>
          <p:nvPr/>
        </p:nvSpPr>
        <p:spPr bwMode="auto">
          <a:xfrm>
            <a:off x="252046" y="2204864"/>
            <a:ext cx="8572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1463" indent="-271463"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marL="0" indent="0" eaLnBrk="1" hangingPunct="1">
              <a:lnSpc>
                <a:spcPct val="100000"/>
              </a:lnSpc>
              <a:spcBef>
                <a:spcPts val="600"/>
              </a:spcBef>
            </a:pPr>
            <a:r>
              <a:rPr lang="en-US" altLang="ja-JP" sz="1800" dirty="0" smtClean="0">
                <a:latin typeface="メイリオ" pitchFamily="50" charset="-128"/>
                <a:ea typeface="メイリオ" pitchFamily="50" charset="-128"/>
                <a:cs typeface="メイリオ" pitchFamily="50" charset="-128"/>
              </a:rPr>
              <a:t>①</a:t>
            </a:r>
            <a:r>
              <a:rPr lang="ja-JP" altLang="en-US" sz="1800" dirty="0">
                <a:latin typeface="メイリオ" pitchFamily="50" charset="-128"/>
                <a:ea typeface="メイリオ" pitchFamily="50" charset="-128"/>
                <a:cs typeface="メイリオ" pitchFamily="50" charset="-128"/>
              </a:rPr>
              <a:t>全国の大学医</a:t>
            </a:r>
            <a:r>
              <a:rPr lang="ja-JP" altLang="en-US" sz="1800" dirty="0" smtClean="0">
                <a:latin typeface="メイリオ" pitchFamily="50" charset="-128"/>
                <a:ea typeface="メイリオ" pitchFamily="50" charset="-128"/>
                <a:cs typeface="メイリオ" pitchFamily="50" charset="-128"/>
              </a:rPr>
              <a:t>学部･医科大学</a:t>
            </a:r>
            <a:r>
              <a:rPr lang="en-US" altLang="ja-JP" sz="1800" dirty="0" smtClean="0">
                <a:latin typeface="メイリオ" pitchFamily="50" charset="-128"/>
                <a:ea typeface="メイリオ" pitchFamily="50" charset="-128"/>
                <a:cs typeface="メイリオ" pitchFamily="50" charset="-128"/>
              </a:rPr>
              <a:t>､</a:t>
            </a:r>
            <a:r>
              <a:rPr lang="ja-JP" altLang="en-US" sz="1800" dirty="0" smtClean="0">
                <a:latin typeface="メイリオ" pitchFamily="50" charset="-128"/>
                <a:ea typeface="メイリオ" pitchFamily="50" charset="-128"/>
                <a:cs typeface="メイリオ" pitchFamily="50" charset="-128"/>
              </a:rPr>
              <a:t>②</a:t>
            </a:r>
            <a:r>
              <a:rPr lang="ja-JP" altLang="en-US" sz="1800" dirty="0">
                <a:latin typeface="メイリオ" pitchFamily="50" charset="-128"/>
                <a:ea typeface="メイリオ" pitchFamily="50" charset="-128"/>
                <a:cs typeface="メイリオ" pitchFamily="50" charset="-128"/>
              </a:rPr>
              <a:t>主要予備校の医学部進学</a:t>
            </a:r>
            <a:r>
              <a:rPr lang="ja-JP" altLang="en-US" sz="1800" dirty="0" smtClean="0">
                <a:latin typeface="メイリオ" pitchFamily="50" charset="-128"/>
                <a:ea typeface="メイリオ" pitchFamily="50" charset="-128"/>
                <a:cs typeface="メイリオ" pitchFamily="50" charset="-128"/>
              </a:rPr>
              <a:t>コース</a:t>
            </a:r>
            <a:r>
              <a:rPr lang="en-US" altLang="ja-JP" sz="1800" dirty="0" smtClean="0">
                <a:latin typeface="メイリオ" pitchFamily="50" charset="-128"/>
                <a:ea typeface="メイリオ" pitchFamily="50" charset="-128"/>
                <a:cs typeface="メイリオ" pitchFamily="50" charset="-128"/>
              </a:rPr>
              <a:t>､</a:t>
            </a:r>
            <a:r>
              <a:rPr lang="ja-JP" altLang="en-US" sz="1800" dirty="0" smtClean="0">
                <a:latin typeface="メイリオ" pitchFamily="50" charset="-128"/>
                <a:ea typeface="メイリオ" pitchFamily="50" charset="-128"/>
                <a:cs typeface="メイリオ" pitchFamily="50" charset="-128"/>
              </a:rPr>
              <a:t>③</a:t>
            </a:r>
            <a:r>
              <a:rPr lang="ja-JP" altLang="en-US" sz="1800" dirty="0">
                <a:latin typeface="メイリオ" pitchFamily="50" charset="-128"/>
                <a:ea typeface="メイリオ" pitchFamily="50" charset="-128"/>
                <a:cs typeface="メイリオ" pitchFamily="50" charset="-128"/>
              </a:rPr>
              <a:t>医学部に多くの卒業生が入学する一部高校 </a:t>
            </a:r>
            <a:r>
              <a:rPr lang="ja-JP" altLang="en-US" sz="1800" dirty="0" smtClean="0">
                <a:latin typeface="メイリオ" pitchFamily="50" charset="-128"/>
                <a:ea typeface="メイリオ" pitchFamily="50" charset="-128"/>
                <a:cs typeface="メイリオ" pitchFamily="50" charset="-128"/>
              </a:rPr>
              <a:t>等へ配布。</a:t>
            </a:r>
            <a:endParaRPr lang="en-US" altLang="ja-JP" sz="1800" dirty="0">
              <a:latin typeface="メイリオ" pitchFamily="50" charset="-128"/>
              <a:ea typeface="メイリオ" pitchFamily="50" charset="-128"/>
              <a:cs typeface="メイリオ" pitchFamily="50" charset="-128"/>
            </a:endParaRPr>
          </a:p>
        </p:txBody>
      </p:sp>
      <p:sp>
        <p:nvSpPr>
          <p:cNvPr id="11"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49</a:t>
            </a:fld>
            <a:endParaRPr lang="ja-JP" altLang="en-US" dirty="0">
              <a:latin typeface="ＭＳ ゴシック" pitchFamily="49" charset="-128"/>
              <a:ea typeface="ＭＳ ゴシック" pitchFamily="49" charset="-128"/>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66924" y="3821084"/>
            <a:ext cx="2016224" cy="290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396063" y="4278575"/>
            <a:ext cx="8712441" cy="2246769"/>
          </a:xfrm>
          <a:prstGeom prst="rect">
            <a:avLst/>
          </a:prstGeom>
          <a:noFill/>
        </p:spPr>
        <p:txBody>
          <a:bodyPr wrap="square" rtlCol="0">
            <a:spAutoFit/>
          </a:bodyPr>
          <a:lstStyle/>
          <a:p>
            <a:pPr marL="342900" indent="-342900">
              <a:buFont typeface="Wingdings" panose="05000000000000000000" pitchFamily="2" charset="2"/>
              <a:buChar char="Ø"/>
            </a:pPr>
            <a:r>
              <a:rPr kumimoji="1" lang="ja-JP" altLang="en-US" sz="2000" dirty="0" smtClean="0">
                <a:solidFill>
                  <a:srgbClr val="0033CC"/>
                </a:solidFill>
              </a:rPr>
              <a:t>臨床研修制度を考える－医師としての第一歩をよりよくするために</a:t>
            </a:r>
            <a:r>
              <a:rPr lang="ja-JP" altLang="en-US" dirty="0" smtClean="0"/>
              <a:t>　　</a:t>
            </a:r>
            <a:endParaRPr kumimoji="1" lang="en-US" altLang="ja-JP" dirty="0" smtClean="0"/>
          </a:p>
          <a:p>
            <a:pPr marL="342900" indent="-342900">
              <a:buFont typeface="Wingdings" panose="05000000000000000000" pitchFamily="2" charset="2"/>
              <a:buChar char="Ø"/>
            </a:pPr>
            <a:r>
              <a:rPr lang="ja-JP" altLang="en-US" sz="2000" dirty="0" smtClean="0">
                <a:solidFill>
                  <a:srgbClr val="0033CC"/>
                </a:solidFill>
              </a:rPr>
              <a:t>大解剖！　医療保険のしくみ</a:t>
            </a:r>
            <a:endParaRPr lang="en-US" altLang="ja-JP" sz="2000" dirty="0" smtClean="0">
              <a:solidFill>
                <a:srgbClr val="0033CC"/>
              </a:solidFill>
            </a:endParaRPr>
          </a:p>
          <a:p>
            <a:pPr marL="342900" indent="-342900">
              <a:buFont typeface="Wingdings" panose="05000000000000000000" pitchFamily="2" charset="2"/>
              <a:buChar char="Ø"/>
            </a:pPr>
            <a:r>
              <a:rPr kumimoji="1" lang="ja-JP" altLang="en-US" sz="2000" dirty="0" smtClean="0">
                <a:solidFill>
                  <a:srgbClr val="0033CC"/>
                </a:solidFill>
              </a:rPr>
              <a:t>これからの道　どう選び　どう決める？　医師の「キャリア」を考える</a:t>
            </a:r>
            <a:endParaRPr kumimoji="1" lang="en-US" altLang="ja-JP" sz="2000" dirty="0" smtClean="0">
              <a:solidFill>
                <a:srgbClr val="0033CC"/>
              </a:solidFill>
            </a:endParaRPr>
          </a:p>
          <a:p>
            <a:pPr marL="342900" indent="-342900">
              <a:buFont typeface="Wingdings" panose="05000000000000000000" pitchFamily="2" charset="2"/>
              <a:buChar char="Ø"/>
            </a:pPr>
            <a:r>
              <a:rPr lang="ja-JP" altLang="en-US" sz="2000" dirty="0" smtClean="0">
                <a:solidFill>
                  <a:srgbClr val="0033CC"/>
                </a:solidFill>
              </a:rPr>
              <a:t>地域の救急医療を支えるしくみ</a:t>
            </a:r>
            <a:endParaRPr lang="en-US" altLang="ja-JP" sz="2000" dirty="0" smtClean="0">
              <a:solidFill>
                <a:srgbClr val="0033CC"/>
              </a:solidFill>
            </a:endParaRPr>
          </a:p>
          <a:p>
            <a:pPr marL="342900" indent="-342900">
              <a:buFont typeface="Wingdings" panose="05000000000000000000" pitchFamily="2" charset="2"/>
              <a:buChar char="Ø"/>
            </a:pPr>
            <a:r>
              <a:rPr lang="ja-JP" altLang="en-US" sz="2000" dirty="0" smtClean="0">
                <a:solidFill>
                  <a:srgbClr val="0033CC"/>
                </a:solidFill>
              </a:rPr>
              <a:t>男女</a:t>
            </a:r>
            <a:r>
              <a:rPr lang="ja-JP" altLang="en-US" sz="2000" dirty="0">
                <a:solidFill>
                  <a:srgbClr val="0033CC"/>
                </a:solidFill>
              </a:rPr>
              <a:t>がともに医師として働き続けるために</a:t>
            </a:r>
            <a:endParaRPr lang="en-US" altLang="ja-JP" sz="2000" dirty="0">
              <a:solidFill>
                <a:srgbClr val="0033CC"/>
              </a:solidFill>
            </a:endParaRPr>
          </a:p>
          <a:p>
            <a:r>
              <a:rPr lang="ja-JP" altLang="en-US" sz="2000" dirty="0">
                <a:solidFill>
                  <a:srgbClr val="0033CC"/>
                </a:solidFill>
              </a:rPr>
              <a:t>　　（</a:t>
            </a:r>
            <a:r>
              <a:rPr lang="ja-JP" altLang="en-US" sz="2000" dirty="0" smtClean="0">
                <a:solidFill>
                  <a:srgbClr val="0033CC"/>
                </a:solidFill>
              </a:rPr>
              <a:t>日本</a:t>
            </a:r>
            <a:r>
              <a:rPr lang="ja-JP" altLang="en-US" sz="2000" dirty="0">
                <a:solidFill>
                  <a:srgbClr val="0033CC"/>
                </a:solidFill>
              </a:rPr>
              <a:t>医師会女性医師支援センターの取り組み</a:t>
            </a:r>
            <a:r>
              <a:rPr lang="ja-JP" altLang="en-US" sz="2000" dirty="0" smtClean="0">
                <a:solidFill>
                  <a:srgbClr val="0033CC"/>
                </a:solidFill>
              </a:rPr>
              <a:t>より）</a:t>
            </a:r>
            <a:endParaRPr lang="en-US" altLang="ja-JP" sz="2000" dirty="0">
              <a:solidFill>
                <a:srgbClr val="0033CC"/>
              </a:solidFill>
            </a:endParaRPr>
          </a:p>
          <a:p>
            <a:pPr marL="342900" indent="-342900">
              <a:buFont typeface="Wingdings" panose="05000000000000000000" pitchFamily="2" charset="2"/>
              <a:buChar char="Ø"/>
            </a:pPr>
            <a:r>
              <a:rPr lang="ja-JP" altLang="en-US" sz="2000" dirty="0" smtClean="0">
                <a:solidFill>
                  <a:srgbClr val="0033CC"/>
                </a:solidFill>
              </a:rPr>
              <a:t>在宅</a:t>
            </a:r>
            <a:r>
              <a:rPr lang="ja-JP" altLang="en-US" sz="2000" dirty="0">
                <a:solidFill>
                  <a:srgbClr val="0033CC"/>
                </a:solidFill>
              </a:rPr>
              <a:t>医療 患者の「居場所」で行う</a:t>
            </a:r>
            <a:r>
              <a:rPr lang="ja-JP" altLang="en-US" sz="2000" dirty="0" smtClean="0">
                <a:solidFill>
                  <a:srgbClr val="0033CC"/>
                </a:solidFill>
              </a:rPr>
              <a:t>医療</a:t>
            </a:r>
            <a:endParaRPr lang="en-US" altLang="ja-JP" sz="2000" dirty="0">
              <a:solidFill>
                <a:srgbClr val="0033CC"/>
              </a:solidFill>
            </a:endParaRPr>
          </a:p>
        </p:txBody>
      </p:sp>
      <p:sp>
        <p:nvSpPr>
          <p:cNvPr id="12" name="テキスト ボックス 11"/>
          <p:cNvSpPr txBox="1"/>
          <p:nvPr/>
        </p:nvSpPr>
        <p:spPr>
          <a:xfrm>
            <a:off x="107504" y="6551766"/>
            <a:ext cx="3744416" cy="261610"/>
          </a:xfrm>
          <a:prstGeom prst="rect">
            <a:avLst/>
          </a:prstGeom>
          <a:noFill/>
        </p:spPr>
        <p:txBody>
          <a:bodyPr wrap="square" rtlCol="0">
            <a:spAutoFit/>
          </a:bodyPr>
          <a:lstStyle/>
          <a:p>
            <a:r>
              <a:rPr kumimoji="1" lang="ja-JP" altLang="en-US" sz="1050" dirty="0" smtClean="0"/>
              <a:t>出典：日本医師会作成資料</a:t>
            </a:r>
            <a:endParaRPr kumimoji="1" lang="ja-JP" altLang="en-US" sz="1050" dirty="0"/>
          </a:p>
        </p:txBody>
      </p:sp>
    </p:spTree>
    <p:extLst>
      <p:ext uri="{BB962C8B-B14F-4D97-AF65-F5344CB8AC3E}">
        <p14:creationId xmlns:p14="http://schemas.microsoft.com/office/powerpoint/2010/main" val="294241284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テキスト ボックス 3"/>
          <p:cNvSpPr txBox="1">
            <a:spLocks noChangeArrowheads="1"/>
          </p:cNvSpPr>
          <p:nvPr/>
        </p:nvSpPr>
        <p:spPr bwMode="auto">
          <a:xfrm>
            <a:off x="367812" y="1196752"/>
            <a:ext cx="8399585" cy="271938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algn="ctr">
              <a:lnSpc>
                <a:spcPct val="110000"/>
              </a:lnSpc>
              <a:spcBef>
                <a:spcPct val="10000"/>
              </a:spcBef>
              <a:buFont typeface="Wingdings" pitchFamily="2" charset="2"/>
              <a:buNone/>
            </a:pPr>
            <a:r>
              <a:rPr lang="ja-JP" altLang="en-US" sz="2600" dirty="0">
                <a:latin typeface="メイリオ" pitchFamily="50" charset="-128"/>
                <a:ea typeface="メイリオ" pitchFamily="50" charset="-128"/>
                <a:cs typeface="メイリオ" pitchFamily="50" charset="-128"/>
              </a:rPr>
              <a:t>－平成</a:t>
            </a:r>
            <a:r>
              <a:rPr lang="en-US" altLang="ja-JP" sz="2600" dirty="0">
                <a:latin typeface="メイリオ" pitchFamily="50" charset="-128"/>
                <a:ea typeface="メイリオ" pitchFamily="50" charset="-128"/>
                <a:cs typeface="メイリオ" pitchFamily="50" charset="-128"/>
              </a:rPr>
              <a:t>20</a:t>
            </a:r>
            <a:r>
              <a:rPr lang="ja-JP" altLang="en-US" sz="2600" dirty="0">
                <a:latin typeface="メイリオ" pitchFamily="50" charset="-128"/>
                <a:ea typeface="メイリオ" pitchFamily="50" charset="-128"/>
                <a:cs typeface="メイリオ" pitchFamily="50" charset="-128"/>
              </a:rPr>
              <a:t>年度発足時の背景－</a:t>
            </a:r>
          </a:p>
          <a:p>
            <a:pPr>
              <a:lnSpc>
                <a:spcPct val="110000"/>
              </a:lnSpc>
              <a:spcBef>
                <a:spcPct val="10000"/>
              </a:spcBef>
              <a:buFont typeface="Wingdings" pitchFamily="2" charset="2"/>
              <a:buChar char="l"/>
            </a:pPr>
            <a:r>
              <a:rPr lang="ja-JP" altLang="en-US" sz="2600" dirty="0">
                <a:latin typeface="メイリオ" pitchFamily="50" charset="-128"/>
                <a:ea typeface="メイリオ" pitchFamily="50" charset="-128"/>
                <a:cs typeface="メイリオ" pitchFamily="50" charset="-128"/>
              </a:rPr>
              <a:t>勤務医の勤務条件や労働環境は想像を絶する</a:t>
            </a:r>
          </a:p>
          <a:p>
            <a:pPr>
              <a:lnSpc>
                <a:spcPct val="110000"/>
              </a:lnSpc>
              <a:spcBef>
                <a:spcPct val="10000"/>
              </a:spcBef>
              <a:buFont typeface="Wingdings" pitchFamily="2" charset="2"/>
              <a:buChar char="l"/>
            </a:pPr>
            <a:r>
              <a:rPr lang="ja-JP" altLang="en-US" sz="2600" dirty="0">
                <a:latin typeface="メイリオ" pitchFamily="50" charset="-128"/>
                <a:ea typeface="メイリオ" pitchFamily="50" charset="-128"/>
                <a:cs typeface="メイリオ" pitchFamily="50" charset="-128"/>
              </a:rPr>
              <a:t>勤務条件の影響で健康を害した医師が多数いる</a:t>
            </a:r>
          </a:p>
          <a:p>
            <a:pPr>
              <a:lnSpc>
                <a:spcPct val="110000"/>
              </a:lnSpc>
              <a:spcBef>
                <a:spcPct val="10000"/>
              </a:spcBef>
              <a:buFont typeface="Wingdings" pitchFamily="2" charset="2"/>
              <a:buChar char="l"/>
            </a:pPr>
            <a:r>
              <a:rPr lang="ja-JP" altLang="en-US" sz="2600" dirty="0">
                <a:latin typeface="メイリオ" pitchFamily="50" charset="-128"/>
                <a:ea typeface="メイリオ" pitchFamily="50" charset="-128"/>
                <a:cs typeface="メイリオ" pitchFamily="50" charset="-128"/>
              </a:rPr>
              <a:t>医師の健康確保は患者安全につながる</a:t>
            </a:r>
          </a:p>
          <a:p>
            <a:pPr>
              <a:lnSpc>
                <a:spcPct val="110000"/>
              </a:lnSpc>
              <a:spcBef>
                <a:spcPct val="10000"/>
              </a:spcBef>
              <a:buFont typeface="Wingdings" pitchFamily="2" charset="2"/>
              <a:buChar char="l"/>
            </a:pPr>
            <a:r>
              <a:rPr lang="ja-JP" altLang="en-US" sz="2600" dirty="0">
                <a:latin typeface="メイリオ" pitchFamily="50" charset="-128"/>
                <a:ea typeface="メイリオ" pitchFamily="50" charset="-128"/>
                <a:cs typeface="メイリオ" pitchFamily="50" charset="-128"/>
              </a:rPr>
              <a:t>医師の健康支援は医療再生に不可欠</a:t>
            </a:r>
            <a:endParaRPr lang="en-US" altLang="ja-JP" sz="2600" dirty="0">
              <a:latin typeface="メイリオ" pitchFamily="50" charset="-128"/>
              <a:ea typeface="メイリオ" pitchFamily="50" charset="-128"/>
              <a:cs typeface="メイリオ" pitchFamily="50" charset="-128"/>
            </a:endParaRPr>
          </a:p>
        </p:txBody>
      </p:sp>
      <p:sp>
        <p:nvSpPr>
          <p:cNvPr id="33795" name="Rectangle 2"/>
          <p:cNvSpPr txBox="1">
            <a:spLocks noChangeArrowheads="1"/>
          </p:cNvSpPr>
          <p:nvPr/>
        </p:nvSpPr>
        <p:spPr bwMode="auto">
          <a:xfrm>
            <a:off x="179512" y="739552"/>
            <a:ext cx="892899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a:lnSpc>
                <a:spcPct val="100000"/>
              </a:lnSpc>
              <a:buFontTx/>
              <a:buNone/>
            </a:pPr>
            <a:r>
              <a:rPr lang="ja-JP" altLang="en-US" sz="2000" dirty="0">
                <a:solidFill>
                  <a:srgbClr val="0000FF"/>
                </a:solidFill>
                <a:latin typeface="メイリオ" pitchFamily="50" charset="-128"/>
                <a:ea typeface="メイリオ" pitchFamily="50" charset="-128"/>
                <a:cs typeface="メイリオ" pitchFamily="50" charset="-128"/>
              </a:rPr>
              <a:t>●日本医師会「勤務医の健康支援に関するプロジェクト委員会」</a:t>
            </a:r>
            <a:r>
              <a:rPr lang="ja-JP" altLang="en-US" sz="2000" dirty="0" smtClean="0">
                <a:solidFill>
                  <a:srgbClr val="0000FF"/>
                </a:solidFill>
                <a:latin typeface="メイリオ" pitchFamily="50" charset="-128"/>
                <a:ea typeface="メイリオ" pitchFamily="50" charset="-128"/>
                <a:cs typeface="メイリオ" pitchFamily="50" charset="-128"/>
              </a:rPr>
              <a:t>の主な活動</a:t>
            </a:r>
            <a:endParaRPr lang="en-US" altLang="ja-JP" sz="2000" dirty="0">
              <a:solidFill>
                <a:srgbClr val="0000FF"/>
              </a:solidFill>
              <a:latin typeface="メイリオ" pitchFamily="50" charset="-128"/>
              <a:ea typeface="メイリオ" pitchFamily="50" charset="-128"/>
              <a:cs typeface="メイリオ" pitchFamily="50" charset="-128"/>
            </a:endParaRPr>
          </a:p>
        </p:txBody>
      </p:sp>
      <p:sp>
        <p:nvSpPr>
          <p:cNvPr id="33796" name="AutoShape 5"/>
          <p:cNvSpPr>
            <a:spLocks noChangeArrowheads="1"/>
          </p:cNvSpPr>
          <p:nvPr/>
        </p:nvSpPr>
        <p:spPr bwMode="auto">
          <a:xfrm>
            <a:off x="3091962" y="3861048"/>
            <a:ext cx="2942492" cy="404812"/>
          </a:xfrm>
          <a:prstGeom prst="downArrow">
            <a:avLst>
              <a:gd name="adj1" fmla="val 50000"/>
              <a:gd name="adj2" fmla="val 25000"/>
            </a:avLst>
          </a:prstGeom>
          <a:gradFill rotWithShape="1">
            <a:gsLst>
              <a:gs pos="0">
                <a:srgbClr val="0000FF"/>
              </a:gs>
              <a:gs pos="100000">
                <a:srgbClr val="00007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99"/>
                  </a:outerShdw>
                </a:effectLst>
              </a14:hiddenEffects>
            </a:ext>
          </a:extLst>
        </p:spPr>
        <p:txBody>
          <a:bodyPr vert="eaVert" wrap="none" anchor="ctr"/>
          <a:lstStyle/>
          <a:p>
            <a:endParaRPr lang="ja-JP" altLang="en-US"/>
          </a:p>
        </p:txBody>
      </p:sp>
      <p:sp>
        <p:nvSpPr>
          <p:cNvPr id="33797" name="Text Box 6"/>
          <p:cNvSpPr txBox="1">
            <a:spLocks noChangeArrowheads="1"/>
          </p:cNvSpPr>
          <p:nvPr/>
        </p:nvSpPr>
        <p:spPr bwMode="auto">
          <a:xfrm>
            <a:off x="369277" y="4293096"/>
            <a:ext cx="8398120" cy="225867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lvl1pPr eaLnBrk="0" hangingPunct="0">
              <a:defRPr kumimoji="1" sz="2300">
                <a:solidFill>
                  <a:schemeClr val="tx1"/>
                </a:solidFill>
                <a:latin typeface="ＭＳ Ｐゴシック" charset="-128"/>
                <a:ea typeface="ＭＳ Ｐゴシック" charset="-128"/>
              </a:defRPr>
            </a:lvl1pPr>
            <a:lvl2pPr marL="207963"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eaLnBrk="1" hangingPunct="1">
              <a:lnSpc>
                <a:spcPct val="90000"/>
              </a:lnSpc>
              <a:spcBef>
                <a:spcPct val="15000"/>
              </a:spcBef>
              <a:buFontTx/>
              <a:buNone/>
            </a:pPr>
            <a:r>
              <a:rPr lang="ja-JP" altLang="en-US" sz="1900" dirty="0">
                <a:latin typeface="メイリオ" pitchFamily="50" charset="-128"/>
                <a:ea typeface="メイリオ" pitchFamily="50" charset="-128"/>
                <a:cs typeface="メイリオ" pitchFamily="50" charset="-128"/>
              </a:rPr>
              <a:t>主な活動</a:t>
            </a:r>
          </a:p>
          <a:p>
            <a:pPr marL="550863" lvl="1" indent="-342900" eaLnBrk="1" hangingPunct="1">
              <a:lnSpc>
                <a:spcPct val="90000"/>
              </a:lnSpc>
              <a:spcBef>
                <a:spcPct val="15000"/>
              </a:spcBef>
              <a:buFont typeface="Wingdings" pitchFamily="2" charset="2"/>
              <a:buChar char="Ø"/>
            </a:pPr>
            <a:r>
              <a:rPr lang="ja-JP" altLang="en-US" sz="1900" dirty="0">
                <a:latin typeface="メイリオ" pitchFamily="50" charset="-128"/>
                <a:ea typeface="メイリオ" pitchFamily="50" charset="-128"/>
                <a:cs typeface="メイリオ" pitchFamily="50" charset="-128"/>
              </a:rPr>
              <a:t>勤務医の健康の現状と支援のあり方に関するアンケート</a:t>
            </a:r>
            <a:r>
              <a:rPr lang="ja-JP" altLang="en-US" sz="1900" dirty="0" smtClean="0">
                <a:latin typeface="メイリオ" pitchFamily="50" charset="-128"/>
                <a:ea typeface="メイリオ" pitchFamily="50" charset="-128"/>
                <a:cs typeface="メイリオ" pitchFamily="50" charset="-128"/>
              </a:rPr>
              <a:t>調査</a:t>
            </a:r>
            <a:endParaRPr lang="en-US" altLang="ja-JP" sz="1900" dirty="0">
              <a:latin typeface="メイリオ" pitchFamily="50" charset="-128"/>
              <a:ea typeface="メイリオ" pitchFamily="50" charset="-128"/>
              <a:cs typeface="メイリオ" pitchFamily="50" charset="-128"/>
            </a:endParaRPr>
          </a:p>
          <a:p>
            <a:pPr lvl="1" eaLnBrk="1" hangingPunct="1">
              <a:lnSpc>
                <a:spcPct val="90000"/>
              </a:lnSpc>
              <a:spcBef>
                <a:spcPct val="15000"/>
              </a:spcBef>
            </a:pPr>
            <a:r>
              <a:rPr lang="ja-JP" altLang="en-US" sz="1900" dirty="0" smtClean="0">
                <a:latin typeface="メイリオ" pitchFamily="50" charset="-128"/>
                <a:ea typeface="メイリオ" pitchFamily="50" charset="-128"/>
                <a:cs typeface="メイリオ" pitchFamily="50" charset="-128"/>
              </a:rPr>
              <a:t>　（日医勤務医会員から</a:t>
            </a:r>
            <a:r>
              <a:rPr lang="ja-JP" altLang="en-US" sz="2000" dirty="0" smtClean="0">
                <a:solidFill>
                  <a:srgbClr val="FF0000"/>
                </a:solidFill>
                <a:latin typeface="ＤＦ特太ゴシック体" panose="020B0509000000000000" pitchFamily="49" charset="-128"/>
                <a:ea typeface="ＤＦ特太ゴシック体" panose="020B0509000000000000" pitchFamily="49" charset="-128"/>
                <a:cs typeface="メイリオ" pitchFamily="50" charset="-128"/>
              </a:rPr>
              <a:t>１万人</a:t>
            </a:r>
            <a:r>
              <a:rPr lang="ja-JP" altLang="en-US" sz="1900" dirty="0" smtClean="0">
                <a:latin typeface="メイリオ" pitchFamily="50" charset="-128"/>
                <a:ea typeface="メイリオ" pitchFamily="50" charset="-128"/>
                <a:cs typeface="メイリオ" pitchFamily="50" charset="-128"/>
              </a:rPr>
              <a:t>を無作為抽出。</a:t>
            </a:r>
            <a:r>
              <a:rPr lang="en-US" altLang="ja-JP" sz="2000" dirty="0" smtClean="0">
                <a:solidFill>
                  <a:srgbClr val="FF0000"/>
                </a:solidFill>
                <a:latin typeface="ＤＦ特太ゴシック体" panose="020B0509000000000000" pitchFamily="49" charset="-128"/>
                <a:ea typeface="ＤＦ特太ゴシック体" panose="020B0509000000000000" pitchFamily="49" charset="-128"/>
                <a:cs typeface="メイリオ" pitchFamily="50" charset="-128"/>
              </a:rPr>
              <a:t>3,879</a:t>
            </a:r>
            <a:r>
              <a:rPr lang="ja-JP" altLang="en-US" sz="1900" dirty="0" smtClean="0">
                <a:latin typeface="メイリオ" pitchFamily="50" charset="-128"/>
                <a:ea typeface="メイリオ" pitchFamily="50" charset="-128"/>
                <a:cs typeface="メイリオ" pitchFamily="50" charset="-128"/>
              </a:rPr>
              <a:t>人から回答あり）</a:t>
            </a:r>
            <a:endParaRPr lang="ja-JP" altLang="en-US" sz="1900" dirty="0">
              <a:latin typeface="メイリオ" pitchFamily="50" charset="-128"/>
              <a:ea typeface="メイリオ" pitchFamily="50" charset="-128"/>
              <a:cs typeface="メイリオ" pitchFamily="50" charset="-128"/>
            </a:endParaRPr>
          </a:p>
          <a:p>
            <a:pPr marL="550863" lvl="1" indent="-342900" eaLnBrk="1" hangingPunct="1">
              <a:lnSpc>
                <a:spcPct val="90000"/>
              </a:lnSpc>
              <a:spcBef>
                <a:spcPct val="15000"/>
              </a:spcBef>
              <a:buFont typeface="Wingdings" pitchFamily="2" charset="2"/>
              <a:buChar char="Ø"/>
            </a:pPr>
            <a:r>
              <a:rPr lang="en-US" altLang="ja-JP" sz="1900" dirty="0">
                <a:latin typeface="メイリオ" pitchFamily="50" charset="-128"/>
                <a:ea typeface="メイリオ" pitchFamily="50" charset="-128"/>
                <a:cs typeface="メイリオ" pitchFamily="50" charset="-128"/>
              </a:rPr>
              <a:t>『</a:t>
            </a:r>
            <a:r>
              <a:rPr lang="ja-JP" altLang="en-US" sz="1900" dirty="0">
                <a:latin typeface="メイリオ" pitchFamily="50" charset="-128"/>
                <a:ea typeface="メイリオ" pitchFamily="50" charset="-128"/>
                <a:cs typeface="メイリオ" pitchFamily="50" charset="-128"/>
              </a:rPr>
              <a:t>勤務医の健康を守る病院７ヵ条</a:t>
            </a:r>
            <a:r>
              <a:rPr lang="en-US" altLang="ja-JP" sz="1900" dirty="0">
                <a:latin typeface="メイリオ" pitchFamily="50" charset="-128"/>
                <a:ea typeface="メイリオ" pitchFamily="50" charset="-128"/>
                <a:cs typeface="メイリオ" pitchFamily="50" charset="-128"/>
              </a:rPr>
              <a:t>』『</a:t>
            </a:r>
            <a:r>
              <a:rPr lang="ja-JP" altLang="en-US" sz="1900" dirty="0">
                <a:latin typeface="メイリオ" pitchFamily="50" charset="-128"/>
                <a:ea typeface="メイリオ" pitchFamily="50" charset="-128"/>
                <a:cs typeface="メイリオ" pitchFamily="50" charset="-128"/>
              </a:rPr>
              <a:t>医師が元気に働くための７ヵ条</a:t>
            </a:r>
            <a:r>
              <a:rPr lang="en-US" altLang="ja-JP" sz="1900" dirty="0">
                <a:latin typeface="メイリオ" pitchFamily="50" charset="-128"/>
                <a:ea typeface="メイリオ" pitchFamily="50" charset="-128"/>
                <a:cs typeface="メイリオ" pitchFamily="50" charset="-128"/>
              </a:rPr>
              <a:t>』</a:t>
            </a:r>
            <a:r>
              <a:rPr lang="ja-JP" altLang="en-US" sz="1900" dirty="0">
                <a:latin typeface="メイリオ" pitchFamily="50" charset="-128"/>
                <a:ea typeface="メイリオ" pitchFamily="50" charset="-128"/>
                <a:cs typeface="メイリオ" pitchFamily="50" charset="-128"/>
              </a:rPr>
              <a:t>の作成</a:t>
            </a:r>
          </a:p>
          <a:p>
            <a:pPr marL="550863" lvl="1" indent="-342900" eaLnBrk="1" hangingPunct="1">
              <a:lnSpc>
                <a:spcPct val="90000"/>
              </a:lnSpc>
              <a:spcBef>
                <a:spcPct val="15000"/>
              </a:spcBef>
              <a:buFont typeface="Wingdings" pitchFamily="2" charset="2"/>
              <a:buChar char="Ø"/>
            </a:pPr>
            <a:r>
              <a:rPr lang="ja-JP" altLang="en-US" sz="1900" dirty="0">
                <a:latin typeface="メイリオ" pitchFamily="50" charset="-128"/>
                <a:ea typeface="メイリオ" pitchFamily="50" charset="-128"/>
                <a:cs typeface="メイリオ" pitchFamily="50" charset="-128"/>
              </a:rPr>
              <a:t>医師の職場改善ワークショップ研修会の実施</a:t>
            </a:r>
          </a:p>
          <a:p>
            <a:pPr marL="550863" lvl="1" indent="-342900" eaLnBrk="1" hangingPunct="1">
              <a:lnSpc>
                <a:spcPct val="90000"/>
              </a:lnSpc>
              <a:spcBef>
                <a:spcPct val="15000"/>
              </a:spcBef>
              <a:buFont typeface="Wingdings" pitchFamily="2" charset="2"/>
              <a:buChar char="Ø"/>
            </a:pPr>
            <a:r>
              <a:rPr lang="ja-JP" altLang="en-US" sz="1900" dirty="0">
                <a:latin typeface="メイリオ" pitchFamily="50" charset="-128"/>
                <a:ea typeface="メイリオ" pitchFamily="50" charset="-128"/>
                <a:cs typeface="メイリオ" pitchFamily="50" charset="-128"/>
              </a:rPr>
              <a:t>勤務医の労働時間ガイドラインの検討</a:t>
            </a:r>
          </a:p>
        </p:txBody>
      </p:sp>
      <p:sp>
        <p:nvSpPr>
          <p:cNvPr id="7" name="Text Box 4"/>
          <p:cNvSpPr txBox="1">
            <a:spLocks noChangeArrowheads="1"/>
          </p:cNvSpPr>
          <p:nvPr/>
        </p:nvSpPr>
        <p:spPr bwMode="auto">
          <a:xfrm>
            <a:off x="250582" y="157163"/>
            <a:ext cx="8623788" cy="535534"/>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algn="ctr" eaLnBrk="1" hangingPunct="1">
              <a:lnSpc>
                <a:spcPct val="100000"/>
              </a:lnSpc>
              <a:buFontTx/>
              <a:buNone/>
            </a:pPr>
            <a:r>
              <a:rPr lang="ja-JP" altLang="en-US" dirty="0" smtClean="0">
                <a:latin typeface="+mj-ea"/>
                <a:ea typeface="+mj-ea"/>
                <a:cs typeface="メイリオ" pitchFamily="50" charset="-128"/>
              </a:rPr>
              <a:t>勤務医の健康支援と労働環境改善　</a:t>
            </a:r>
            <a:endParaRPr lang="en-US" altLang="ja-JP" dirty="0" smtClean="0">
              <a:latin typeface="+mj-ea"/>
              <a:ea typeface="+mj-ea"/>
              <a:cs typeface="メイリオ" pitchFamily="50" charset="-128"/>
            </a:endParaRPr>
          </a:p>
        </p:txBody>
      </p:sp>
      <p:sp>
        <p:nvSpPr>
          <p:cNvPr id="9" name="テキスト ボックス 8"/>
          <p:cNvSpPr txBox="1"/>
          <p:nvPr/>
        </p:nvSpPr>
        <p:spPr>
          <a:xfrm>
            <a:off x="107504" y="6551766"/>
            <a:ext cx="3744416" cy="261610"/>
          </a:xfrm>
          <a:prstGeom prst="rect">
            <a:avLst/>
          </a:prstGeom>
          <a:noFill/>
        </p:spPr>
        <p:txBody>
          <a:bodyPr wrap="square" rtlCol="0">
            <a:spAutoFit/>
          </a:bodyPr>
          <a:lstStyle/>
          <a:p>
            <a:r>
              <a:rPr kumimoji="1" lang="ja-JP" altLang="en-US" sz="1050" dirty="0" smtClean="0"/>
              <a:t>出典：日本医師会作成資料</a:t>
            </a:r>
            <a:endParaRPr kumimoji="1" lang="ja-JP" altLang="en-US" sz="1050" dirty="0"/>
          </a:p>
        </p:txBody>
      </p:sp>
      <p:sp>
        <p:nvSpPr>
          <p:cNvPr id="10"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50</a:t>
            </a:fld>
            <a:endParaRPr lang="ja-JP" altLang="en-US" dirty="0">
              <a:latin typeface="ＭＳ ゴシック" pitchFamily="49" charset="-128"/>
              <a:ea typeface="ＭＳ ゴシック" pitchFamily="49" charset="-128"/>
            </a:endParaRPr>
          </a:p>
        </p:txBody>
      </p:sp>
    </p:spTree>
    <p:extLst>
      <p:ext uri="{BB962C8B-B14F-4D97-AF65-F5344CB8AC3E}">
        <p14:creationId xmlns:p14="http://schemas.microsoft.com/office/powerpoint/2010/main" val="185474421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タイトル 1"/>
          <p:cNvSpPr>
            <a:spLocks noGrp="1"/>
          </p:cNvSpPr>
          <p:nvPr>
            <p:ph type="title"/>
          </p:nvPr>
        </p:nvSpPr>
        <p:spPr>
          <a:xfrm>
            <a:off x="463550" y="147638"/>
            <a:ext cx="8229600" cy="633412"/>
          </a:xfrm>
        </p:spPr>
        <p:txBody>
          <a:bodyPr/>
          <a:lstStyle/>
          <a:p>
            <a:pPr eaLnBrk="1" hangingPunct="1"/>
            <a:r>
              <a:rPr lang="ja-JP" altLang="en-US" sz="3200" smtClean="0">
                <a:ea typeface="HGP創英角ｺﾞｼｯｸUB" pitchFamily="50" charset="-128"/>
              </a:rPr>
              <a:t>勤務医健康支援プロジェクト委員会　活動経過</a:t>
            </a:r>
            <a:endParaRPr lang="ja-JP" altLang="en-US" sz="3200" smtClean="0"/>
          </a:p>
        </p:txBody>
      </p:sp>
      <p:sp>
        <p:nvSpPr>
          <p:cNvPr id="3" name="コンテンツ プレースホルダー 2"/>
          <p:cNvSpPr>
            <a:spLocks noGrp="1"/>
          </p:cNvSpPr>
          <p:nvPr>
            <p:ph idx="1"/>
          </p:nvPr>
        </p:nvSpPr>
        <p:spPr>
          <a:xfrm>
            <a:off x="3552825" y="911225"/>
            <a:ext cx="4816475" cy="5532438"/>
          </a:xfrm>
        </p:spPr>
        <p:txBody>
          <a:bodyPr/>
          <a:lstStyle/>
          <a:p>
            <a:pPr eaLnBrk="1" hangingPunct="1">
              <a:defRPr/>
            </a:pPr>
            <a:r>
              <a:rPr lang="ja-JP" altLang="en-US" sz="1800" dirty="0" smtClean="0">
                <a:latin typeface="+mn-ea"/>
              </a:rPr>
              <a:t>医師会会長から諮問、委員会設置</a:t>
            </a:r>
            <a:endParaRPr lang="en-US" altLang="ja-JP" sz="1800" dirty="0" smtClean="0">
              <a:latin typeface="+mn-ea"/>
            </a:endParaRPr>
          </a:p>
          <a:p>
            <a:pPr eaLnBrk="1" hangingPunct="1">
              <a:defRPr/>
            </a:pPr>
            <a:r>
              <a:rPr lang="ja-JP" altLang="en-US" sz="1800" dirty="0" smtClean="0">
                <a:latin typeface="+mn-ea"/>
              </a:rPr>
              <a:t>全国調査の実施、結果公表</a:t>
            </a:r>
            <a:endParaRPr lang="en-US" altLang="ja-JP" sz="1800" dirty="0" smtClean="0">
              <a:latin typeface="+mn-ea"/>
            </a:endParaRPr>
          </a:p>
          <a:p>
            <a:pPr lvl="1" eaLnBrk="1" hangingPunct="1">
              <a:defRPr/>
            </a:pPr>
            <a:r>
              <a:rPr lang="ja-JP" altLang="en-US" sz="1600" dirty="0" smtClean="0">
                <a:latin typeface="+mn-ea"/>
              </a:rPr>
              <a:t>医師が元気に働くための七か条</a:t>
            </a:r>
            <a:endParaRPr lang="en-US" altLang="ja-JP" sz="1600" dirty="0" smtClean="0">
              <a:latin typeface="+mn-ea"/>
            </a:endParaRPr>
          </a:p>
          <a:p>
            <a:pPr lvl="1" eaLnBrk="1" hangingPunct="1">
              <a:defRPr/>
            </a:pPr>
            <a:r>
              <a:rPr lang="ja-JP" altLang="en-US" sz="1600" dirty="0" smtClean="0">
                <a:latin typeface="+mn-ea"/>
              </a:rPr>
              <a:t>勤務医を守る病院　七か条</a:t>
            </a:r>
            <a:endParaRPr lang="en-US" altLang="ja-JP" sz="1600" dirty="0" smtClean="0">
              <a:latin typeface="+mn-ea"/>
            </a:endParaRPr>
          </a:p>
          <a:p>
            <a:pPr lvl="1" eaLnBrk="1" hangingPunct="1">
              <a:defRPr/>
            </a:pPr>
            <a:r>
              <a:rPr lang="ja-JP" altLang="en-US" sz="1600" dirty="0" smtClean="0">
                <a:latin typeface="+mn-ea"/>
              </a:rPr>
              <a:t>職場改善チェックリスト開発</a:t>
            </a:r>
            <a:endParaRPr lang="en-US" altLang="ja-JP" sz="1600" dirty="0" smtClean="0">
              <a:latin typeface="+mn-ea"/>
            </a:endParaRPr>
          </a:p>
          <a:p>
            <a:pPr eaLnBrk="1" hangingPunct="1">
              <a:defRPr/>
            </a:pPr>
            <a:r>
              <a:rPr lang="ja-JP" altLang="en-US" sz="1800" dirty="0" smtClean="0">
                <a:latin typeface="+mn-ea"/>
              </a:rPr>
              <a:t>電子メール・電話相談会の実施</a:t>
            </a:r>
            <a:endParaRPr lang="en-US" altLang="ja-JP" sz="1800" dirty="0" smtClean="0">
              <a:latin typeface="+mn-ea"/>
            </a:endParaRPr>
          </a:p>
          <a:p>
            <a:pPr eaLnBrk="1" hangingPunct="1">
              <a:defRPr/>
            </a:pPr>
            <a:r>
              <a:rPr lang="ja-JP" altLang="en-US" sz="1800" dirty="0" smtClean="0">
                <a:latin typeface="+mn-ea"/>
              </a:rPr>
              <a:t>病院産業医向け研修ワークショップの開発</a:t>
            </a:r>
            <a:endParaRPr lang="en-US" altLang="ja-JP" sz="1800" dirty="0" smtClean="0">
              <a:latin typeface="+mn-ea"/>
            </a:endParaRPr>
          </a:p>
          <a:p>
            <a:pPr lvl="1" eaLnBrk="1" hangingPunct="1">
              <a:defRPr/>
            </a:pPr>
            <a:r>
              <a:rPr lang="ja-JP" altLang="en-US" sz="1400" dirty="0" smtClean="0">
                <a:latin typeface="+mn-ea"/>
              </a:rPr>
              <a:t>全国展開１：熊本、京都、岡山、横浜等</a:t>
            </a:r>
            <a:endParaRPr lang="en-US" altLang="ja-JP" sz="1400" dirty="0" smtClean="0">
              <a:latin typeface="+mn-ea"/>
            </a:endParaRPr>
          </a:p>
          <a:p>
            <a:pPr eaLnBrk="1" hangingPunct="1">
              <a:defRPr/>
            </a:pPr>
            <a:r>
              <a:rPr lang="ja-JP" altLang="en-US" sz="1800" dirty="0" smtClean="0">
                <a:latin typeface="+mn-ea"/>
              </a:rPr>
              <a:t>労働時間ガイドラインの検討</a:t>
            </a:r>
            <a:endParaRPr lang="en-US" altLang="ja-JP" sz="1800" dirty="0" smtClean="0">
              <a:latin typeface="+mn-ea"/>
            </a:endParaRPr>
          </a:p>
          <a:p>
            <a:pPr lvl="1" eaLnBrk="1" hangingPunct="1">
              <a:defRPr/>
            </a:pPr>
            <a:r>
              <a:rPr lang="ja-JP" altLang="en-US" sz="1400" dirty="0" smtClean="0">
                <a:latin typeface="+mn-ea"/>
              </a:rPr>
              <a:t>精神科、麻酔科など診療科別ネットワーク</a:t>
            </a:r>
            <a:endParaRPr lang="en-US" altLang="ja-JP" sz="1400" dirty="0" smtClean="0">
              <a:latin typeface="+mn-ea"/>
            </a:endParaRPr>
          </a:p>
          <a:p>
            <a:pPr lvl="1" eaLnBrk="1" hangingPunct="1">
              <a:defRPr/>
            </a:pPr>
            <a:r>
              <a:rPr lang="ja-JP" altLang="en-US" sz="1400" dirty="0" smtClean="0">
                <a:latin typeface="+mn-ea"/>
              </a:rPr>
              <a:t>全国展開２：岐阜、山口、徳島、宮城、高知等</a:t>
            </a:r>
            <a:endParaRPr lang="en-US" altLang="ja-JP" sz="1400" dirty="0" smtClean="0">
              <a:latin typeface="+mn-ea"/>
            </a:endParaRPr>
          </a:p>
          <a:p>
            <a:pPr marL="0" indent="0" eaLnBrk="1" hangingPunct="1">
              <a:buFontTx/>
              <a:buNone/>
              <a:defRPr/>
            </a:pPr>
            <a:endParaRPr lang="en-US" altLang="ja-JP" sz="1600" dirty="0" smtClean="0">
              <a:latin typeface="+mn-ea"/>
            </a:endParaRPr>
          </a:p>
          <a:p>
            <a:pPr marL="0" indent="0" eaLnBrk="1" hangingPunct="1">
              <a:buFontTx/>
              <a:buNone/>
              <a:defRPr/>
            </a:pPr>
            <a:r>
              <a:rPr lang="ja-JP" altLang="en-US" sz="1800" dirty="0" smtClean="0">
                <a:latin typeface="+mn-ea"/>
              </a:rPr>
              <a:t>＜プロジェクト</a:t>
            </a:r>
            <a:r>
              <a:rPr lang="ja-JP" altLang="en-US" sz="1800" dirty="0">
                <a:latin typeface="+mn-ea"/>
              </a:rPr>
              <a:t>委員会→検討委員会</a:t>
            </a:r>
            <a:r>
              <a:rPr lang="ja-JP" altLang="en-US" sz="1800" dirty="0" smtClean="0">
                <a:latin typeface="+mn-ea"/>
              </a:rPr>
              <a:t>に＞</a:t>
            </a:r>
            <a:endParaRPr lang="en-US" altLang="ja-JP" sz="1800" dirty="0">
              <a:latin typeface="+mn-ea"/>
            </a:endParaRPr>
          </a:p>
          <a:p>
            <a:pPr eaLnBrk="1" hangingPunct="1">
              <a:defRPr/>
            </a:pPr>
            <a:r>
              <a:rPr lang="ja-JP" altLang="en-US" sz="1800" dirty="0" smtClean="0">
                <a:latin typeface="+mn-ea"/>
              </a:rPr>
              <a:t>医師の健康支援と</a:t>
            </a:r>
            <a:r>
              <a:rPr lang="ja-JP" altLang="en-US" sz="1800" dirty="0">
                <a:latin typeface="+mn-ea"/>
              </a:rPr>
              <a:t>労務</a:t>
            </a:r>
            <a:r>
              <a:rPr lang="ja-JP" altLang="en-US" sz="1800" dirty="0" smtClean="0">
                <a:latin typeface="+mn-ea"/>
              </a:rPr>
              <a:t>管理</a:t>
            </a:r>
            <a:endParaRPr lang="en-US" altLang="ja-JP" sz="1800" dirty="0" smtClean="0">
              <a:latin typeface="+mn-ea"/>
            </a:endParaRPr>
          </a:p>
          <a:p>
            <a:pPr lvl="1" eaLnBrk="1" hangingPunct="1">
              <a:defRPr/>
            </a:pPr>
            <a:r>
              <a:rPr lang="ja-JP" altLang="en-US" sz="1400" dirty="0" smtClean="0">
                <a:latin typeface="+mn-ea"/>
              </a:rPr>
              <a:t>全国展開３：富山、茨城</a:t>
            </a:r>
            <a:endParaRPr lang="en-US" altLang="ja-JP" sz="1400" dirty="0">
              <a:latin typeface="+mn-ea"/>
            </a:endParaRPr>
          </a:p>
          <a:p>
            <a:pPr eaLnBrk="1" hangingPunct="1">
              <a:defRPr/>
            </a:pPr>
            <a:r>
              <a:rPr lang="ja-JP" altLang="en-US" sz="1800" dirty="0" smtClean="0">
                <a:solidFill>
                  <a:srgbClr val="FF0000"/>
                </a:solidFill>
                <a:latin typeface="+mn-ea"/>
              </a:rPr>
              <a:t>勤務医の労務管理分析・改善ツール作成</a:t>
            </a:r>
            <a:endParaRPr lang="en-US" altLang="ja-JP" sz="1400" dirty="0" smtClean="0">
              <a:solidFill>
                <a:srgbClr val="FF0000"/>
              </a:solidFill>
              <a:latin typeface="+mn-ea"/>
            </a:endParaRPr>
          </a:p>
          <a:p>
            <a:pPr eaLnBrk="1" hangingPunct="1">
              <a:defRPr/>
            </a:pPr>
            <a:r>
              <a:rPr lang="ja-JP" altLang="en-US" sz="1800" dirty="0" smtClean="0">
                <a:solidFill>
                  <a:srgbClr val="FF0000"/>
                </a:solidFill>
                <a:latin typeface="+mn-ea"/>
              </a:rPr>
              <a:t>労務管理分析・改善ツールの見直し</a:t>
            </a:r>
            <a:endParaRPr lang="en-US" altLang="ja-JP" sz="1800" dirty="0" smtClean="0">
              <a:latin typeface="+mn-ea"/>
            </a:endParaRPr>
          </a:p>
          <a:p>
            <a:pPr lvl="1" eaLnBrk="1" hangingPunct="1">
              <a:defRPr/>
            </a:pPr>
            <a:r>
              <a:rPr lang="ja-JP" altLang="en-US" sz="1400" smtClean="0">
                <a:latin typeface="+mn-ea"/>
              </a:rPr>
              <a:t>全国展開４：</a:t>
            </a:r>
            <a:r>
              <a:rPr lang="ja-JP" altLang="en-US" sz="1400" dirty="0" smtClean="0">
                <a:latin typeface="+mn-ea"/>
              </a:rPr>
              <a:t>千葉、埼玉、鹿児島</a:t>
            </a:r>
          </a:p>
        </p:txBody>
      </p:sp>
      <p:sp>
        <p:nvSpPr>
          <p:cNvPr id="15364" name="フッター プレースホルダー 3"/>
          <p:cNvSpPr>
            <a:spLocks noGrp="1"/>
          </p:cNvSpPr>
          <p:nvPr>
            <p:ph type="ftr" sz="quarter" idx="11"/>
          </p:nvPr>
        </p:nvSpPr>
        <p:spPr>
          <a:xfrm>
            <a:off x="3124200" y="6443663"/>
            <a:ext cx="2895600" cy="476250"/>
          </a:xfrm>
          <a:noFill/>
        </p:spPr>
        <p:txBody>
          <a:bodyPr/>
          <a:lstStyle>
            <a:lvl1pPr>
              <a:spcBef>
                <a:spcPct val="20000"/>
              </a:spcBef>
              <a:buChar char="•"/>
              <a:defRPr kumimoji="1" sz="3200">
                <a:solidFill>
                  <a:schemeClr val="accent2"/>
                </a:solidFill>
                <a:latin typeface="Arial" charset="0"/>
                <a:ea typeface="ＭＳ Ｐゴシック" charset="-128"/>
              </a:defRPr>
            </a:lvl1pPr>
            <a:lvl2pPr marL="742950" indent="-285750">
              <a:spcBef>
                <a:spcPct val="20000"/>
              </a:spcBef>
              <a:buChar char="–"/>
              <a:defRPr kumimoji="1" sz="2800">
                <a:solidFill>
                  <a:schemeClr val="accent2"/>
                </a:solidFill>
                <a:latin typeface="Arial" charset="0"/>
                <a:ea typeface="ＭＳ Ｐゴシック" charset="-128"/>
              </a:defRPr>
            </a:lvl2pPr>
            <a:lvl3pPr marL="1143000" indent="-228600">
              <a:spcBef>
                <a:spcPct val="20000"/>
              </a:spcBef>
              <a:buChar char="•"/>
              <a:defRPr kumimoji="1" sz="2400">
                <a:solidFill>
                  <a:schemeClr val="accent2"/>
                </a:solidFill>
                <a:latin typeface="Arial" charset="0"/>
                <a:ea typeface="ＭＳ Ｐゴシック" charset="-128"/>
              </a:defRPr>
            </a:lvl3pPr>
            <a:lvl4pPr marL="1600200" indent="-228600">
              <a:spcBef>
                <a:spcPct val="20000"/>
              </a:spcBef>
              <a:buChar char="–"/>
              <a:defRPr kumimoji="1" sz="2000">
                <a:solidFill>
                  <a:schemeClr val="accent2"/>
                </a:solidFill>
                <a:latin typeface="Arial" charset="0"/>
                <a:ea typeface="ＭＳ Ｐゴシック" charset="-128"/>
              </a:defRPr>
            </a:lvl4pPr>
            <a:lvl5pPr marL="2057400" indent="-228600">
              <a:spcBef>
                <a:spcPct val="20000"/>
              </a:spcBef>
              <a:buChar char="»"/>
              <a:defRPr kumimoji="1" sz="2000">
                <a:solidFill>
                  <a:schemeClr val="accent2"/>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accent2"/>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accent2"/>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accent2"/>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accent2"/>
                </a:solidFill>
                <a:latin typeface="Arial" charset="0"/>
                <a:ea typeface="ＭＳ Ｐゴシック" charset="-128"/>
              </a:defRPr>
            </a:lvl9pPr>
          </a:lstStyle>
          <a:p>
            <a:pPr>
              <a:spcBef>
                <a:spcPct val="0"/>
              </a:spcBef>
              <a:buFontTx/>
              <a:buNone/>
            </a:pPr>
            <a:r>
              <a:rPr lang="en-US" altLang="ja-JP" sz="1400" dirty="0" err="1" smtClean="0">
                <a:solidFill>
                  <a:schemeClr val="tx1"/>
                </a:solidFill>
              </a:rPr>
              <a:t>日本医師会</a:t>
            </a:r>
            <a:endParaRPr lang="en-US" altLang="ja-JP" sz="1400" dirty="0" smtClean="0">
              <a:solidFill>
                <a:schemeClr val="tx1"/>
              </a:solidFill>
            </a:endParaRPr>
          </a:p>
        </p:txBody>
      </p:sp>
      <p:sp>
        <p:nvSpPr>
          <p:cNvPr id="6" name="正方形/長方形 5"/>
          <p:cNvSpPr/>
          <p:nvPr/>
        </p:nvSpPr>
        <p:spPr>
          <a:xfrm>
            <a:off x="506413" y="908050"/>
            <a:ext cx="2835275" cy="674688"/>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ja-JP" altLang="en-US" sz="2800" dirty="0"/>
              <a:t>１年目（</a:t>
            </a:r>
            <a:r>
              <a:rPr lang="en-US" altLang="ja-JP" sz="2800" dirty="0"/>
              <a:t>2008</a:t>
            </a:r>
            <a:r>
              <a:rPr lang="ja-JP" altLang="en-US" sz="2800" dirty="0"/>
              <a:t>）</a:t>
            </a:r>
          </a:p>
        </p:txBody>
      </p:sp>
      <p:sp>
        <p:nvSpPr>
          <p:cNvPr id="8" name="正方形/長方形 7"/>
          <p:cNvSpPr/>
          <p:nvPr/>
        </p:nvSpPr>
        <p:spPr>
          <a:xfrm>
            <a:off x="503238" y="2033588"/>
            <a:ext cx="2835275" cy="674687"/>
          </a:xfrm>
          <a:prstGeom prst="rect">
            <a:avLst/>
          </a:prstGeom>
          <a:noFill/>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ja-JP" altLang="en-US" sz="2800" dirty="0"/>
              <a:t>２年目（</a:t>
            </a:r>
            <a:r>
              <a:rPr lang="en-US" altLang="ja-JP" sz="2800" dirty="0"/>
              <a:t>2009</a:t>
            </a:r>
            <a:r>
              <a:rPr lang="ja-JP" altLang="en-US" sz="2800" dirty="0"/>
              <a:t>）</a:t>
            </a:r>
          </a:p>
        </p:txBody>
      </p:sp>
      <p:sp>
        <p:nvSpPr>
          <p:cNvPr id="9" name="正方形/長方形 8"/>
          <p:cNvSpPr/>
          <p:nvPr/>
        </p:nvSpPr>
        <p:spPr>
          <a:xfrm>
            <a:off x="503238" y="2935288"/>
            <a:ext cx="2835275" cy="674687"/>
          </a:xfrm>
          <a:prstGeom prst="rect">
            <a:avLst/>
          </a:prstGeom>
          <a:noFill/>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ja-JP" altLang="en-US" sz="2800" dirty="0"/>
              <a:t>３年目（</a:t>
            </a:r>
            <a:r>
              <a:rPr lang="en-US" altLang="ja-JP" sz="2800" dirty="0"/>
              <a:t>2010</a:t>
            </a:r>
            <a:r>
              <a:rPr lang="ja-JP" altLang="en-US" sz="2800" dirty="0"/>
              <a:t>）</a:t>
            </a:r>
          </a:p>
        </p:txBody>
      </p:sp>
      <p:sp>
        <p:nvSpPr>
          <p:cNvPr id="10" name="正方形/長方形 9"/>
          <p:cNvSpPr/>
          <p:nvPr/>
        </p:nvSpPr>
        <p:spPr>
          <a:xfrm>
            <a:off x="503238" y="3587750"/>
            <a:ext cx="2835275" cy="674688"/>
          </a:xfrm>
          <a:prstGeom prst="rect">
            <a:avLst/>
          </a:prstGeom>
          <a:noFill/>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ja-JP" altLang="en-US" sz="2800" dirty="0"/>
              <a:t>４年目（</a:t>
            </a:r>
            <a:r>
              <a:rPr lang="en-US" altLang="ja-JP" sz="2800" dirty="0"/>
              <a:t>2011</a:t>
            </a:r>
            <a:r>
              <a:rPr lang="ja-JP" altLang="en-US" sz="2800" dirty="0"/>
              <a:t>）</a:t>
            </a:r>
          </a:p>
        </p:txBody>
      </p:sp>
      <p:sp>
        <p:nvSpPr>
          <p:cNvPr id="11" name="下矢印 10"/>
          <p:cNvSpPr/>
          <p:nvPr/>
        </p:nvSpPr>
        <p:spPr>
          <a:xfrm>
            <a:off x="561975" y="1343025"/>
            <a:ext cx="314325" cy="69850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endParaRPr lang="ja-JP" altLang="en-US"/>
          </a:p>
        </p:txBody>
      </p:sp>
      <p:sp>
        <p:nvSpPr>
          <p:cNvPr id="13" name="下矢印 12"/>
          <p:cNvSpPr/>
          <p:nvPr/>
        </p:nvSpPr>
        <p:spPr>
          <a:xfrm>
            <a:off x="611188" y="4149725"/>
            <a:ext cx="314325" cy="44450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endParaRPr lang="ja-JP" altLang="en-US"/>
          </a:p>
        </p:txBody>
      </p:sp>
      <p:sp>
        <p:nvSpPr>
          <p:cNvPr id="14" name="下矢印 13"/>
          <p:cNvSpPr/>
          <p:nvPr/>
        </p:nvSpPr>
        <p:spPr>
          <a:xfrm>
            <a:off x="561975" y="2663825"/>
            <a:ext cx="314325" cy="49530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endParaRPr lang="ja-JP" altLang="en-US"/>
          </a:p>
        </p:txBody>
      </p:sp>
      <p:sp>
        <p:nvSpPr>
          <p:cNvPr id="15" name="正方形/長方形 14"/>
          <p:cNvSpPr/>
          <p:nvPr/>
        </p:nvSpPr>
        <p:spPr>
          <a:xfrm>
            <a:off x="8369291" y="907885"/>
            <a:ext cx="518925" cy="4829178"/>
          </a:xfrm>
          <a:prstGeom prst="rect">
            <a:avLst/>
          </a:prstGeom>
        </p:spPr>
        <p:style>
          <a:lnRef idx="1">
            <a:schemeClr val="accent2"/>
          </a:lnRef>
          <a:fillRef idx="2">
            <a:schemeClr val="accent2"/>
          </a:fillRef>
          <a:effectRef idx="1">
            <a:schemeClr val="accent2"/>
          </a:effectRef>
          <a:fontRef idx="minor">
            <a:schemeClr val="dk1"/>
          </a:fontRef>
        </p:style>
        <p:txBody>
          <a:bodyPr vert="wordArtVertRtl">
            <a:spAutoFit/>
          </a:bodyPr>
          <a:lstStyle/>
          <a:p>
            <a:pPr eaLnBrk="1" hangingPunct="1">
              <a:spcBef>
                <a:spcPct val="20000"/>
              </a:spcBef>
              <a:defRPr/>
            </a:pPr>
            <a:r>
              <a:rPr lang="ja-JP" altLang="en-US" sz="2000" kern="0" dirty="0">
                <a:solidFill>
                  <a:srgbClr val="333399"/>
                </a:solidFill>
              </a:rPr>
              <a:t>学会・学術誌等での成果報告</a:t>
            </a:r>
            <a:endParaRPr lang="en-US" altLang="ja-JP" sz="2000" kern="0" dirty="0">
              <a:solidFill>
                <a:srgbClr val="333399"/>
              </a:solidFill>
            </a:endParaRPr>
          </a:p>
        </p:txBody>
      </p:sp>
      <p:sp>
        <p:nvSpPr>
          <p:cNvPr id="16" name="正方形/長方形 15"/>
          <p:cNvSpPr/>
          <p:nvPr/>
        </p:nvSpPr>
        <p:spPr>
          <a:xfrm>
            <a:off x="506413" y="4598988"/>
            <a:ext cx="2835275" cy="674687"/>
          </a:xfrm>
          <a:prstGeom prst="rect">
            <a:avLst/>
          </a:prstGeom>
          <a:noFill/>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altLang="ja-JP" sz="2800" dirty="0"/>
              <a:t>5</a:t>
            </a:r>
            <a:r>
              <a:rPr lang="ja-JP" altLang="en-US" sz="2800" dirty="0"/>
              <a:t>年目（</a:t>
            </a:r>
            <a:r>
              <a:rPr lang="en-US" altLang="ja-JP" sz="2800" dirty="0"/>
              <a:t>2012</a:t>
            </a:r>
            <a:r>
              <a:rPr lang="ja-JP" altLang="en-US" sz="2800" dirty="0"/>
              <a:t>）</a:t>
            </a:r>
          </a:p>
        </p:txBody>
      </p:sp>
      <p:sp>
        <p:nvSpPr>
          <p:cNvPr id="17" name="正方形/長方形 16"/>
          <p:cNvSpPr/>
          <p:nvPr/>
        </p:nvSpPr>
        <p:spPr>
          <a:xfrm>
            <a:off x="522288" y="5545138"/>
            <a:ext cx="2835275" cy="674687"/>
          </a:xfrm>
          <a:prstGeom prst="rect">
            <a:avLst/>
          </a:prstGeom>
          <a:noFill/>
          <a:ln>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altLang="ja-JP" sz="2800" dirty="0"/>
              <a:t>6</a:t>
            </a:r>
            <a:r>
              <a:rPr lang="ja-JP" altLang="en-US" sz="2800" dirty="0"/>
              <a:t>年目（</a:t>
            </a:r>
            <a:r>
              <a:rPr lang="en-US" altLang="ja-JP" sz="2800" dirty="0"/>
              <a:t>2013</a:t>
            </a:r>
            <a:r>
              <a:rPr lang="ja-JP" altLang="en-US" sz="2800" dirty="0"/>
              <a:t>）</a:t>
            </a:r>
          </a:p>
        </p:txBody>
      </p:sp>
      <p:sp>
        <p:nvSpPr>
          <p:cNvPr id="18" name="下矢印 17"/>
          <p:cNvSpPr/>
          <p:nvPr/>
        </p:nvSpPr>
        <p:spPr>
          <a:xfrm>
            <a:off x="611188" y="5099050"/>
            <a:ext cx="314325" cy="44450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endParaRPr lang="ja-JP" altLang="en-US"/>
          </a:p>
        </p:txBody>
      </p:sp>
      <p:sp>
        <p:nvSpPr>
          <p:cNvPr id="19"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51</a:t>
            </a:fld>
            <a:endParaRPr lang="ja-JP" altLang="en-US" dirty="0">
              <a:latin typeface="ＭＳ ゴシック" pitchFamily="49" charset="-128"/>
              <a:ea typeface="ＭＳ ゴシック" pitchFamily="49" charset="-128"/>
            </a:endParaRPr>
          </a:p>
        </p:txBody>
      </p:sp>
      <p:sp>
        <p:nvSpPr>
          <p:cNvPr id="20" name="テキスト ボックス 19"/>
          <p:cNvSpPr txBox="1"/>
          <p:nvPr/>
        </p:nvSpPr>
        <p:spPr>
          <a:xfrm>
            <a:off x="107504" y="6551766"/>
            <a:ext cx="3744416" cy="261610"/>
          </a:xfrm>
          <a:prstGeom prst="rect">
            <a:avLst/>
          </a:prstGeom>
          <a:noFill/>
        </p:spPr>
        <p:txBody>
          <a:bodyPr wrap="square" rtlCol="0">
            <a:spAutoFit/>
          </a:bodyPr>
          <a:lstStyle/>
          <a:p>
            <a:r>
              <a:rPr kumimoji="1" lang="ja-JP" altLang="en-US" sz="1050" dirty="0" smtClean="0"/>
              <a:t>出典：日本医師会作成資料</a:t>
            </a:r>
            <a:endParaRPr kumimoji="1" lang="ja-JP" altLang="en-US" sz="1050" dirty="0"/>
          </a:p>
        </p:txBody>
      </p:sp>
    </p:spTree>
    <p:extLst>
      <p:ext uri="{BB962C8B-B14F-4D97-AF65-F5344CB8AC3E}">
        <p14:creationId xmlns:p14="http://schemas.microsoft.com/office/powerpoint/2010/main" val="142032989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AutoShape 6"/>
          <p:cNvSpPr>
            <a:spLocks noChangeArrowheads="1"/>
          </p:cNvSpPr>
          <p:nvPr/>
        </p:nvSpPr>
        <p:spPr bwMode="auto">
          <a:xfrm>
            <a:off x="249115" y="908720"/>
            <a:ext cx="8635512" cy="5249863"/>
          </a:xfrm>
          <a:prstGeom prst="roundRect">
            <a:avLst>
              <a:gd name="adj" fmla="val 2861"/>
            </a:avLst>
          </a:prstGeom>
          <a:solidFill>
            <a:schemeClr val="bg1"/>
          </a:solidFill>
          <a:ln w="12700" algn="ctr">
            <a:solidFill>
              <a:schemeClr val="tx1"/>
            </a:solidFill>
            <a:round/>
            <a:headEnd/>
            <a:tailEnd/>
          </a:ln>
          <a:effectLst/>
          <a:extLst>
            <a:ext uri="{AF507438-7753-43E0-B8FC-AC1667EBCBE1}">
              <a14:hiddenEffects xmlns:a14="http://schemas.microsoft.com/office/drawing/2010/main">
                <a:effectLst>
                  <a:outerShdw dist="17961" dir="2700000" algn="ctr" rotWithShape="0">
                    <a:srgbClr val="009999"/>
                  </a:outerShdw>
                </a:effectLst>
              </a14:hiddenEffects>
            </a:ext>
          </a:extLst>
        </p:spPr>
        <p:txBody>
          <a:bodyPr anchor="ctr"/>
          <a:lstStyle/>
          <a:p>
            <a:pPr marL="2784475" indent="-2784475">
              <a:lnSpc>
                <a:spcPct val="105000"/>
              </a:lnSpc>
              <a:spcBef>
                <a:spcPct val="15000"/>
              </a:spcBef>
              <a:buFontTx/>
              <a:buNone/>
            </a:pPr>
            <a:r>
              <a:rPr lang="ja-JP" altLang="en-US" sz="2200" b="1" dirty="0">
                <a:latin typeface="メイリオ" pitchFamily="50" charset="-128"/>
                <a:ea typeface="メイリオ" pitchFamily="50" charset="-128"/>
                <a:cs typeface="メイリオ" pitchFamily="50" charset="-128"/>
              </a:rPr>
              <a:t>■休日取得状況 ･･･月に４日以下</a:t>
            </a:r>
            <a:r>
              <a:rPr lang="en-US" altLang="ja-JP" sz="2200" b="1" dirty="0">
                <a:latin typeface="メイリオ" pitchFamily="50" charset="-128"/>
                <a:ea typeface="メイリオ" pitchFamily="50" charset="-128"/>
                <a:cs typeface="メイリオ" pitchFamily="50" charset="-128"/>
              </a:rPr>
              <a:t>(</a:t>
            </a:r>
            <a:r>
              <a:rPr lang="ja-JP" altLang="en-US" sz="2200" b="1" dirty="0">
                <a:latin typeface="メイリオ" pitchFamily="50" charset="-128"/>
                <a:ea typeface="メイリオ" pitchFamily="50" charset="-128"/>
                <a:cs typeface="メイリオ" pitchFamily="50" charset="-128"/>
              </a:rPr>
              <a:t>２人に１人</a:t>
            </a:r>
            <a:r>
              <a:rPr lang="en-US" altLang="ja-JP" sz="2200" b="1" dirty="0">
                <a:latin typeface="メイリオ" pitchFamily="50" charset="-128"/>
                <a:ea typeface="メイリオ" pitchFamily="50" charset="-128"/>
                <a:cs typeface="メイリオ" pitchFamily="50" charset="-128"/>
              </a:rPr>
              <a:t>)</a:t>
            </a:r>
            <a:endParaRPr lang="ja-JP" altLang="en-US" sz="2200" b="1" dirty="0">
              <a:latin typeface="メイリオ" pitchFamily="50" charset="-128"/>
              <a:ea typeface="メイリオ" pitchFamily="50" charset="-128"/>
              <a:cs typeface="メイリオ" pitchFamily="50" charset="-128"/>
            </a:endParaRPr>
          </a:p>
          <a:p>
            <a:pPr marL="2784475" indent="-2784475">
              <a:lnSpc>
                <a:spcPct val="105000"/>
              </a:lnSpc>
              <a:spcBef>
                <a:spcPts val="1200"/>
              </a:spcBef>
              <a:buFontTx/>
              <a:buNone/>
            </a:pPr>
            <a:r>
              <a:rPr lang="ja-JP" altLang="en-US" sz="2200" b="1" dirty="0">
                <a:latin typeface="メイリオ" pitchFamily="50" charset="-128"/>
                <a:ea typeface="メイリオ" pitchFamily="50" charset="-128"/>
                <a:cs typeface="メイリオ" pitchFamily="50" charset="-128"/>
              </a:rPr>
              <a:t>■平均睡眠時間 ･･･６時間未満</a:t>
            </a:r>
            <a:r>
              <a:rPr lang="en-US" altLang="ja-JP" sz="2200" b="1" dirty="0">
                <a:latin typeface="メイリオ" pitchFamily="50" charset="-128"/>
                <a:ea typeface="メイリオ" pitchFamily="50" charset="-128"/>
                <a:cs typeface="メイリオ" pitchFamily="50" charset="-128"/>
              </a:rPr>
              <a:t>(</a:t>
            </a:r>
            <a:r>
              <a:rPr lang="ja-JP" altLang="en-US" sz="2200" b="1" dirty="0">
                <a:latin typeface="メイリオ" pitchFamily="50" charset="-128"/>
                <a:ea typeface="メイリオ" pitchFamily="50" charset="-128"/>
                <a:cs typeface="メイリオ" pitchFamily="50" charset="-128"/>
              </a:rPr>
              <a:t>４１％</a:t>
            </a:r>
            <a:r>
              <a:rPr lang="en-US" altLang="ja-JP" sz="2200" b="1" dirty="0">
                <a:latin typeface="メイリオ" pitchFamily="50" charset="-128"/>
                <a:ea typeface="メイリオ" pitchFamily="50" charset="-128"/>
                <a:cs typeface="メイリオ" pitchFamily="50" charset="-128"/>
              </a:rPr>
              <a:t>)</a:t>
            </a:r>
          </a:p>
          <a:p>
            <a:pPr marL="2784475" indent="-2784475">
              <a:lnSpc>
                <a:spcPct val="105000"/>
              </a:lnSpc>
              <a:spcBef>
                <a:spcPts val="1200"/>
              </a:spcBef>
              <a:buFontTx/>
              <a:buNone/>
            </a:pPr>
            <a:r>
              <a:rPr lang="ja-JP" altLang="en-US" sz="2200" b="1" dirty="0">
                <a:latin typeface="メイリオ" pitchFamily="50" charset="-128"/>
                <a:ea typeface="メイリオ" pitchFamily="50" charset="-128"/>
                <a:cs typeface="メイリオ" pitchFamily="50" charset="-128"/>
              </a:rPr>
              <a:t>■自宅待機　　 ･･･月に８日以上</a:t>
            </a:r>
            <a:r>
              <a:rPr lang="en-US" altLang="ja-JP" sz="2200" b="1" dirty="0">
                <a:latin typeface="メイリオ" pitchFamily="50" charset="-128"/>
                <a:ea typeface="メイリオ" pitchFamily="50" charset="-128"/>
                <a:cs typeface="メイリオ" pitchFamily="50" charset="-128"/>
              </a:rPr>
              <a:t>(</a:t>
            </a:r>
            <a:r>
              <a:rPr lang="ja-JP" altLang="en-US" sz="2200" b="1" dirty="0">
                <a:latin typeface="メイリオ" pitchFamily="50" charset="-128"/>
                <a:ea typeface="メイリオ" pitchFamily="50" charset="-128"/>
                <a:cs typeface="メイリオ" pitchFamily="50" charset="-128"/>
              </a:rPr>
              <a:t>２０％</a:t>
            </a:r>
            <a:r>
              <a:rPr lang="en-US" altLang="ja-JP" sz="2200" b="1" dirty="0">
                <a:latin typeface="メイリオ" pitchFamily="50" charset="-128"/>
                <a:ea typeface="メイリオ" pitchFamily="50" charset="-128"/>
                <a:cs typeface="メイリオ" pitchFamily="50" charset="-128"/>
              </a:rPr>
              <a:t>)</a:t>
            </a:r>
          </a:p>
          <a:p>
            <a:pPr marL="2784475" indent="-2784475">
              <a:lnSpc>
                <a:spcPct val="90000"/>
              </a:lnSpc>
              <a:spcBef>
                <a:spcPts val="1200"/>
              </a:spcBef>
              <a:buFontTx/>
              <a:buNone/>
            </a:pPr>
            <a:r>
              <a:rPr lang="ja-JP" altLang="en-US" sz="2200" b="1" dirty="0">
                <a:latin typeface="メイリオ" pitchFamily="50" charset="-128"/>
                <a:ea typeface="メイリオ" pitchFamily="50" charset="-128"/>
                <a:cs typeface="メイリオ" pitchFamily="50" charset="-128"/>
              </a:rPr>
              <a:t>■クレーム経験 ･･･半年以内に１回以上のクレームの経験あり</a:t>
            </a:r>
          </a:p>
          <a:p>
            <a:pPr marL="2784475" indent="-2784475">
              <a:lnSpc>
                <a:spcPct val="90000"/>
              </a:lnSpc>
              <a:spcBef>
                <a:spcPct val="15000"/>
              </a:spcBef>
              <a:buFontTx/>
              <a:buNone/>
            </a:pPr>
            <a:r>
              <a:rPr lang="ja-JP" altLang="en-US" sz="2200" b="1" dirty="0">
                <a:latin typeface="メイリオ" pitchFamily="50" charset="-128"/>
                <a:ea typeface="メイリオ" pitchFamily="50" charset="-128"/>
                <a:cs typeface="メイリオ" pitchFamily="50" charset="-128"/>
              </a:rPr>
              <a:t>　　　　　　　　　</a:t>
            </a:r>
            <a:r>
              <a:rPr lang="en-US" altLang="ja-JP" sz="2200" b="1" dirty="0">
                <a:latin typeface="メイリオ" pitchFamily="50" charset="-128"/>
                <a:ea typeface="メイリオ" pitchFamily="50" charset="-128"/>
                <a:cs typeface="メイリオ" pitchFamily="50" charset="-128"/>
              </a:rPr>
              <a:t>(</a:t>
            </a:r>
            <a:r>
              <a:rPr lang="ja-JP" altLang="en-US" sz="2200" b="1" dirty="0">
                <a:latin typeface="メイリオ" pitchFamily="50" charset="-128"/>
                <a:ea typeface="メイリオ" pitchFamily="50" charset="-128"/>
                <a:cs typeface="メイリオ" pitchFamily="50" charset="-128"/>
              </a:rPr>
              <a:t>２人に１人</a:t>
            </a:r>
            <a:r>
              <a:rPr lang="en-US" altLang="ja-JP" sz="2200" b="1" dirty="0">
                <a:latin typeface="メイリオ" pitchFamily="50" charset="-128"/>
                <a:ea typeface="メイリオ" pitchFamily="50" charset="-128"/>
                <a:cs typeface="メイリオ" pitchFamily="50" charset="-128"/>
              </a:rPr>
              <a:t>)</a:t>
            </a:r>
          </a:p>
          <a:p>
            <a:pPr marL="2784475" indent="-2784475">
              <a:lnSpc>
                <a:spcPct val="95000"/>
              </a:lnSpc>
              <a:spcBef>
                <a:spcPts val="1200"/>
              </a:spcBef>
              <a:buFontTx/>
              <a:buNone/>
            </a:pPr>
            <a:r>
              <a:rPr lang="ja-JP" altLang="en-US" sz="2200" b="1" dirty="0">
                <a:latin typeface="メイリオ" pitchFamily="50" charset="-128"/>
                <a:ea typeface="メイリオ" pitchFamily="50" charset="-128"/>
                <a:cs typeface="メイリオ" pitchFamily="50" charset="-128"/>
              </a:rPr>
              <a:t>■健康相談体制 ･･･自身の体調不良を他人に相談しない</a:t>
            </a:r>
          </a:p>
          <a:p>
            <a:pPr marL="2784475" indent="-2784475">
              <a:lnSpc>
                <a:spcPct val="95000"/>
              </a:lnSpc>
              <a:spcBef>
                <a:spcPct val="15000"/>
              </a:spcBef>
              <a:buFontTx/>
              <a:buNone/>
            </a:pPr>
            <a:r>
              <a:rPr lang="ja-JP" altLang="en-US" sz="2200" b="1" dirty="0">
                <a:latin typeface="メイリオ" pitchFamily="50" charset="-128"/>
                <a:ea typeface="メイリオ" pitchFamily="50" charset="-128"/>
                <a:cs typeface="メイリオ" pitchFamily="50" charset="-128"/>
              </a:rPr>
              <a:t>　　　　　　　　　</a:t>
            </a:r>
            <a:r>
              <a:rPr lang="en-US" altLang="ja-JP" sz="2200" b="1" dirty="0">
                <a:latin typeface="メイリオ" pitchFamily="50" charset="-128"/>
                <a:ea typeface="メイリオ" pitchFamily="50" charset="-128"/>
                <a:cs typeface="メイリオ" pitchFamily="50" charset="-128"/>
              </a:rPr>
              <a:t>(</a:t>
            </a:r>
            <a:r>
              <a:rPr lang="ja-JP" altLang="en-US" sz="2200" b="1" dirty="0">
                <a:latin typeface="メイリオ" pitchFamily="50" charset="-128"/>
                <a:ea typeface="メイリオ" pitchFamily="50" charset="-128"/>
                <a:cs typeface="メイリオ" pitchFamily="50" charset="-128"/>
              </a:rPr>
              <a:t>２人に１人</a:t>
            </a:r>
            <a:r>
              <a:rPr lang="en-US" altLang="ja-JP" sz="2200" b="1" dirty="0">
                <a:latin typeface="メイリオ" pitchFamily="50" charset="-128"/>
                <a:ea typeface="メイリオ" pitchFamily="50" charset="-128"/>
                <a:cs typeface="メイリオ" pitchFamily="50" charset="-128"/>
              </a:rPr>
              <a:t>)</a:t>
            </a:r>
          </a:p>
          <a:p>
            <a:pPr marL="2784475" indent="-2784475">
              <a:lnSpc>
                <a:spcPct val="105000"/>
              </a:lnSpc>
              <a:spcBef>
                <a:spcPts val="1200"/>
              </a:spcBef>
              <a:buFontTx/>
              <a:buNone/>
            </a:pPr>
            <a:r>
              <a:rPr lang="ja-JP" altLang="en-US" sz="2200" b="1" dirty="0">
                <a:latin typeface="メイリオ" pitchFamily="50" charset="-128"/>
                <a:ea typeface="メイリオ" pitchFamily="50" charset="-128"/>
                <a:cs typeface="メイリオ" pitchFamily="50" charset="-128"/>
              </a:rPr>
              <a:t>■メンタル面のサポート</a:t>
            </a:r>
          </a:p>
          <a:p>
            <a:pPr marL="2784475" indent="-2784475">
              <a:lnSpc>
                <a:spcPct val="105000"/>
              </a:lnSpc>
              <a:spcBef>
                <a:spcPct val="15000"/>
              </a:spcBef>
              <a:buFontTx/>
              <a:buNone/>
            </a:pPr>
            <a:r>
              <a:rPr lang="ja-JP" altLang="en-US" sz="2200" b="1" dirty="0">
                <a:latin typeface="メイリオ" pitchFamily="50" charset="-128"/>
                <a:ea typeface="メイリオ" pitchFamily="50" charset="-128"/>
                <a:cs typeface="メイリオ" pitchFamily="50" charset="-128"/>
              </a:rPr>
              <a:t>　　　         ･･･サポートが必要</a:t>
            </a:r>
            <a:r>
              <a:rPr lang="en-US" altLang="ja-JP" sz="2200" b="1" dirty="0">
                <a:latin typeface="メイリオ" pitchFamily="50" charset="-128"/>
                <a:ea typeface="メイリオ" pitchFamily="50" charset="-128"/>
                <a:cs typeface="メイリオ" pitchFamily="50" charset="-128"/>
              </a:rPr>
              <a:t>(</a:t>
            </a:r>
            <a:r>
              <a:rPr lang="ja-JP" altLang="en-US" sz="2200" b="1" dirty="0">
                <a:latin typeface="メイリオ" pitchFamily="50" charset="-128"/>
                <a:ea typeface="メイリオ" pitchFamily="50" charset="-128"/>
                <a:cs typeface="メイリオ" pitchFamily="50" charset="-128"/>
              </a:rPr>
              <a:t>９％</a:t>
            </a:r>
            <a:r>
              <a:rPr lang="en-US" altLang="ja-JP" sz="2200" b="1" dirty="0">
                <a:latin typeface="メイリオ" pitchFamily="50" charset="-128"/>
                <a:ea typeface="メイリオ" pitchFamily="50" charset="-128"/>
                <a:cs typeface="メイリオ" pitchFamily="50" charset="-128"/>
              </a:rPr>
              <a:t>)</a:t>
            </a:r>
          </a:p>
          <a:p>
            <a:pPr marL="2784475" indent="-2784475">
              <a:lnSpc>
                <a:spcPct val="105000"/>
              </a:lnSpc>
              <a:spcBef>
                <a:spcPct val="15000"/>
              </a:spcBef>
              <a:buFontTx/>
              <a:buNone/>
            </a:pPr>
            <a:r>
              <a:rPr lang="ja-JP" altLang="en-US" sz="2200" b="1" dirty="0">
                <a:latin typeface="メイリオ" pitchFamily="50" charset="-128"/>
                <a:ea typeface="メイリオ" pitchFamily="50" charset="-128"/>
                <a:cs typeface="メイリオ" pitchFamily="50" charset="-128"/>
              </a:rPr>
              <a:t>　　　  　        自身を否定的に見る</a:t>
            </a:r>
            <a:r>
              <a:rPr lang="en-US" altLang="ja-JP" sz="2200" b="1" dirty="0">
                <a:latin typeface="メイリオ" pitchFamily="50" charset="-128"/>
                <a:ea typeface="メイリオ" pitchFamily="50" charset="-128"/>
                <a:cs typeface="メイリオ" pitchFamily="50" charset="-128"/>
              </a:rPr>
              <a:t>(</a:t>
            </a:r>
            <a:r>
              <a:rPr lang="ja-JP" altLang="en-US" sz="2200" b="1" dirty="0">
                <a:latin typeface="メイリオ" pitchFamily="50" charset="-128"/>
                <a:ea typeface="メイリオ" pitchFamily="50" charset="-128"/>
                <a:cs typeface="メイリオ" pitchFamily="50" charset="-128"/>
              </a:rPr>
              <a:t>７％</a:t>
            </a:r>
            <a:r>
              <a:rPr lang="en-US" altLang="ja-JP" sz="2200" b="1" dirty="0">
                <a:latin typeface="メイリオ" pitchFamily="50" charset="-128"/>
                <a:ea typeface="メイリオ" pitchFamily="50" charset="-128"/>
                <a:cs typeface="メイリオ" pitchFamily="50" charset="-128"/>
              </a:rPr>
              <a:t>)</a:t>
            </a:r>
            <a:endParaRPr lang="ja-JP" altLang="en-US" sz="2200" b="1" dirty="0">
              <a:latin typeface="メイリオ" pitchFamily="50" charset="-128"/>
              <a:ea typeface="メイリオ" pitchFamily="50" charset="-128"/>
              <a:cs typeface="メイリオ" pitchFamily="50" charset="-128"/>
            </a:endParaRPr>
          </a:p>
          <a:p>
            <a:pPr marL="2784475" indent="-2784475">
              <a:lnSpc>
                <a:spcPct val="105000"/>
              </a:lnSpc>
              <a:spcBef>
                <a:spcPct val="15000"/>
              </a:spcBef>
              <a:buFontTx/>
              <a:buNone/>
            </a:pPr>
            <a:r>
              <a:rPr lang="ja-JP" altLang="en-US" sz="2200" b="1" dirty="0">
                <a:latin typeface="メイリオ" pitchFamily="50" charset="-128"/>
                <a:ea typeface="メイリオ" pitchFamily="50" charset="-128"/>
                <a:cs typeface="メイリオ" pitchFamily="50" charset="-128"/>
              </a:rPr>
              <a:t>　　　　　  　</a:t>
            </a:r>
            <a:r>
              <a:rPr lang="ja-JP" altLang="en-US" sz="2200" b="1" dirty="0">
                <a:solidFill>
                  <a:srgbClr val="FF0000"/>
                </a:solidFill>
                <a:latin typeface="メイリオ" pitchFamily="50" charset="-128"/>
                <a:ea typeface="メイリオ" pitchFamily="50" charset="-128"/>
                <a:cs typeface="メイリオ" pitchFamily="50" charset="-128"/>
              </a:rPr>
              <a:t>１週間に数回以上死や自殺について考える</a:t>
            </a:r>
            <a:r>
              <a:rPr lang="en-US" altLang="ja-JP" sz="2200" b="1" dirty="0">
                <a:solidFill>
                  <a:srgbClr val="FF0000"/>
                </a:solidFill>
                <a:latin typeface="メイリオ" pitchFamily="50" charset="-128"/>
                <a:ea typeface="メイリオ" pitchFamily="50" charset="-128"/>
                <a:cs typeface="メイリオ" pitchFamily="50" charset="-128"/>
              </a:rPr>
              <a:t>(</a:t>
            </a:r>
            <a:r>
              <a:rPr lang="ja-JP" altLang="en-US" sz="2200" b="1" dirty="0">
                <a:solidFill>
                  <a:srgbClr val="FF0000"/>
                </a:solidFill>
                <a:latin typeface="メイリオ" pitchFamily="50" charset="-128"/>
                <a:ea typeface="メイリオ" pitchFamily="50" charset="-128"/>
                <a:cs typeface="メイリオ" pitchFamily="50" charset="-128"/>
              </a:rPr>
              <a:t>６％</a:t>
            </a:r>
            <a:r>
              <a:rPr lang="en-US" altLang="ja-JP" sz="2200" b="1" dirty="0">
                <a:solidFill>
                  <a:srgbClr val="FF0000"/>
                </a:solidFill>
                <a:latin typeface="メイリオ" pitchFamily="50" charset="-128"/>
                <a:ea typeface="メイリオ" pitchFamily="50" charset="-128"/>
                <a:cs typeface="メイリオ" pitchFamily="50" charset="-128"/>
              </a:rPr>
              <a:t>)</a:t>
            </a:r>
          </a:p>
        </p:txBody>
      </p:sp>
      <p:sp>
        <p:nvSpPr>
          <p:cNvPr id="6" name="Text Box 4"/>
          <p:cNvSpPr txBox="1">
            <a:spLocks noChangeArrowheads="1"/>
          </p:cNvSpPr>
          <p:nvPr/>
        </p:nvSpPr>
        <p:spPr bwMode="auto">
          <a:xfrm>
            <a:off x="252046" y="155575"/>
            <a:ext cx="8623789" cy="53712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algn="ctr" eaLnBrk="1" hangingPunct="1">
              <a:lnSpc>
                <a:spcPct val="100000"/>
              </a:lnSpc>
              <a:buFontTx/>
              <a:buNone/>
            </a:pPr>
            <a:r>
              <a:rPr lang="ja-JP" altLang="en-US" sz="2200" dirty="0" smtClean="0">
                <a:latin typeface="+mj-ea"/>
                <a:ea typeface="+mj-ea"/>
                <a:cs typeface="メイリオ" pitchFamily="50" charset="-128"/>
              </a:rPr>
              <a:t>勤務医の実状</a:t>
            </a:r>
            <a:endParaRPr lang="ja-JP" altLang="en-US" sz="1600" dirty="0">
              <a:latin typeface="+mj-ea"/>
              <a:ea typeface="+mj-ea"/>
              <a:cs typeface="メイリオ" pitchFamily="50" charset="-128"/>
            </a:endParaRPr>
          </a:p>
        </p:txBody>
      </p:sp>
      <p:sp>
        <p:nvSpPr>
          <p:cNvPr id="5" name="テキスト ボックス 4"/>
          <p:cNvSpPr txBox="1"/>
          <p:nvPr/>
        </p:nvSpPr>
        <p:spPr>
          <a:xfrm>
            <a:off x="107503" y="6397298"/>
            <a:ext cx="6696745" cy="230832"/>
          </a:xfrm>
          <a:prstGeom prst="rect">
            <a:avLst/>
          </a:prstGeom>
          <a:noFill/>
        </p:spPr>
        <p:txBody>
          <a:bodyPr wrap="square" rtlCol="0">
            <a:spAutoFit/>
          </a:bodyPr>
          <a:lstStyle/>
          <a:p>
            <a:r>
              <a:rPr lang="ja-JP" altLang="en-US" sz="900" dirty="0" smtClean="0"/>
              <a:t>日本医師会勤務医の健康支援に関するプロジェクト委員会「</a:t>
            </a:r>
            <a:r>
              <a:rPr kumimoji="1" lang="ja-JP" altLang="en-US" sz="900" dirty="0" smtClean="0"/>
              <a:t>勤務医の健康の現状と支援のあり方に関するアンケート調査」</a:t>
            </a:r>
            <a:r>
              <a:rPr kumimoji="1" lang="en-US" altLang="ja-JP" sz="900" dirty="0" smtClean="0"/>
              <a:t>H21.9</a:t>
            </a:r>
            <a:endParaRPr kumimoji="1" lang="ja-JP" altLang="en-US" sz="900" dirty="0"/>
          </a:p>
        </p:txBody>
      </p:sp>
      <p:sp>
        <p:nvSpPr>
          <p:cNvPr id="8"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52</a:t>
            </a:fld>
            <a:endParaRPr lang="ja-JP" altLang="en-US">
              <a:latin typeface="ＭＳ ゴシック" pitchFamily="49" charset="-128"/>
              <a:ea typeface="ＭＳ ゴシック" pitchFamily="49" charset="-128"/>
            </a:endParaRPr>
          </a:p>
        </p:txBody>
      </p:sp>
      <p:sp>
        <p:nvSpPr>
          <p:cNvPr id="7" name="テキスト ボックス 6"/>
          <p:cNvSpPr txBox="1"/>
          <p:nvPr/>
        </p:nvSpPr>
        <p:spPr>
          <a:xfrm>
            <a:off x="107504" y="6582544"/>
            <a:ext cx="3744416" cy="230832"/>
          </a:xfrm>
          <a:prstGeom prst="rect">
            <a:avLst/>
          </a:prstGeom>
          <a:noFill/>
        </p:spPr>
        <p:txBody>
          <a:bodyPr wrap="square" rtlCol="0">
            <a:spAutoFit/>
          </a:bodyPr>
          <a:lstStyle/>
          <a:p>
            <a:r>
              <a:rPr kumimoji="1" lang="ja-JP" altLang="en-US" sz="900" dirty="0" smtClean="0"/>
              <a:t>出典：日本医師会作成資料</a:t>
            </a:r>
            <a:endParaRPr kumimoji="1" lang="ja-JP" altLang="en-US" sz="900" dirty="0"/>
          </a:p>
        </p:txBody>
      </p:sp>
    </p:spTree>
    <p:extLst>
      <p:ext uri="{BB962C8B-B14F-4D97-AF65-F5344CB8AC3E}">
        <p14:creationId xmlns:p14="http://schemas.microsoft.com/office/powerpoint/2010/main" val="16128599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AutoShape 3"/>
          <p:cNvSpPr>
            <a:spLocks noChangeArrowheads="1"/>
          </p:cNvSpPr>
          <p:nvPr/>
        </p:nvSpPr>
        <p:spPr bwMode="auto">
          <a:xfrm>
            <a:off x="287215" y="980728"/>
            <a:ext cx="8588620" cy="5400600"/>
          </a:xfrm>
          <a:prstGeom prst="roundRect">
            <a:avLst>
              <a:gd name="adj" fmla="val 3623"/>
            </a:avLst>
          </a:prstGeom>
          <a:solidFill>
            <a:schemeClr val="bg1"/>
          </a:solidFill>
          <a:ln w="12700" algn="ctr">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anchor="ctr"/>
          <a:lstStyle/>
          <a:p>
            <a:pPr marL="282575" indent="-282575">
              <a:spcBef>
                <a:spcPct val="55000"/>
              </a:spcBef>
              <a:buFontTx/>
              <a:buNone/>
            </a:pPr>
            <a:r>
              <a:rPr lang="ja-JP" altLang="en-US" sz="2200" b="1" dirty="0">
                <a:latin typeface="メイリオ" pitchFamily="50" charset="-128"/>
                <a:ea typeface="メイリオ" pitchFamily="50" charset="-128"/>
                <a:cs typeface="メイリオ" pitchFamily="50" charset="-128"/>
              </a:rPr>
              <a:t>■医師が必要な休日</a:t>
            </a:r>
            <a:r>
              <a:rPr lang="en-US" altLang="ja-JP" sz="2200" b="1" dirty="0">
                <a:latin typeface="メイリオ" pitchFamily="50" charset="-128"/>
                <a:ea typeface="メイリオ" pitchFamily="50" charset="-128"/>
                <a:cs typeface="メイリオ" pitchFamily="50" charset="-128"/>
              </a:rPr>
              <a:t>(</a:t>
            </a:r>
            <a:r>
              <a:rPr lang="ja-JP" altLang="en-US" sz="2200" b="1" dirty="0">
                <a:latin typeface="メイリオ" pitchFamily="50" charset="-128"/>
                <a:ea typeface="メイリオ" pitchFamily="50" charset="-128"/>
                <a:cs typeface="メイリオ" pitchFamily="50" charset="-128"/>
              </a:rPr>
              <a:t>少なくとも週</a:t>
            </a:r>
            <a:r>
              <a:rPr lang="en-US" altLang="ja-JP" sz="2200" b="1" dirty="0">
                <a:latin typeface="メイリオ" pitchFamily="50" charset="-128"/>
                <a:ea typeface="メイリオ" pitchFamily="50" charset="-128"/>
                <a:cs typeface="メイリオ" pitchFamily="50" charset="-128"/>
              </a:rPr>
              <a:t>1</a:t>
            </a:r>
            <a:r>
              <a:rPr lang="ja-JP" altLang="en-US" sz="2200" b="1" dirty="0">
                <a:latin typeface="メイリオ" pitchFamily="50" charset="-128"/>
                <a:ea typeface="メイリオ" pitchFamily="50" charset="-128"/>
                <a:cs typeface="メイリオ" pitchFamily="50" charset="-128"/>
              </a:rPr>
              <a:t>日</a:t>
            </a:r>
            <a:r>
              <a:rPr lang="en-US" altLang="ja-JP" sz="2200" b="1" dirty="0">
                <a:latin typeface="メイリオ" pitchFamily="50" charset="-128"/>
                <a:ea typeface="メイリオ" pitchFamily="50" charset="-128"/>
                <a:cs typeface="メイリオ" pitchFamily="50" charset="-128"/>
              </a:rPr>
              <a:t>)</a:t>
            </a:r>
            <a:r>
              <a:rPr lang="ja-JP" altLang="en-US" sz="2200" b="1" dirty="0">
                <a:latin typeface="メイリオ" pitchFamily="50" charset="-128"/>
                <a:ea typeface="メイリオ" pitchFamily="50" charset="-128"/>
                <a:cs typeface="メイリオ" pitchFamily="50" charset="-128"/>
              </a:rPr>
              <a:t>と年次有給休暇が取れるようにする</a:t>
            </a:r>
          </a:p>
          <a:p>
            <a:pPr marL="282575" indent="-282575">
              <a:spcBef>
                <a:spcPct val="55000"/>
              </a:spcBef>
              <a:buFontTx/>
              <a:buNone/>
            </a:pPr>
            <a:r>
              <a:rPr lang="ja-JP" altLang="en-US" sz="2200" b="1" dirty="0">
                <a:latin typeface="メイリオ" pitchFamily="50" charset="-128"/>
                <a:ea typeface="メイリオ" pitchFamily="50" charset="-128"/>
                <a:cs typeface="メイリオ" pitchFamily="50" charset="-128"/>
              </a:rPr>
              <a:t>■医師が必要な休憩時間・仮眠時間を取れる体制を整える</a:t>
            </a:r>
          </a:p>
          <a:p>
            <a:pPr marL="282575" indent="-282575">
              <a:spcBef>
                <a:spcPct val="55000"/>
              </a:spcBef>
              <a:buFontTx/>
              <a:buNone/>
            </a:pPr>
            <a:r>
              <a:rPr lang="ja-JP" altLang="en-US" sz="2200" b="1" dirty="0">
                <a:latin typeface="メイリオ" pitchFamily="50" charset="-128"/>
                <a:ea typeface="メイリオ" pitchFamily="50" charset="-128"/>
                <a:cs typeface="メイリオ" pitchFamily="50" charset="-128"/>
              </a:rPr>
              <a:t>■医療事故に関する訴えがあった際には必ず組織的に対応し関係者が参加して医師個人の責任に固執しない再発防止策を進める</a:t>
            </a:r>
          </a:p>
          <a:p>
            <a:pPr marL="282575" indent="-282575">
              <a:spcBef>
                <a:spcPct val="55000"/>
              </a:spcBef>
              <a:buFontTx/>
              <a:buNone/>
            </a:pPr>
            <a:r>
              <a:rPr lang="ja-JP" altLang="en-US" sz="2200" b="1" dirty="0">
                <a:latin typeface="メイリオ" pitchFamily="50" charset="-128"/>
                <a:ea typeface="メイリオ" pitchFamily="50" charset="-128"/>
                <a:cs typeface="メイリオ" pitchFamily="50" charset="-128"/>
              </a:rPr>
              <a:t>■記録や書類作成の簡素化、診療補助者の導入等を進め、医師が診療に専念できるようにする</a:t>
            </a:r>
          </a:p>
          <a:p>
            <a:pPr marL="282575" indent="-282575">
              <a:spcBef>
                <a:spcPct val="55000"/>
              </a:spcBef>
              <a:buFontTx/>
              <a:buNone/>
            </a:pPr>
            <a:r>
              <a:rPr lang="ja-JP" altLang="en-US" sz="2200" b="1" dirty="0">
                <a:latin typeface="メイリオ" pitchFamily="50" charset="-128"/>
                <a:ea typeface="メイリオ" pitchFamily="50" charset="-128"/>
                <a:cs typeface="メイリオ" pitchFamily="50" charset="-128"/>
              </a:rPr>
              <a:t>■院内で発生する患者・利用者による暴言・暴力の防止対策を進める</a:t>
            </a:r>
          </a:p>
          <a:p>
            <a:pPr marL="282575" indent="-282575">
              <a:spcBef>
                <a:spcPct val="55000"/>
              </a:spcBef>
              <a:buFontTx/>
              <a:buNone/>
            </a:pPr>
            <a:r>
              <a:rPr lang="ja-JP" altLang="en-US" sz="2200" b="1" dirty="0">
                <a:latin typeface="メイリオ" pitchFamily="50" charset="-128"/>
                <a:ea typeface="メイリオ" pitchFamily="50" charset="-128"/>
                <a:cs typeface="メイリオ" pitchFamily="50" charset="-128"/>
              </a:rPr>
              <a:t>■女性医師が働き続けられるように産休・育休の保障や代替医師を確保し、時短勤務制度の導入、妊娠・育児中の勤務軽減、育休明けの研修等を充実させる</a:t>
            </a:r>
          </a:p>
        </p:txBody>
      </p:sp>
      <p:sp>
        <p:nvSpPr>
          <p:cNvPr id="5" name="Text Box 4"/>
          <p:cNvSpPr txBox="1">
            <a:spLocks noChangeArrowheads="1"/>
          </p:cNvSpPr>
          <p:nvPr/>
        </p:nvSpPr>
        <p:spPr bwMode="auto">
          <a:xfrm>
            <a:off x="252046" y="155574"/>
            <a:ext cx="8623789" cy="681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marL="323850" indent="-323850">
              <a:buFontTx/>
              <a:buNone/>
            </a:pPr>
            <a:r>
              <a:rPr lang="ja-JP" altLang="en-US" sz="2200" dirty="0" smtClean="0">
                <a:latin typeface="+mn-ea"/>
                <a:ea typeface="+mn-ea"/>
                <a:cs typeface="メイリオ" pitchFamily="50" charset="-128"/>
              </a:rPr>
              <a:t>勤務医</a:t>
            </a:r>
            <a:r>
              <a:rPr lang="ja-JP" altLang="en-US" sz="2200" dirty="0">
                <a:latin typeface="+mn-ea"/>
                <a:ea typeface="+mn-ea"/>
                <a:cs typeface="メイリオ" pitchFamily="50" charset="-128"/>
              </a:rPr>
              <a:t>の半数以上が勤務医の健康支援のために必要だと</a:t>
            </a:r>
            <a:r>
              <a:rPr lang="ja-JP" altLang="en-US" sz="2200" dirty="0" smtClean="0">
                <a:latin typeface="+mn-ea"/>
                <a:ea typeface="+mn-ea"/>
                <a:cs typeface="メイリオ" pitchFamily="50" charset="-128"/>
              </a:rPr>
              <a:t>考える</a:t>
            </a:r>
            <a:endParaRPr lang="en-US" altLang="ja-JP" sz="2200" dirty="0" smtClean="0">
              <a:latin typeface="+mn-ea"/>
              <a:ea typeface="+mn-ea"/>
              <a:cs typeface="メイリオ" pitchFamily="50" charset="-128"/>
            </a:endParaRPr>
          </a:p>
          <a:p>
            <a:pPr marL="323850" indent="-323850">
              <a:buFontTx/>
              <a:buNone/>
            </a:pPr>
            <a:r>
              <a:rPr lang="ja-JP" altLang="en-US" sz="2200" dirty="0" smtClean="0">
                <a:latin typeface="+mn-ea"/>
                <a:ea typeface="+mn-ea"/>
                <a:cs typeface="メイリオ" pitchFamily="50" charset="-128"/>
              </a:rPr>
              <a:t>健康</a:t>
            </a:r>
            <a:r>
              <a:rPr lang="ja-JP" altLang="en-US" sz="2200" dirty="0">
                <a:latin typeface="+mn-ea"/>
                <a:ea typeface="+mn-ea"/>
                <a:cs typeface="メイリオ" pitchFamily="50" charset="-128"/>
              </a:rPr>
              <a:t>支援アクション</a:t>
            </a:r>
            <a:r>
              <a:rPr lang="ja-JP" altLang="en-US" sz="2200" dirty="0" smtClean="0">
                <a:latin typeface="+mn-ea"/>
                <a:ea typeface="+mn-ea"/>
                <a:cs typeface="メイリオ" pitchFamily="50" charset="-128"/>
              </a:rPr>
              <a:t>項目　</a:t>
            </a:r>
            <a:endParaRPr lang="ja-JP" altLang="en-US" sz="1800" dirty="0">
              <a:latin typeface="+mn-ea"/>
              <a:ea typeface="+mn-ea"/>
              <a:cs typeface="メイリオ" pitchFamily="50" charset="-128"/>
            </a:endParaRPr>
          </a:p>
        </p:txBody>
      </p:sp>
      <p:sp>
        <p:nvSpPr>
          <p:cNvPr id="8"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53</a:t>
            </a:fld>
            <a:endParaRPr lang="ja-JP" altLang="en-US" dirty="0">
              <a:latin typeface="ＭＳ ゴシック" pitchFamily="49" charset="-128"/>
              <a:ea typeface="ＭＳ ゴシック" pitchFamily="49" charset="-128"/>
            </a:endParaRPr>
          </a:p>
        </p:txBody>
      </p:sp>
      <p:sp>
        <p:nvSpPr>
          <p:cNvPr id="6" name="テキスト ボックス 5"/>
          <p:cNvSpPr txBox="1"/>
          <p:nvPr/>
        </p:nvSpPr>
        <p:spPr>
          <a:xfrm>
            <a:off x="107503" y="6399990"/>
            <a:ext cx="6696745" cy="230832"/>
          </a:xfrm>
          <a:prstGeom prst="rect">
            <a:avLst/>
          </a:prstGeom>
          <a:noFill/>
        </p:spPr>
        <p:txBody>
          <a:bodyPr wrap="square" rtlCol="0">
            <a:spAutoFit/>
          </a:bodyPr>
          <a:lstStyle/>
          <a:p>
            <a:r>
              <a:rPr lang="ja-JP" altLang="en-US" sz="900" dirty="0" smtClean="0"/>
              <a:t>日本医師会勤務医の健康支援に関するプロジェクト委員会「</a:t>
            </a:r>
            <a:r>
              <a:rPr kumimoji="1" lang="ja-JP" altLang="en-US" sz="900" dirty="0" smtClean="0"/>
              <a:t>勤務医の健康の現状と支援のあり方に関するアンケート調査」</a:t>
            </a:r>
            <a:r>
              <a:rPr kumimoji="1" lang="en-US" altLang="ja-JP" sz="900" dirty="0" smtClean="0"/>
              <a:t>H21.9</a:t>
            </a:r>
            <a:endParaRPr kumimoji="1" lang="ja-JP" altLang="en-US" sz="900" dirty="0"/>
          </a:p>
        </p:txBody>
      </p:sp>
      <p:sp>
        <p:nvSpPr>
          <p:cNvPr id="7" name="テキスト ボックス 6"/>
          <p:cNvSpPr txBox="1"/>
          <p:nvPr/>
        </p:nvSpPr>
        <p:spPr>
          <a:xfrm>
            <a:off x="107504" y="6582544"/>
            <a:ext cx="3744416" cy="230832"/>
          </a:xfrm>
          <a:prstGeom prst="rect">
            <a:avLst/>
          </a:prstGeom>
          <a:noFill/>
        </p:spPr>
        <p:txBody>
          <a:bodyPr wrap="square" rtlCol="0">
            <a:spAutoFit/>
          </a:bodyPr>
          <a:lstStyle/>
          <a:p>
            <a:r>
              <a:rPr kumimoji="1" lang="ja-JP" altLang="en-US" sz="900" dirty="0" smtClean="0"/>
              <a:t>出典：日本医師会作成資料</a:t>
            </a:r>
            <a:endParaRPr kumimoji="1" lang="ja-JP" altLang="en-US" sz="900" dirty="0"/>
          </a:p>
        </p:txBody>
      </p:sp>
    </p:spTree>
    <p:extLst>
      <p:ext uri="{BB962C8B-B14F-4D97-AF65-F5344CB8AC3E}">
        <p14:creationId xmlns:p14="http://schemas.microsoft.com/office/powerpoint/2010/main" val="241117671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07503" y="6551766"/>
            <a:ext cx="6696745" cy="230832"/>
          </a:xfrm>
          <a:prstGeom prst="rect">
            <a:avLst/>
          </a:prstGeom>
          <a:noFill/>
        </p:spPr>
        <p:txBody>
          <a:bodyPr wrap="square" rtlCol="0">
            <a:spAutoFit/>
          </a:bodyPr>
          <a:lstStyle/>
          <a:p>
            <a:r>
              <a:rPr lang="ja-JP" altLang="en-US" sz="900" dirty="0" smtClean="0"/>
              <a:t>日本医師会勤務医の健康支援に関するプロジェクト委員会「</a:t>
            </a:r>
            <a:r>
              <a:rPr kumimoji="1" lang="ja-JP" altLang="en-US" sz="900" dirty="0" smtClean="0"/>
              <a:t>勤務医の健康の現状と支援のあり方に関するアンケート調査」</a:t>
            </a:r>
            <a:r>
              <a:rPr kumimoji="1" lang="en-US" altLang="ja-JP" sz="900" dirty="0" smtClean="0"/>
              <a:t>H21.9</a:t>
            </a:r>
            <a:endParaRPr kumimoji="1" lang="ja-JP" altLang="en-US" sz="900" dirty="0"/>
          </a:p>
        </p:txBody>
      </p:sp>
      <p:sp>
        <p:nvSpPr>
          <p:cNvPr id="3" name="テキスト ボックス 7"/>
          <p:cNvSpPr txBox="1">
            <a:spLocks noChangeArrowheads="1"/>
          </p:cNvSpPr>
          <p:nvPr/>
        </p:nvSpPr>
        <p:spPr bwMode="auto">
          <a:xfrm>
            <a:off x="1647616" y="5698337"/>
            <a:ext cx="58326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dirty="0">
                <a:latin typeface="Calibri" pitchFamily="34" charset="0"/>
              </a:rPr>
              <a:t>休日が月に</a:t>
            </a:r>
            <a:r>
              <a:rPr lang="en-US" altLang="ja-JP" dirty="0">
                <a:latin typeface="Calibri" pitchFamily="34" charset="0"/>
              </a:rPr>
              <a:t>4</a:t>
            </a:r>
            <a:r>
              <a:rPr lang="ja-JP" altLang="en-US" dirty="0">
                <a:latin typeface="Calibri" pitchFamily="34" charset="0"/>
              </a:rPr>
              <a:t>日以下の回答者が</a:t>
            </a:r>
            <a:r>
              <a:rPr lang="en-US" altLang="ja-JP" dirty="0">
                <a:latin typeface="Calibri" pitchFamily="34" charset="0"/>
              </a:rPr>
              <a:t>46%</a:t>
            </a:r>
            <a:r>
              <a:rPr lang="ja-JP" altLang="en-US" dirty="0">
                <a:latin typeface="Calibri" pitchFamily="34" charset="0"/>
              </a:rPr>
              <a:t>を占めた</a:t>
            </a:r>
          </a:p>
        </p:txBody>
      </p:sp>
      <p:graphicFrame>
        <p:nvGraphicFramePr>
          <p:cNvPr id="5" name="Chart 1"/>
          <p:cNvGraphicFramePr>
            <a:graphicFrameLocks/>
          </p:cNvGraphicFramePr>
          <p:nvPr>
            <p:extLst>
              <p:ext uri="{D42A27DB-BD31-4B8C-83A1-F6EECF244321}">
                <p14:modId xmlns:p14="http://schemas.microsoft.com/office/powerpoint/2010/main" val="186532005"/>
              </p:ext>
            </p:extLst>
          </p:nvPr>
        </p:nvGraphicFramePr>
        <p:xfrm>
          <a:off x="953751" y="889169"/>
          <a:ext cx="7488832" cy="4464496"/>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Box 4"/>
          <p:cNvSpPr txBox="1">
            <a:spLocks noChangeArrowheads="1"/>
          </p:cNvSpPr>
          <p:nvPr/>
        </p:nvSpPr>
        <p:spPr bwMode="auto">
          <a:xfrm>
            <a:off x="252046" y="155575"/>
            <a:ext cx="8623789" cy="53712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algn="ctr" eaLnBrk="1" hangingPunct="1">
              <a:lnSpc>
                <a:spcPct val="100000"/>
              </a:lnSpc>
              <a:buFontTx/>
              <a:buNone/>
            </a:pPr>
            <a:r>
              <a:rPr lang="ja-JP" altLang="en-US" sz="2400" dirty="0" smtClean="0">
                <a:latin typeface="+mj-ea"/>
                <a:ea typeface="+mj-ea"/>
                <a:cs typeface="メイリオ" pitchFamily="50" charset="-128"/>
              </a:rPr>
              <a:t>休日日数</a:t>
            </a:r>
            <a:endParaRPr lang="ja-JP" altLang="en-US" sz="2400" dirty="0">
              <a:latin typeface="+mj-ea"/>
              <a:ea typeface="+mj-ea"/>
              <a:cs typeface="メイリオ" pitchFamily="50" charset="-128"/>
            </a:endParaRPr>
          </a:p>
        </p:txBody>
      </p:sp>
      <p:sp>
        <p:nvSpPr>
          <p:cNvPr id="11"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54</a:t>
            </a:fld>
            <a:endParaRPr lang="ja-JP" altLang="en-US" dirty="0">
              <a:latin typeface="ＭＳ ゴシック" pitchFamily="49" charset="-128"/>
              <a:ea typeface="ＭＳ ゴシック" pitchFamily="49" charset="-128"/>
            </a:endParaRPr>
          </a:p>
        </p:txBody>
      </p:sp>
    </p:spTree>
    <p:extLst>
      <p:ext uri="{BB962C8B-B14F-4D97-AF65-F5344CB8AC3E}">
        <p14:creationId xmlns:p14="http://schemas.microsoft.com/office/powerpoint/2010/main" val="32437104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07503" y="6551766"/>
            <a:ext cx="6696745" cy="230832"/>
          </a:xfrm>
          <a:prstGeom prst="rect">
            <a:avLst/>
          </a:prstGeom>
          <a:noFill/>
        </p:spPr>
        <p:txBody>
          <a:bodyPr wrap="square" rtlCol="0">
            <a:spAutoFit/>
          </a:bodyPr>
          <a:lstStyle/>
          <a:p>
            <a:r>
              <a:rPr lang="ja-JP" altLang="en-US" sz="900" dirty="0" smtClean="0"/>
              <a:t>日本医師会勤務医の健康支援に関するプロジェクト委員会「</a:t>
            </a:r>
            <a:r>
              <a:rPr kumimoji="1" lang="ja-JP" altLang="en-US" sz="900" dirty="0" smtClean="0"/>
              <a:t>勤務医の健康の現状と支援のあり方に関するアンケート調査」</a:t>
            </a:r>
            <a:r>
              <a:rPr kumimoji="1" lang="en-US" altLang="ja-JP" sz="900" dirty="0" smtClean="0"/>
              <a:t>H21.9</a:t>
            </a:r>
            <a:endParaRPr kumimoji="1" lang="ja-JP" altLang="en-US" sz="900" dirty="0"/>
          </a:p>
        </p:txBody>
      </p:sp>
      <p:sp>
        <p:nvSpPr>
          <p:cNvPr id="6" name="Text Box 4"/>
          <p:cNvSpPr txBox="1">
            <a:spLocks noChangeArrowheads="1"/>
          </p:cNvSpPr>
          <p:nvPr/>
        </p:nvSpPr>
        <p:spPr bwMode="auto">
          <a:xfrm>
            <a:off x="252046" y="155575"/>
            <a:ext cx="8623789" cy="53712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algn="ctr" eaLnBrk="1" hangingPunct="1">
              <a:lnSpc>
                <a:spcPct val="100000"/>
              </a:lnSpc>
              <a:buFontTx/>
              <a:buNone/>
            </a:pPr>
            <a:r>
              <a:rPr lang="ja-JP" altLang="en-US" sz="2000" dirty="0" smtClean="0">
                <a:latin typeface="+mj-ea"/>
                <a:ea typeface="+mj-ea"/>
                <a:cs typeface="メイリオ" pitchFamily="50" charset="-128"/>
              </a:rPr>
              <a:t>医師が必要な休日（少なくとも週１日）と年次有給休暇が取れるようにする</a:t>
            </a:r>
            <a:endParaRPr lang="ja-JP" altLang="en-US" sz="2000" dirty="0">
              <a:latin typeface="+mj-ea"/>
              <a:ea typeface="+mj-ea"/>
              <a:cs typeface="メイリオ" pitchFamily="50" charset="-128"/>
            </a:endParaRPr>
          </a:p>
        </p:txBody>
      </p:sp>
      <p:sp>
        <p:nvSpPr>
          <p:cNvPr id="9"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55</a:t>
            </a:fld>
            <a:endParaRPr lang="ja-JP" altLang="en-US" dirty="0">
              <a:latin typeface="ＭＳ ゴシック" pitchFamily="49" charset="-128"/>
              <a:ea typeface="ＭＳ ゴシック" pitchFamily="49" charset="-128"/>
            </a:endParaRPr>
          </a:p>
        </p:txBody>
      </p:sp>
      <p:sp>
        <p:nvSpPr>
          <p:cNvPr id="5" name="テキスト ボックス 7"/>
          <p:cNvSpPr txBox="1">
            <a:spLocks noChangeArrowheads="1"/>
          </p:cNvSpPr>
          <p:nvPr/>
        </p:nvSpPr>
        <p:spPr bwMode="auto">
          <a:xfrm>
            <a:off x="1619845" y="5304110"/>
            <a:ext cx="58324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600" dirty="0">
                <a:latin typeface="ＭＳ Ｐゴシック" charset="-128"/>
              </a:rPr>
              <a:t>「強く必要」・「必要」は</a:t>
            </a:r>
            <a:r>
              <a:rPr lang="en-US" altLang="ja-JP" sz="1600" dirty="0">
                <a:latin typeface="ＭＳ Ｐゴシック" charset="-128"/>
              </a:rPr>
              <a:t>89.1</a:t>
            </a:r>
            <a:r>
              <a:rPr lang="ja-JP" altLang="en-US" sz="1600" dirty="0">
                <a:latin typeface="ＭＳ Ｐゴシック" charset="-128"/>
              </a:rPr>
              <a:t>％を占めた。</a:t>
            </a:r>
          </a:p>
          <a:p>
            <a:pPr eaLnBrk="1" hangingPunct="1"/>
            <a:r>
              <a:rPr lang="ja-JP" altLang="en-US" sz="1600" dirty="0">
                <a:latin typeface="ＭＳ Ｐゴシック" charset="-128"/>
              </a:rPr>
              <a:t>約</a:t>
            </a:r>
            <a:r>
              <a:rPr lang="en-US" altLang="ja-JP" sz="1600" dirty="0">
                <a:latin typeface="ＭＳ Ｐゴシック" charset="-128"/>
              </a:rPr>
              <a:t>9</a:t>
            </a:r>
            <a:r>
              <a:rPr lang="ja-JP" altLang="en-US" sz="1600" dirty="0">
                <a:latin typeface="ＭＳ Ｐゴシック" charset="-128"/>
              </a:rPr>
              <a:t>割弱の勤務医が、</a:t>
            </a:r>
            <a:r>
              <a:rPr lang="ja-JP" altLang="en-US" sz="1600" dirty="0">
                <a:solidFill>
                  <a:srgbClr val="000000"/>
                </a:solidFill>
                <a:latin typeface="ＭＳ Ｐゴシック" charset="-128"/>
              </a:rPr>
              <a:t>医師が必要な休日（少なくとも週</a:t>
            </a:r>
            <a:r>
              <a:rPr lang="en-US" altLang="ja-JP" sz="1600" dirty="0">
                <a:solidFill>
                  <a:srgbClr val="000000"/>
                </a:solidFill>
                <a:latin typeface="ＭＳ Ｐゴシック" charset="-128"/>
              </a:rPr>
              <a:t>1</a:t>
            </a:r>
            <a:r>
              <a:rPr lang="ja-JP" altLang="en-US" sz="1600" dirty="0">
                <a:solidFill>
                  <a:srgbClr val="000000"/>
                </a:solidFill>
                <a:latin typeface="ＭＳ Ｐゴシック" charset="-128"/>
              </a:rPr>
              <a:t>日）と年次有給休暇が取れるようにすることが</a:t>
            </a:r>
            <a:r>
              <a:rPr lang="ja-JP" altLang="en-US" sz="1600" dirty="0">
                <a:latin typeface="ＭＳ Ｐゴシック" charset="-128"/>
              </a:rPr>
              <a:t>必要であると考え、</a:t>
            </a:r>
            <a:r>
              <a:rPr lang="ja-JP" altLang="en-US" sz="1600" b="1" dirty="0">
                <a:latin typeface="ＭＳ Ｐゴシック" charset="-128"/>
              </a:rPr>
              <a:t>約</a:t>
            </a:r>
            <a:r>
              <a:rPr lang="en-US" altLang="ja-JP" sz="1600" b="1" dirty="0">
                <a:latin typeface="ＭＳ Ｐゴシック" charset="-128"/>
              </a:rPr>
              <a:t>7</a:t>
            </a:r>
            <a:r>
              <a:rPr lang="ja-JP" altLang="en-US" sz="1600" b="1" dirty="0">
                <a:latin typeface="ＭＳ Ｐゴシック" charset="-128"/>
              </a:rPr>
              <a:t>割弱（勤務医の</a:t>
            </a:r>
            <a:r>
              <a:rPr lang="en-US" altLang="ja-JP" sz="1600" b="1" dirty="0">
                <a:latin typeface="ＭＳ Ｐゴシック" charset="-128"/>
              </a:rPr>
              <a:t>3</a:t>
            </a:r>
            <a:r>
              <a:rPr lang="ja-JP" altLang="en-US" sz="1600" b="1" dirty="0">
                <a:latin typeface="ＭＳ Ｐゴシック" charset="-128"/>
              </a:rPr>
              <a:t>人に</a:t>
            </a:r>
            <a:r>
              <a:rPr lang="en-US" altLang="ja-JP" sz="1600" b="1" dirty="0">
                <a:latin typeface="ＭＳ Ｐゴシック" charset="-128"/>
              </a:rPr>
              <a:t>2</a:t>
            </a:r>
            <a:r>
              <a:rPr lang="ja-JP" altLang="en-US" sz="1600" b="1" dirty="0">
                <a:latin typeface="ＭＳ Ｐゴシック" charset="-128"/>
              </a:rPr>
              <a:t>人）が「必要だと強く思う」と考えている</a:t>
            </a:r>
            <a:r>
              <a:rPr lang="ja-JP" altLang="en-US" sz="1600" dirty="0">
                <a:latin typeface="ＭＳ Ｐゴシック" charset="-128"/>
              </a:rPr>
              <a:t>。</a:t>
            </a:r>
          </a:p>
        </p:txBody>
      </p:sp>
      <p:graphicFrame>
        <p:nvGraphicFramePr>
          <p:cNvPr id="7" name="Chart 1"/>
          <p:cNvGraphicFramePr>
            <a:graphicFrameLocks/>
          </p:cNvGraphicFramePr>
          <p:nvPr>
            <p:extLst>
              <p:ext uri="{D42A27DB-BD31-4B8C-83A1-F6EECF244321}">
                <p14:modId xmlns:p14="http://schemas.microsoft.com/office/powerpoint/2010/main" val="3918326844"/>
              </p:ext>
            </p:extLst>
          </p:nvPr>
        </p:nvGraphicFramePr>
        <p:xfrm>
          <a:off x="1007328" y="907229"/>
          <a:ext cx="7113224" cy="46085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836351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07503" y="6551766"/>
            <a:ext cx="6696745" cy="230832"/>
          </a:xfrm>
          <a:prstGeom prst="rect">
            <a:avLst/>
          </a:prstGeom>
          <a:noFill/>
        </p:spPr>
        <p:txBody>
          <a:bodyPr wrap="square" rtlCol="0">
            <a:spAutoFit/>
          </a:bodyPr>
          <a:lstStyle/>
          <a:p>
            <a:r>
              <a:rPr lang="ja-JP" altLang="en-US" sz="900" dirty="0" smtClean="0"/>
              <a:t>日本医師会勤務医の健康支援に関するプロジェクト委員会「</a:t>
            </a:r>
            <a:r>
              <a:rPr kumimoji="1" lang="ja-JP" altLang="en-US" sz="900" dirty="0" smtClean="0"/>
              <a:t>勤務医の健康の現状と支援のあり方に関するアンケート調査」</a:t>
            </a:r>
            <a:r>
              <a:rPr kumimoji="1" lang="en-US" altLang="ja-JP" sz="900" dirty="0" smtClean="0"/>
              <a:t>H21.9</a:t>
            </a:r>
            <a:endParaRPr kumimoji="1" lang="ja-JP" altLang="en-US" sz="900" dirty="0"/>
          </a:p>
        </p:txBody>
      </p:sp>
      <p:sp>
        <p:nvSpPr>
          <p:cNvPr id="6" name="Text Box 4"/>
          <p:cNvSpPr txBox="1">
            <a:spLocks noChangeArrowheads="1"/>
          </p:cNvSpPr>
          <p:nvPr/>
        </p:nvSpPr>
        <p:spPr bwMode="auto">
          <a:xfrm>
            <a:off x="252046" y="155575"/>
            <a:ext cx="8623789" cy="53712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algn="ctr" eaLnBrk="1" hangingPunct="1">
              <a:lnSpc>
                <a:spcPct val="100000"/>
              </a:lnSpc>
              <a:buFontTx/>
              <a:buNone/>
            </a:pPr>
            <a:r>
              <a:rPr lang="ja-JP" altLang="en-US" sz="2200" dirty="0" smtClean="0">
                <a:latin typeface="+mj-ea"/>
                <a:ea typeface="+mj-ea"/>
                <a:cs typeface="メイリオ" pitchFamily="50" charset="-128"/>
              </a:rPr>
              <a:t>医師が必要な休憩時間・仮眠時間を取れる体制を整える</a:t>
            </a:r>
            <a:endParaRPr lang="ja-JP" altLang="en-US" sz="2200" dirty="0">
              <a:latin typeface="+mj-ea"/>
              <a:ea typeface="+mj-ea"/>
              <a:cs typeface="メイリオ" pitchFamily="50" charset="-128"/>
            </a:endParaRPr>
          </a:p>
        </p:txBody>
      </p:sp>
      <p:sp>
        <p:nvSpPr>
          <p:cNvPr id="9"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56</a:t>
            </a:fld>
            <a:endParaRPr lang="ja-JP" altLang="en-US" dirty="0">
              <a:latin typeface="ＭＳ ゴシック" pitchFamily="49" charset="-128"/>
              <a:ea typeface="ＭＳ ゴシック" pitchFamily="49" charset="-128"/>
            </a:endParaRPr>
          </a:p>
        </p:txBody>
      </p:sp>
      <p:sp>
        <p:nvSpPr>
          <p:cNvPr id="5" name="テキスト ボックス 7"/>
          <p:cNvSpPr txBox="1">
            <a:spLocks noChangeArrowheads="1"/>
          </p:cNvSpPr>
          <p:nvPr/>
        </p:nvSpPr>
        <p:spPr bwMode="auto">
          <a:xfrm>
            <a:off x="1475656" y="5304110"/>
            <a:ext cx="61206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600" dirty="0">
                <a:latin typeface="ＭＳ Ｐゴシック" charset="-128"/>
              </a:rPr>
              <a:t>「強く必要」・「必要」は</a:t>
            </a:r>
            <a:r>
              <a:rPr lang="en-US" altLang="ja-JP" sz="1600" dirty="0">
                <a:latin typeface="ＭＳ Ｐゴシック" charset="-128"/>
              </a:rPr>
              <a:t>87.4</a:t>
            </a:r>
            <a:r>
              <a:rPr lang="ja-JP" altLang="en-US" sz="1600" dirty="0">
                <a:latin typeface="ＭＳ Ｐゴシック" charset="-128"/>
              </a:rPr>
              <a:t>％を占めた。</a:t>
            </a:r>
          </a:p>
          <a:p>
            <a:pPr eaLnBrk="1" hangingPunct="1"/>
            <a:r>
              <a:rPr lang="ja-JP" altLang="en-US" sz="1600" dirty="0">
                <a:latin typeface="ＭＳ Ｐゴシック" charset="-128"/>
              </a:rPr>
              <a:t>約</a:t>
            </a:r>
            <a:r>
              <a:rPr lang="en-US" altLang="ja-JP" sz="1600" dirty="0">
                <a:latin typeface="ＭＳ Ｐゴシック" charset="-128"/>
              </a:rPr>
              <a:t>9</a:t>
            </a:r>
            <a:r>
              <a:rPr lang="ja-JP" altLang="en-US" sz="1600" dirty="0">
                <a:latin typeface="ＭＳ Ｐゴシック" charset="-128"/>
              </a:rPr>
              <a:t>割の勤務医が、</a:t>
            </a:r>
            <a:r>
              <a:rPr lang="ja-JP" altLang="en-US" sz="1600" dirty="0">
                <a:solidFill>
                  <a:srgbClr val="000000"/>
                </a:solidFill>
              </a:rPr>
              <a:t>医師が必要な休憩時間・仮眠時間を取れる体制を整える</a:t>
            </a:r>
            <a:r>
              <a:rPr lang="ja-JP" altLang="en-US" sz="1600" dirty="0">
                <a:solidFill>
                  <a:srgbClr val="000000"/>
                </a:solidFill>
                <a:latin typeface="ＭＳ Ｐゴシック" charset="-128"/>
              </a:rPr>
              <a:t>ことが</a:t>
            </a:r>
            <a:r>
              <a:rPr lang="ja-JP" altLang="en-US" sz="1600" dirty="0">
                <a:latin typeface="ＭＳ Ｐゴシック" charset="-128"/>
              </a:rPr>
              <a:t>必要であると考え、</a:t>
            </a:r>
            <a:r>
              <a:rPr lang="ja-JP" altLang="en-US" sz="1600" b="1" dirty="0">
                <a:latin typeface="ＭＳ Ｐゴシック" charset="-128"/>
              </a:rPr>
              <a:t>約</a:t>
            </a:r>
            <a:r>
              <a:rPr lang="en-US" altLang="ja-JP" sz="1600" b="1" dirty="0">
                <a:latin typeface="ＭＳ Ｐゴシック" charset="-128"/>
              </a:rPr>
              <a:t>6</a:t>
            </a:r>
            <a:r>
              <a:rPr lang="ja-JP" altLang="en-US" sz="1600" b="1" dirty="0">
                <a:latin typeface="ＭＳ Ｐゴシック" charset="-128"/>
              </a:rPr>
              <a:t>割の勤務医が「必要だと強く思う」と考えている</a:t>
            </a:r>
            <a:r>
              <a:rPr lang="ja-JP" altLang="en-US" sz="1600" dirty="0">
                <a:latin typeface="ＭＳ Ｐゴシック" charset="-128"/>
              </a:rPr>
              <a:t>。</a:t>
            </a:r>
          </a:p>
        </p:txBody>
      </p:sp>
      <p:graphicFrame>
        <p:nvGraphicFramePr>
          <p:cNvPr id="7" name="Chart 1"/>
          <p:cNvGraphicFramePr>
            <a:graphicFrameLocks/>
          </p:cNvGraphicFramePr>
          <p:nvPr>
            <p:extLst>
              <p:ext uri="{D42A27DB-BD31-4B8C-83A1-F6EECF244321}">
                <p14:modId xmlns:p14="http://schemas.microsoft.com/office/powerpoint/2010/main" val="2918683191"/>
              </p:ext>
            </p:extLst>
          </p:nvPr>
        </p:nvGraphicFramePr>
        <p:xfrm>
          <a:off x="683568" y="836712"/>
          <a:ext cx="7344816" cy="43550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879851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07503" y="6551766"/>
            <a:ext cx="6696745" cy="230832"/>
          </a:xfrm>
          <a:prstGeom prst="rect">
            <a:avLst/>
          </a:prstGeom>
          <a:noFill/>
        </p:spPr>
        <p:txBody>
          <a:bodyPr wrap="square" rtlCol="0">
            <a:spAutoFit/>
          </a:bodyPr>
          <a:lstStyle/>
          <a:p>
            <a:r>
              <a:rPr lang="ja-JP" altLang="en-US" sz="900" dirty="0" smtClean="0"/>
              <a:t>日本医師会勤務医の健康支援に関するプロジェクト委員会「</a:t>
            </a:r>
            <a:r>
              <a:rPr kumimoji="1" lang="ja-JP" altLang="en-US" sz="900" dirty="0" smtClean="0"/>
              <a:t>勤務医の健康の現状と支援のあり方に関するアンケート調査」</a:t>
            </a:r>
            <a:r>
              <a:rPr kumimoji="1" lang="en-US" altLang="ja-JP" sz="900" dirty="0" smtClean="0"/>
              <a:t>H21.9</a:t>
            </a:r>
            <a:endParaRPr kumimoji="1" lang="ja-JP" altLang="en-US" sz="900" dirty="0"/>
          </a:p>
        </p:txBody>
      </p:sp>
      <p:sp>
        <p:nvSpPr>
          <p:cNvPr id="6" name="Text Box 4"/>
          <p:cNvSpPr txBox="1">
            <a:spLocks noChangeArrowheads="1"/>
          </p:cNvSpPr>
          <p:nvPr/>
        </p:nvSpPr>
        <p:spPr bwMode="auto">
          <a:xfrm>
            <a:off x="252046" y="155574"/>
            <a:ext cx="8623789" cy="60912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algn="ctr" eaLnBrk="1" hangingPunct="1">
              <a:lnSpc>
                <a:spcPct val="100000"/>
              </a:lnSpc>
              <a:buFontTx/>
              <a:buNone/>
            </a:pPr>
            <a:r>
              <a:rPr lang="ja-JP" altLang="en-US" sz="2000" dirty="0" smtClean="0">
                <a:latin typeface="+mj-ea"/>
                <a:ea typeface="+mj-ea"/>
                <a:cs typeface="メイリオ" pitchFamily="50" charset="-128"/>
              </a:rPr>
              <a:t>医療事故に関する訴えがあった際には必ず組織的に対応し、</a:t>
            </a:r>
            <a:endParaRPr lang="en-US" altLang="ja-JP" sz="2000" dirty="0" smtClean="0">
              <a:latin typeface="+mj-ea"/>
              <a:ea typeface="+mj-ea"/>
              <a:cs typeface="メイリオ" pitchFamily="50" charset="-128"/>
            </a:endParaRPr>
          </a:p>
          <a:p>
            <a:pPr algn="ctr" eaLnBrk="1" hangingPunct="1">
              <a:lnSpc>
                <a:spcPct val="100000"/>
              </a:lnSpc>
              <a:buFontTx/>
              <a:buNone/>
            </a:pPr>
            <a:r>
              <a:rPr lang="ja-JP" altLang="en-US" sz="2000" dirty="0" smtClean="0">
                <a:latin typeface="+mj-ea"/>
                <a:ea typeface="+mj-ea"/>
                <a:cs typeface="メイリオ" pitchFamily="50" charset="-128"/>
              </a:rPr>
              <a:t>関係者が参加して医師個人の責任に固執しない再発防止策を進める</a:t>
            </a:r>
            <a:endParaRPr lang="ja-JP" altLang="en-US" sz="2000" dirty="0">
              <a:latin typeface="+mj-ea"/>
              <a:ea typeface="+mj-ea"/>
              <a:cs typeface="メイリオ" pitchFamily="50" charset="-128"/>
            </a:endParaRPr>
          </a:p>
        </p:txBody>
      </p:sp>
      <p:sp>
        <p:nvSpPr>
          <p:cNvPr id="9"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57</a:t>
            </a:fld>
            <a:endParaRPr lang="ja-JP" altLang="en-US" dirty="0">
              <a:latin typeface="ＭＳ ゴシック" pitchFamily="49" charset="-128"/>
              <a:ea typeface="ＭＳ ゴシック" pitchFamily="49" charset="-128"/>
            </a:endParaRPr>
          </a:p>
        </p:txBody>
      </p:sp>
      <p:sp>
        <p:nvSpPr>
          <p:cNvPr id="5" name="テキスト ボックス 7"/>
          <p:cNvSpPr txBox="1">
            <a:spLocks noChangeArrowheads="1"/>
          </p:cNvSpPr>
          <p:nvPr/>
        </p:nvSpPr>
        <p:spPr bwMode="auto">
          <a:xfrm>
            <a:off x="1570509" y="5104544"/>
            <a:ext cx="566578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600" dirty="0">
                <a:latin typeface="ＭＳ Ｐゴシック" charset="-128"/>
              </a:rPr>
              <a:t>「強く必要」・「必要」は</a:t>
            </a:r>
            <a:r>
              <a:rPr lang="en-US" altLang="ja-JP" sz="1600" dirty="0">
                <a:latin typeface="ＭＳ Ｐゴシック" charset="-128"/>
              </a:rPr>
              <a:t>89.1</a:t>
            </a:r>
            <a:r>
              <a:rPr lang="ja-JP" altLang="en-US" sz="1600" dirty="0">
                <a:latin typeface="ＭＳ Ｐゴシック" charset="-128"/>
              </a:rPr>
              <a:t>％を占めた。</a:t>
            </a:r>
          </a:p>
          <a:p>
            <a:pPr eaLnBrk="1" hangingPunct="1"/>
            <a:r>
              <a:rPr lang="ja-JP" altLang="en-US" sz="1600" dirty="0">
                <a:latin typeface="ＭＳ Ｐゴシック" charset="-128"/>
              </a:rPr>
              <a:t>約</a:t>
            </a:r>
            <a:r>
              <a:rPr lang="en-US" altLang="ja-JP" sz="1600" dirty="0">
                <a:latin typeface="ＭＳ Ｐゴシック" charset="-128"/>
              </a:rPr>
              <a:t>9</a:t>
            </a:r>
            <a:r>
              <a:rPr lang="ja-JP" altLang="en-US" sz="1600" dirty="0">
                <a:latin typeface="ＭＳ Ｐゴシック" charset="-128"/>
              </a:rPr>
              <a:t>割の勤務医が、</a:t>
            </a:r>
            <a:r>
              <a:rPr lang="ja-JP" altLang="en-US" sz="1600" dirty="0">
                <a:solidFill>
                  <a:srgbClr val="000000"/>
                </a:solidFill>
              </a:rPr>
              <a:t>医療事故に関する訴えがあった際には必ず組織的に対応し、関係者が参加して医師個人の責任に固執しない再発防止策を進めることが必要であると考え</a:t>
            </a:r>
            <a:r>
              <a:rPr lang="ja-JP" altLang="en-US" sz="1600" dirty="0">
                <a:latin typeface="ＭＳ Ｐゴシック" charset="-128"/>
              </a:rPr>
              <a:t>、約</a:t>
            </a:r>
            <a:r>
              <a:rPr lang="en-US" altLang="ja-JP" sz="1600" dirty="0">
                <a:latin typeface="ＭＳ Ｐゴシック" charset="-128"/>
              </a:rPr>
              <a:t>6</a:t>
            </a:r>
            <a:r>
              <a:rPr lang="ja-JP" altLang="en-US" sz="1600" dirty="0">
                <a:latin typeface="ＭＳ Ｐゴシック" charset="-128"/>
              </a:rPr>
              <a:t>割が「必要だと強く思う」と考えている。</a:t>
            </a:r>
          </a:p>
        </p:txBody>
      </p:sp>
      <p:graphicFrame>
        <p:nvGraphicFramePr>
          <p:cNvPr id="7" name="Chart 1"/>
          <p:cNvGraphicFramePr>
            <a:graphicFrameLocks/>
          </p:cNvGraphicFramePr>
          <p:nvPr>
            <p:extLst>
              <p:ext uri="{D42A27DB-BD31-4B8C-83A1-F6EECF244321}">
                <p14:modId xmlns:p14="http://schemas.microsoft.com/office/powerpoint/2010/main" val="604910909"/>
              </p:ext>
            </p:extLst>
          </p:nvPr>
        </p:nvGraphicFramePr>
        <p:xfrm>
          <a:off x="971600" y="836712"/>
          <a:ext cx="7025996" cy="454670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965329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07503" y="6551766"/>
            <a:ext cx="6696745" cy="230832"/>
          </a:xfrm>
          <a:prstGeom prst="rect">
            <a:avLst/>
          </a:prstGeom>
          <a:noFill/>
        </p:spPr>
        <p:txBody>
          <a:bodyPr wrap="square" rtlCol="0">
            <a:spAutoFit/>
          </a:bodyPr>
          <a:lstStyle/>
          <a:p>
            <a:r>
              <a:rPr lang="ja-JP" altLang="en-US" sz="900" dirty="0" smtClean="0"/>
              <a:t>日本医師会勤務医の健康支援に関するプロジェクト委員会「</a:t>
            </a:r>
            <a:r>
              <a:rPr kumimoji="1" lang="ja-JP" altLang="en-US" sz="900" dirty="0" smtClean="0"/>
              <a:t>勤務医の健康の現状と支援のあり方に関するアンケート調査」</a:t>
            </a:r>
            <a:r>
              <a:rPr kumimoji="1" lang="en-US" altLang="ja-JP" sz="900" dirty="0" smtClean="0"/>
              <a:t>H21.9</a:t>
            </a:r>
            <a:endParaRPr kumimoji="1" lang="ja-JP" altLang="en-US" sz="900" dirty="0"/>
          </a:p>
        </p:txBody>
      </p:sp>
      <p:sp>
        <p:nvSpPr>
          <p:cNvPr id="6" name="Text Box 4"/>
          <p:cNvSpPr txBox="1">
            <a:spLocks noChangeArrowheads="1"/>
          </p:cNvSpPr>
          <p:nvPr/>
        </p:nvSpPr>
        <p:spPr bwMode="auto">
          <a:xfrm>
            <a:off x="252046" y="155575"/>
            <a:ext cx="8623789" cy="53712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algn="ctr" eaLnBrk="1" hangingPunct="1">
              <a:lnSpc>
                <a:spcPct val="100000"/>
              </a:lnSpc>
              <a:buFontTx/>
              <a:buNone/>
            </a:pPr>
            <a:r>
              <a:rPr lang="ja-JP" altLang="en-US" sz="2400" dirty="0" smtClean="0">
                <a:latin typeface="+mj-ea"/>
                <a:ea typeface="+mj-ea"/>
                <a:cs typeface="メイリオ" pitchFamily="50" charset="-128"/>
              </a:rPr>
              <a:t>平均睡眠時間</a:t>
            </a:r>
            <a:endParaRPr lang="ja-JP" altLang="en-US" sz="2400" dirty="0">
              <a:latin typeface="+mj-ea"/>
              <a:ea typeface="+mj-ea"/>
              <a:cs typeface="メイリオ" pitchFamily="50" charset="-128"/>
            </a:endParaRPr>
          </a:p>
        </p:txBody>
      </p:sp>
      <p:sp>
        <p:nvSpPr>
          <p:cNvPr id="11" name="テキスト ボックス 7"/>
          <p:cNvSpPr txBox="1">
            <a:spLocks noChangeArrowheads="1"/>
          </p:cNvSpPr>
          <p:nvPr/>
        </p:nvSpPr>
        <p:spPr bwMode="auto">
          <a:xfrm>
            <a:off x="971600" y="5478977"/>
            <a:ext cx="73442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dirty="0">
                <a:latin typeface="Calibri" pitchFamily="34" charset="0"/>
              </a:rPr>
              <a:t>平均睡眠時間は</a:t>
            </a:r>
            <a:r>
              <a:rPr lang="en-US" altLang="ja-JP" dirty="0">
                <a:latin typeface="Calibri" pitchFamily="34" charset="0"/>
              </a:rPr>
              <a:t>6</a:t>
            </a:r>
            <a:r>
              <a:rPr lang="ja-JP" altLang="en-US" dirty="0">
                <a:latin typeface="Calibri" pitchFamily="34" charset="0"/>
              </a:rPr>
              <a:t>時間未満が</a:t>
            </a:r>
            <a:r>
              <a:rPr lang="en-US" altLang="ja-JP" dirty="0">
                <a:latin typeface="Calibri" pitchFamily="34" charset="0"/>
              </a:rPr>
              <a:t>41</a:t>
            </a:r>
            <a:r>
              <a:rPr lang="ja-JP" altLang="en-US" dirty="0">
                <a:latin typeface="Calibri" pitchFamily="34" charset="0"/>
              </a:rPr>
              <a:t>％を占めた</a:t>
            </a:r>
          </a:p>
        </p:txBody>
      </p:sp>
      <p:graphicFrame>
        <p:nvGraphicFramePr>
          <p:cNvPr id="12" name="Chart 1"/>
          <p:cNvGraphicFramePr>
            <a:graphicFrameLocks/>
          </p:cNvGraphicFramePr>
          <p:nvPr>
            <p:extLst>
              <p:ext uri="{D42A27DB-BD31-4B8C-83A1-F6EECF244321}">
                <p14:modId xmlns:p14="http://schemas.microsoft.com/office/powerpoint/2010/main" val="1752022381"/>
              </p:ext>
            </p:extLst>
          </p:nvPr>
        </p:nvGraphicFramePr>
        <p:xfrm>
          <a:off x="1115616" y="1124744"/>
          <a:ext cx="7334387" cy="4099545"/>
        </p:xfrm>
        <a:graphic>
          <a:graphicData uri="http://schemas.openxmlformats.org/drawingml/2006/chart">
            <c:chart xmlns:c="http://schemas.openxmlformats.org/drawingml/2006/chart" xmlns:r="http://schemas.openxmlformats.org/officeDocument/2006/relationships" r:id="rId2"/>
          </a:graphicData>
        </a:graphic>
      </p:graphicFrame>
      <p:sp>
        <p:nvSpPr>
          <p:cNvPr id="15"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58</a:t>
            </a:fld>
            <a:endParaRPr lang="ja-JP" altLang="en-US" dirty="0">
              <a:latin typeface="ＭＳ ゴシック" pitchFamily="49" charset="-128"/>
              <a:ea typeface="ＭＳ ゴシック" pitchFamily="49" charset="-128"/>
            </a:endParaRPr>
          </a:p>
        </p:txBody>
      </p:sp>
    </p:spTree>
    <p:extLst>
      <p:ext uri="{BB962C8B-B14F-4D97-AF65-F5344CB8AC3E}">
        <p14:creationId xmlns:p14="http://schemas.microsoft.com/office/powerpoint/2010/main" val="3485470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4" descr="遠景"/>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1" y="1230242"/>
            <a:ext cx="8572500" cy="5189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p:cNvSpPr>
            <a:spLocks noChangeArrowheads="1"/>
          </p:cNvSpPr>
          <p:nvPr/>
        </p:nvSpPr>
        <p:spPr bwMode="auto">
          <a:xfrm>
            <a:off x="285750" y="155310"/>
            <a:ext cx="8572500" cy="96943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ja-JP" altLang="en-US" sz="2800" dirty="0" smtClean="0">
                <a:latin typeface="Calibri" pitchFamily="34" charset="0"/>
              </a:rPr>
              <a:t>日　本　医　師　会　館</a:t>
            </a:r>
            <a:endParaRPr lang="en-US" altLang="ja-JP" sz="2800" dirty="0" smtClean="0">
              <a:latin typeface="Calibri" pitchFamily="34" charset="0"/>
            </a:endParaRPr>
          </a:p>
          <a:p>
            <a:pPr algn="ctr"/>
            <a:r>
              <a:rPr lang="ja-JP" altLang="en-US" sz="2000" dirty="0" smtClean="0">
                <a:latin typeface="Calibri" pitchFamily="34" charset="0"/>
              </a:rPr>
              <a:t>（東京都文京区本駒込）</a:t>
            </a:r>
            <a:endParaRPr lang="ja-JP" altLang="en-US" sz="2000" dirty="0">
              <a:latin typeface="Calibri" pitchFamily="34" charset="0"/>
            </a:endParaRPr>
          </a:p>
        </p:txBody>
      </p:sp>
      <p:sp>
        <p:nvSpPr>
          <p:cNvPr id="2" name="テキスト ボックス 1"/>
          <p:cNvSpPr txBox="1"/>
          <p:nvPr/>
        </p:nvSpPr>
        <p:spPr>
          <a:xfrm>
            <a:off x="107504" y="6551766"/>
            <a:ext cx="3744416" cy="261610"/>
          </a:xfrm>
          <a:prstGeom prst="rect">
            <a:avLst/>
          </a:prstGeom>
          <a:noFill/>
        </p:spPr>
        <p:txBody>
          <a:bodyPr wrap="square" rtlCol="0">
            <a:spAutoFit/>
          </a:bodyPr>
          <a:lstStyle/>
          <a:p>
            <a:r>
              <a:rPr kumimoji="1" lang="ja-JP" altLang="en-US" sz="1050" dirty="0" smtClean="0"/>
              <a:t>出典：日本医師会作成資料</a:t>
            </a:r>
            <a:endParaRPr kumimoji="1" lang="ja-JP" altLang="en-US" sz="1050" dirty="0"/>
          </a:p>
        </p:txBody>
      </p:sp>
      <p:sp>
        <p:nvSpPr>
          <p:cNvPr id="6"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5</a:t>
            </a:fld>
            <a:endParaRPr lang="ja-JP" altLang="en-US">
              <a:latin typeface="ＭＳ ゴシック" pitchFamily="49" charset="-128"/>
              <a:ea typeface="ＭＳ ゴシック" pitchFamily="49" charset="-128"/>
            </a:endParaRPr>
          </a:p>
        </p:txBody>
      </p:sp>
    </p:spTree>
    <p:extLst>
      <p:ext uri="{BB962C8B-B14F-4D97-AF65-F5344CB8AC3E}">
        <p14:creationId xmlns:p14="http://schemas.microsoft.com/office/powerpoint/2010/main" val="40592238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07503" y="6551766"/>
            <a:ext cx="6696745" cy="230832"/>
          </a:xfrm>
          <a:prstGeom prst="rect">
            <a:avLst/>
          </a:prstGeom>
          <a:noFill/>
        </p:spPr>
        <p:txBody>
          <a:bodyPr wrap="square" rtlCol="0">
            <a:spAutoFit/>
          </a:bodyPr>
          <a:lstStyle/>
          <a:p>
            <a:r>
              <a:rPr lang="ja-JP" altLang="en-US" sz="900" dirty="0" smtClean="0"/>
              <a:t>日本医師会勤務医の健康支援に関するプロジェクト委員会「</a:t>
            </a:r>
            <a:r>
              <a:rPr kumimoji="1" lang="ja-JP" altLang="en-US" sz="900" dirty="0" smtClean="0"/>
              <a:t>勤務医の健康の現状と支援のあり方に関するアンケート調査」</a:t>
            </a:r>
            <a:r>
              <a:rPr kumimoji="1" lang="en-US" altLang="ja-JP" sz="900" dirty="0" smtClean="0"/>
              <a:t>H21.9</a:t>
            </a:r>
            <a:endParaRPr kumimoji="1" lang="ja-JP" altLang="en-US" sz="900" dirty="0"/>
          </a:p>
        </p:txBody>
      </p:sp>
      <p:sp>
        <p:nvSpPr>
          <p:cNvPr id="6" name="Text Box 4"/>
          <p:cNvSpPr txBox="1">
            <a:spLocks noChangeArrowheads="1"/>
          </p:cNvSpPr>
          <p:nvPr/>
        </p:nvSpPr>
        <p:spPr bwMode="auto">
          <a:xfrm>
            <a:off x="252046" y="155575"/>
            <a:ext cx="8623789" cy="53712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algn="ctr" eaLnBrk="1" hangingPunct="1">
              <a:lnSpc>
                <a:spcPct val="100000"/>
              </a:lnSpc>
              <a:buFontTx/>
              <a:buNone/>
            </a:pPr>
            <a:r>
              <a:rPr lang="ja-JP" altLang="en-US" sz="2200" dirty="0" smtClean="0">
                <a:latin typeface="+mj-ea"/>
                <a:ea typeface="+mj-ea"/>
                <a:cs typeface="メイリオ" pitchFamily="50" charset="-128"/>
              </a:rPr>
              <a:t>医師の負担を軽減できる電子カルテシステムの導入や改善を行う</a:t>
            </a:r>
            <a:endParaRPr lang="ja-JP" altLang="en-US" sz="2200" dirty="0">
              <a:latin typeface="+mj-ea"/>
              <a:ea typeface="+mj-ea"/>
              <a:cs typeface="メイリオ" pitchFamily="50" charset="-128"/>
            </a:endParaRPr>
          </a:p>
        </p:txBody>
      </p:sp>
      <p:sp>
        <p:nvSpPr>
          <p:cNvPr id="9"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59</a:t>
            </a:fld>
            <a:endParaRPr lang="ja-JP" altLang="en-US" dirty="0">
              <a:latin typeface="ＭＳ ゴシック" pitchFamily="49" charset="-128"/>
              <a:ea typeface="ＭＳ ゴシック" pitchFamily="49" charset="-128"/>
            </a:endParaRPr>
          </a:p>
        </p:txBody>
      </p:sp>
      <p:sp>
        <p:nvSpPr>
          <p:cNvPr id="5" name="テキスト ボックス 7"/>
          <p:cNvSpPr txBox="1">
            <a:spLocks noChangeArrowheads="1"/>
          </p:cNvSpPr>
          <p:nvPr/>
        </p:nvSpPr>
        <p:spPr bwMode="auto">
          <a:xfrm>
            <a:off x="1691680" y="5304110"/>
            <a:ext cx="566578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600" dirty="0">
                <a:latin typeface="ＭＳ Ｐゴシック" charset="-128"/>
              </a:rPr>
              <a:t>「強く必要」・「必要」は</a:t>
            </a:r>
            <a:r>
              <a:rPr lang="en-US" altLang="ja-JP" sz="1600" dirty="0">
                <a:latin typeface="ＭＳ Ｐゴシック" charset="-128"/>
              </a:rPr>
              <a:t>58.7</a:t>
            </a:r>
            <a:r>
              <a:rPr lang="ja-JP" altLang="en-US" sz="1600" dirty="0">
                <a:latin typeface="ＭＳ Ｐゴシック" charset="-128"/>
              </a:rPr>
              <a:t>％を占めた。</a:t>
            </a:r>
          </a:p>
          <a:p>
            <a:pPr eaLnBrk="1" hangingPunct="1"/>
            <a:r>
              <a:rPr lang="ja-JP" altLang="en-US" sz="1600" dirty="0">
                <a:latin typeface="ＭＳ Ｐゴシック" charset="-128"/>
              </a:rPr>
              <a:t>約</a:t>
            </a:r>
            <a:r>
              <a:rPr lang="en-US" altLang="ja-JP" sz="1600" dirty="0">
                <a:latin typeface="ＭＳ Ｐゴシック" charset="-128"/>
              </a:rPr>
              <a:t>6</a:t>
            </a:r>
            <a:r>
              <a:rPr lang="ja-JP" altLang="en-US" sz="1600" dirty="0">
                <a:latin typeface="ＭＳ Ｐゴシック" charset="-128"/>
              </a:rPr>
              <a:t>割の勤務医が</a:t>
            </a:r>
            <a:r>
              <a:rPr lang="ja-JP" altLang="en-US" sz="1600" dirty="0">
                <a:solidFill>
                  <a:srgbClr val="000000"/>
                </a:solidFill>
              </a:rPr>
              <a:t>医師の負担を軽減できる電子カルテシステムの導入や改善が必要と考え</a:t>
            </a:r>
            <a:r>
              <a:rPr lang="ja-JP" altLang="en-US" sz="1600" dirty="0">
                <a:latin typeface="ＭＳ Ｐゴシック" charset="-128"/>
              </a:rPr>
              <a:t>、</a:t>
            </a:r>
            <a:r>
              <a:rPr lang="en-US" altLang="ja-JP" sz="1600" dirty="0">
                <a:latin typeface="ＭＳ Ｐゴシック" charset="-128"/>
              </a:rPr>
              <a:t>3</a:t>
            </a:r>
            <a:r>
              <a:rPr lang="ja-JP" altLang="en-US" sz="1600" dirty="0">
                <a:latin typeface="ＭＳ Ｐゴシック" charset="-128"/>
              </a:rPr>
              <a:t>割弱は特に強く必要であると考えている。</a:t>
            </a:r>
          </a:p>
        </p:txBody>
      </p:sp>
      <p:graphicFrame>
        <p:nvGraphicFramePr>
          <p:cNvPr id="7" name="Chart 1"/>
          <p:cNvGraphicFramePr>
            <a:graphicFrameLocks/>
          </p:cNvGraphicFramePr>
          <p:nvPr>
            <p:extLst>
              <p:ext uri="{D42A27DB-BD31-4B8C-83A1-F6EECF244321}">
                <p14:modId xmlns:p14="http://schemas.microsoft.com/office/powerpoint/2010/main" val="1735028769"/>
              </p:ext>
            </p:extLst>
          </p:nvPr>
        </p:nvGraphicFramePr>
        <p:xfrm>
          <a:off x="971600" y="836712"/>
          <a:ext cx="7429374" cy="426189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5615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07503" y="6551766"/>
            <a:ext cx="6696745" cy="230832"/>
          </a:xfrm>
          <a:prstGeom prst="rect">
            <a:avLst/>
          </a:prstGeom>
          <a:noFill/>
        </p:spPr>
        <p:txBody>
          <a:bodyPr wrap="square" rtlCol="0">
            <a:spAutoFit/>
          </a:bodyPr>
          <a:lstStyle/>
          <a:p>
            <a:r>
              <a:rPr lang="ja-JP" altLang="en-US" sz="900" dirty="0" smtClean="0"/>
              <a:t>日本医師会勤務医の健康支援に関するプロジェクト委員会「</a:t>
            </a:r>
            <a:r>
              <a:rPr kumimoji="1" lang="ja-JP" altLang="en-US" sz="900" dirty="0" smtClean="0"/>
              <a:t>勤務医の健康の現状と支援のあり方に関するアンケート調査」</a:t>
            </a:r>
            <a:r>
              <a:rPr kumimoji="1" lang="en-US" altLang="ja-JP" sz="900" dirty="0" smtClean="0"/>
              <a:t>H21.9</a:t>
            </a:r>
            <a:endParaRPr kumimoji="1" lang="ja-JP" altLang="en-US" sz="900" dirty="0"/>
          </a:p>
        </p:txBody>
      </p:sp>
      <p:sp>
        <p:nvSpPr>
          <p:cNvPr id="6" name="Text Box 4"/>
          <p:cNvSpPr txBox="1">
            <a:spLocks noChangeArrowheads="1"/>
          </p:cNvSpPr>
          <p:nvPr/>
        </p:nvSpPr>
        <p:spPr bwMode="auto">
          <a:xfrm>
            <a:off x="252046" y="155574"/>
            <a:ext cx="8623789" cy="60912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algn="ctr" eaLnBrk="1" hangingPunct="1">
              <a:lnSpc>
                <a:spcPct val="100000"/>
              </a:lnSpc>
              <a:buFontTx/>
              <a:buNone/>
            </a:pPr>
            <a:r>
              <a:rPr lang="ja-JP" altLang="en-US" sz="2000" dirty="0" smtClean="0">
                <a:latin typeface="+mj-ea"/>
                <a:ea typeface="+mj-ea"/>
                <a:cs typeface="メイリオ" pitchFamily="50" charset="-128"/>
              </a:rPr>
              <a:t>記録や書類作成の簡素化、診療補助者の導入等を進め、医師が診療に</a:t>
            </a:r>
            <a:endParaRPr lang="en-US" altLang="ja-JP" sz="2000" dirty="0" smtClean="0">
              <a:latin typeface="+mj-ea"/>
              <a:ea typeface="+mj-ea"/>
              <a:cs typeface="メイリオ" pitchFamily="50" charset="-128"/>
            </a:endParaRPr>
          </a:p>
          <a:p>
            <a:pPr algn="ctr" eaLnBrk="1" hangingPunct="1">
              <a:lnSpc>
                <a:spcPct val="100000"/>
              </a:lnSpc>
              <a:buFontTx/>
              <a:buNone/>
            </a:pPr>
            <a:r>
              <a:rPr lang="ja-JP" altLang="en-US" sz="2000" dirty="0" smtClean="0">
                <a:latin typeface="+mj-ea"/>
                <a:ea typeface="+mj-ea"/>
                <a:cs typeface="メイリオ" pitchFamily="50" charset="-128"/>
              </a:rPr>
              <a:t>専念できるようにする</a:t>
            </a:r>
            <a:endParaRPr lang="ja-JP" altLang="en-US" sz="2000" dirty="0">
              <a:latin typeface="+mj-ea"/>
              <a:ea typeface="+mj-ea"/>
              <a:cs typeface="メイリオ" pitchFamily="50" charset="-128"/>
            </a:endParaRPr>
          </a:p>
        </p:txBody>
      </p:sp>
      <p:sp>
        <p:nvSpPr>
          <p:cNvPr id="9"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60</a:t>
            </a:fld>
            <a:endParaRPr lang="ja-JP" altLang="en-US" dirty="0">
              <a:latin typeface="ＭＳ ゴシック" pitchFamily="49" charset="-128"/>
              <a:ea typeface="ＭＳ ゴシック" pitchFamily="49" charset="-128"/>
            </a:endParaRPr>
          </a:p>
        </p:txBody>
      </p:sp>
      <p:sp>
        <p:nvSpPr>
          <p:cNvPr id="5" name="テキスト ボックス 7"/>
          <p:cNvSpPr txBox="1">
            <a:spLocks noChangeArrowheads="1"/>
          </p:cNvSpPr>
          <p:nvPr/>
        </p:nvSpPr>
        <p:spPr bwMode="auto">
          <a:xfrm>
            <a:off x="1547664" y="5304110"/>
            <a:ext cx="566578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600" dirty="0">
                <a:latin typeface="ＭＳ Ｐゴシック" charset="-128"/>
              </a:rPr>
              <a:t>「強く必要」・「必要」は</a:t>
            </a:r>
            <a:r>
              <a:rPr lang="en-US" altLang="ja-JP" sz="1600" dirty="0">
                <a:latin typeface="ＭＳ Ｐゴシック" charset="-128"/>
              </a:rPr>
              <a:t>87.0</a:t>
            </a:r>
            <a:r>
              <a:rPr lang="ja-JP" altLang="en-US" sz="1600" dirty="0">
                <a:latin typeface="ＭＳ Ｐゴシック" charset="-128"/>
              </a:rPr>
              <a:t>％を占めた。</a:t>
            </a:r>
          </a:p>
          <a:p>
            <a:pPr eaLnBrk="1" hangingPunct="1"/>
            <a:r>
              <a:rPr lang="ja-JP" altLang="en-US" sz="1600" dirty="0">
                <a:latin typeface="ＭＳ Ｐゴシック" charset="-128"/>
              </a:rPr>
              <a:t>約</a:t>
            </a:r>
            <a:r>
              <a:rPr lang="en-US" altLang="ja-JP" sz="1600" dirty="0">
                <a:latin typeface="ＭＳ Ｐゴシック" charset="-128"/>
              </a:rPr>
              <a:t>9</a:t>
            </a:r>
            <a:r>
              <a:rPr lang="ja-JP" altLang="en-US" sz="1600" dirty="0">
                <a:latin typeface="ＭＳ Ｐゴシック" charset="-128"/>
              </a:rPr>
              <a:t>割の勤務医が</a:t>
            </a:r>
            <a:r>
              <a:rPr lang="ja-JP" altLang="en-US" sz="1600" dirty="0">
                <a:solidFill>
                  <a:srgbClr val="000000"/>
                </a:solidFill>
              </a:rPr>
              <a:t>記録や書類作成の簡素化、診療補助者の導入等を進め、医師が診療に専念できるようにすることを望み</a:t>
            </a:r>
            <a:r>
              <a:rPr lang="ja-JP" altLang="en-US" sz="1600" dirty="0">
                <a:latin typeface="ＭＳ Ｐゴシック" charset="-128"/>
              </a:rPr>
              <a:t>、特に、</a:t>
            </a:r>
            <a:r>
              <a:rPr lang="en-US" altLang="ja-JP" sz="1600" dirty="0">
                <a:latin typeface="ＭＳ Ｐゴシック" charset="-128"/>
              </a:rPr>
              <a:t>6</a:t>
            </a:r>
            <a:r>
              <a:rPr lang="ja-JP" altLang="en-US" sz="1600" dirty="0">
                <a:latin typeface="ＭＳ Ｐゴシック" charset="-128"/>
              </a:rPr>
              <a:t>割が強く必要であると考えている。</a:t>
            </a:r>
          </a:p>
        </p:txBody>
      </p:sp>
      <p:graphicFrame>
        <p:nvGraphicFramePr>
          <p:cNvPr id="7" name="Chart 1"/>
          <p:cNvGraphicFramePr>
            <a:graphicFrameLocks/>
          </p:cNvGraphicFramePr>
          <p:nvPr>
            <p:extLst>
              <p:ext uri="{D42A27DB-BD31-4B8C-83A1-F6EECF244321}">
                <p14:modId xmlns:p14="http://schemas.microsoft.com/office/powerpoint/2010/main" val="194098933"/>
              </p:ext>
            </p:extLst>
          </p:nvPr>
        </p:nvGraphicFramePr>
        <p:xfrm>
          <a:off x="903849" y="908720"/>
          <a:ext cx="6953418" cy="458857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591633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07503" y="6551766"/>
            <a:ext cx="6696745" cy="230832"/>
          </a:xfrm>
          <a:prstGeom prst="rect">
            <a:avLst/>
          </a:prstGeom>
          <a:noFill/>
        </p:spPr>
        <p:txBody>
          <a:bodyPr wrap="square" rtlCol="0">
            <a:spAutoFit/>
          </a:bodyPr>
          <a:lstStyle/>
          <a:p>
            <a:r>
              <a:rPr lang="ja-JP" altLang="en-US" sz="900" dirty="0" smtClean="0"/>
              <a:t>日本医師会勤務医の健康支援に関するプロジェクト委員会「</a:t>
            </a:r>
            <a:r>
              <a:rPr kumimoji="1" lang="ja-JP" altLang="en-US" sz="900" dirty="0" smtClean="0"/>
              <a:t>勤務医の健康の現状と支援のあり方に関するアンケート調査」</a:t>
            </a:r>
            <a:r>
              <a:rPr kumimoji="1" lang="en-US" altLang="ja-JP" sz="900" dirty="0" smtClean="0"/>
              <a:t>H21.9</a:t>
            </a:r>
            <a:endParaRPr kumimoji="1" lang="ja-JP" altLang="en-US" sz="900" dirty="0"/>
          </a:p>
        </p:txBody>
      </p:sp>
      <p:sp>
        <p:nvSpPr>
          <p:cNvPr id="6" name="Text Box 4"/>
          <p:cNvSpPr txBox="1">
            <a:spLocks noChangeArrowheads="1"/>
          </p:cNvSpPr>
          <p:nvPr/>
        </p:nvSpPr>
        <p:spPr bwMode="auto">
          <a:xfrm>
            <a:off x="252046" y="251317"/>
            <a:ext cx="8623789" cy="60912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eaLnBrk="1" hangingPunct="1">
              <a:lnSpc>
                <a:spcPct val="100000"/>
              </a:lnSpc>
              <a:buFontTx/>
              <a:buNone/>
            </a:pPr>
            <a:r>
              <a:rPr lang="ja-JP" altLang="en-US" sz="2200" dirty="0" smtClean="0">
                <a:latin typeface="+mj-ea"/>
                <a:ea typeface="+mj-ea"/>
                <a:cs typeface="メイリオ" pitchFamily="50" charset="-128"/>
              </a:rPr>
              <a:t>患者さんからやその家族からの不当なクレームやトラブル（直近半年間）</a:t>
            </a:r>
            <a:endParaRPr lang="en-US" altLang="ja-JP" sz="2200" dirty="0" smtClean="0">
              <a:latin typeface="+mj-ea"/>
              <a:ea typeface="+mj-ea"/>
              <a:cs typeface="メイリオ" pitchFamily="50" charset="-128"/>
            </a:endParaRPr>
          </a:p>
        </p:txBody>
      </p:sp>
      <p:sp>
        <p:nvSpPr>
          <p:cNvPr id="10" name="テキスト ボックス 7"/>
          <p:cNvSpPr txBox="1">
            <a:spLocks noChangeArrowheads="1"/>
          </p:cNvSpPr>
          <p:nvPr/>
        </p:nvSpPr>
        <p:spPr bwMode="auto">
          <a:xfrm>
            <a:off x="1475656" y="5363924"/>
            <a:ext cx="59046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dirty="0">
                <a:latin typeface="Calibri" pitchFamily="34" charset="0"/>
              </a:rPr>
              <a:t>2</a:t>
            </a:r>
            <a:r>
              <a:rPr lang="ja-JP" altLang="en-US" dirty="0">
                <a:latin typeface="Calibri" pitchFamily="34" charset="0"/>
              </a:rPr>
              <a:t>人に</a:t>
            </a:r>
            <a:r>
              <a:rPr lang="en-US" altLang="ja-JP" dirty="0">
                <a:latin typeface="Calibri" pitchFamily="34" charset="0"/>
              </a:rPr>
              <a:t>1</a:t>
            </a:r>
            <a:r>
              <a:rPr lang="ja-JP" altLang="en-US" dirty="0">
                <a:latin typeface="Calibri" pitchFamily="34" charset="0"/>
              </a:rPr>
              <a:t>人は半年以内に</a:t>
            </a:r>
            <a:r>
              <a:rPr lang="en-US" altLang="ja-JP" dirty="0">
                <a:latin typeface="Calibri" pitchFamily="34" charset="0"/>
              </a:rPr>
              <a:t>1</a:t>
            </a:r>
            <a:r>
              <a:rPr lang="ja-JP" altLang="en-US" dirty="0">
                <a:latin typeface="Calibri" pitchFamily="34" charset="0"/>
              </a:rPr>
              <a:t>回以上経験があった</a:t>
            </a:r>
          </a:p>
        </p:txBody>
      </p:sp>
      <p:graphicFrame>
        <p:nvGraphicFramePr>
          <p:cNvPr id="15" name="Chart 1"/>
          <p:cNvGraphicFramePr>
            <a:graphicFrameLocks/>
          </p:cNvGraphicFramePr>
          <p:nvPr>
            <p:extLst>
              <p:ext uri="{D42A27DB-BD31-4B8C-83A1-F6EECF244321}">
                <p14:modId xmlns:p14="http://schemas.microsoft.com/office/powerpoint/2010/main" val="2592641022"/>
              </p:ext>
            </p:extLst>
          </p:nvPr>
        </p:nvGraphicFramePr>
        <p:xfrm>
          <a:off x="827584" y="1124744"/>
          <a:ext cx="7996328" cy="4131067"/>
        </p:xfrm>
        <a:graphic>
          <a:graphicData uri="http://schemas.openxmlformats.org/drawingml/2006/chart">
            <c:chart xmlns:c="http://schemas.openxmlformats.org/drawingml/2006/chart" xmlns:r="http://schemas.openxmlformats.org/officeDocument/2006/relationships" r:id="rId3"/>
          </a:graphicData>
        </a:graphic>
      </p:graphicFrame>
      <p:sp>
        <p:nvSpPr>
          <p:cNvPr id="18"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61</a:t>
            </a:fld>
            <a:endParaRPr lang="ja-JP" altLang="en-US" dirty="0">
              <a:latin typeface="ＭＳ ゴシック" pitchFamily="49" charset="-128"/>
              <a:ea typeface="ＭＳ ゴシック" pitchFamily="49" charset="-128"/>
            </a:endParaRPr>
          </a:p>
        </p:txBody>
      </p:sp>
    </p:spTree>
    <p:extLst>
      <p:ext uri="{BB962C8B-B14F-4D97-AF65-F5344CB8AC3E}">
        <p14:creationId xmlns:p14="http://schemas.microsoft.com/office/powerpoint/2010/main" val="2406249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07503" y="6551766"/>
            <a:ext cx="6696745" cy="230832"/>
          </a:xfrm>
          <a:prstGeom prst="rect">
            <a:avLst/>
          </a:prstGeom>
          <a:noFill/>
        </p:spPr>
        <p:txBody>
          <a:bodyPr wrap="square" rtlCol="0">
            <a:spAutoFit/>
          </a:bodyPr>
          <a:lstStyle/>
          <a:p>
            <a:r>
              <a:rPr lang="ja-JP" altLang="en-US" sz="900" dirty="0" smtClean="0"/>
              <a:t>日本医師会勤務医の健康支援に関するプロジェクト委員会「</a:t>
            </a:r>
            <a:r>
              <a:rPr kumimoji="1" lang="ja-JP" altLang="en-US" sz="900" dirty="0" smtClean="0"/>
              <a:t>勤務医の健康の現状と支援のあり方に関するアンケート調査」</a:t>
            </a:r>
            <a:r>
              <a:rPr kumimoji="1" lang="en-US" altLang="ja-JP" sz="900" dirty="0" smtClean="0"/>
              <a:t>H21.9</a:t>
            </a:r>
            <a:endParaRPr kumimoji="1" lang="ja-JP" altLang="en-US" sz="900" dirty="0"/>
          </a:p>
        </p:txBody>
      </p:sp>
      <p:sp>
        <p:nvSpPr>
          <p:cNvPr id="6" name="Text Box 4"/>
          <p:cNvSpPr txBox="1">
            <a:spLocks noChangeArrowheads="1"/>
          </p:cNvSpPr>
          <p:nvPr/>
        </p:nvSpPr>
        <p:spPr bwMode="auto">
          <a:xfrm>
            <a:off x="252046" y="155575"/>
            <a:ext cx="8623789" cy="53712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algn="ctr" eaLnBrk="1" hangingPunct="1">
              <a:lnSpc>
                <a:spcPct val="100000"/>
              </a:lnSpc>
              <a:buFontTx/>
              <a:buNone/>
            </a:pPr>
            <a:r>
              <a:rPr lang="ja-JP" altLang="en-US" sz="2200" dirty="0" smtClean="0">
                <a:latin typeface="+mj-ea"/>
                <a:ea typeface="+mj-ea"/>
                <a:cs typeface="メイリオ" pitchFamily="50" charset="-128"/>
              </a:rPr>
              <a:t>院内で発生する患者・利用者による暴言・暴力の防止対策を進める</a:t>
            </a:r>
            <a:endParaRPr lang="ja-JP" altLang="en-US" sz="2200" dirty="0">
              <a:latin typeface="+mj-ea"/>
              <a:ea typeface="+mj-ea"/>
              <a:cs typeface="メイリオ" pitchFamily="50" charset="-128"/>
            </a:endParaRPr>
          </a:p>
        </p:txBody>
      </p:sp>
      <p:sp>
        <p:nvSpPr>
          <p:cNvPr id="9"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62</a:t>
            </a:fld>
            <a:endParaRPr lang="ja-JP" altLang="en-US" dirty="0">
              <a:latin typeface="ＭＳ ゴシック" pitchFamily="49" charset="-128"/>
              <a:ea typeface="ＭＳ ゴシック" pitchFamily="49" charset="-128"/>
            </a:endParaRPr>
          </a:p>
        </p:txBody>
      </p:sp>
      <p:sp>
        <p:nvSpPr>
          <p:cNvPr id="5" name="テキスト ボックス 7"/>
          <p:cNvSpPr txBox="1">
            <a:spLocks noChangeArrowheads="1"/>
          </p:cNvSpPr>
          <p:nvPr/>
        </p:nvSpPr>
        <p:spPr bwMode="auto">
          <a:xfrm>
            <a:off x="1786979" y="5376118"/>
            <a:ext cx="55213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600" dirty="0">
                <a:latin typeface="+mn-ea"/>
                <a:ea typeface="+mn-ea"/>
              </a:rPr>
              <a:t>「強く必要」・「必要」は</a:t>
            </a:r>
            <a:r>
              <a:rPr lang="en-US" altLang="ja-JP" sz="1600" dirty="0">
                <a:latin typeface="+mn-ea"/>
                <a:ea typeface="+mn-ea"/>
              </a:rPr>
              <a:t>85.6</a:t>
            </a:r>
            <a:r>
              <a:rPr lang="ja-JP" altLang="en-US" sz="1600" dirty="0">
                <a:latin typeface="+mn-ea"/>
                <a:ea typeface="+mn-ea"/>
              </a:rPr>
              <a:t>％を占めた。</a:t>
            </a:r>
          </a:p>
          <a:p>
            <a:pPr eaLnBrk="1" hangingPunct="1"/>
            <a:r>
              <a:rPr lang="ja-JP" altLang="en-US" sz="1600" dirty="0">
                <a:latin typeface="+mn-ea"/>
                <a:ea typeface="+mn-ea"/>
              </a:rPr>
              <a:t>約</a:t>
            </a:r>
            <a:r>
              <a:rPr lang="en-US" altLang="ja-JP" sz="1600" dirty="0">
                <a:latin typeface="+mn-ea"/>
                <a:ea typeface="+mn-ea"/>
              </a:rPr>
              <a:t>9</a:t>
            </a:r>
            <a:r>
              <a:rPr lang="ja-JP" altLang="en-US" sz="1600" dirty="0">
                <a:latin typeface="+mn-ea"/>
                <a:ea typeface="+mn-ea"/>
              </a:rPr>
              <a:t>割弱の勤務医が</a:t>
            </a:r>
            <a:r>
              <a:rPr lang="ja-JP" altLang="en-US" sz="1600" dirty="0">
                <a:solidFill>
                  <a:srgbClr val="000000"/>
                </a:solidFill>
                <a:latin typeface="+mn-ea"/>
                <a:ea typeface="+mn-ea"/>
              </a:rPr>
              <a:t>院内で発生する患者・利用者による暴言・暴力の防止対策を進めてほしいと</a:t>
            </a:r>
            <a:r>
              <a:rPr lang="ja-JP" altLang="en-US" sz="1600" dirty="0">
                <a:latin typeface="+mn-ea"/>
                <a:ea typeface="+mn-ea"/>
              </a:rPr>
              <a:t>望み、半数は特に強く望んでいる。</a:t>
            </a:r>
          </a:p>
        </p:txBody>
      </p:sp>
      <p:graphicFrame>
        <p:nvGraphicFramePr>
          <p:cNvPr id="7" name="Chart 1"/>
          <p:cNvGraphicFramePr>
            <a:graphicFrameLocks/>
          </p:cNvGraphicFramePr>
          <p:nvPr>
            <p:extLst>
              <p:ext uri="{D42A27DB-BD31-4B8C-83A1-F6EECF244321}">
                <p14:modId xmlns:p14="http://schemas.microsoft.com/office/powerpoint/2010/main" val="1195136218"/>
              </p:ext>
            </p:extLst>
          </p:nvPr>
        </p:nvGraphicFramePr>
        <p:xfrm>
          <a:off x="1043608" y="764704"/>
          <a:ext cx="6884742" cy="493109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477643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07503" y="6551766"/>
            <a:ext cx="6696745" cy="230832"/>
          </a:xfrm>
          <a:prstGeom prst="rect">
            <a:avLst/>
          </a:prstGeom>
          <a:noFill/>
        </p:spPr>
        <p:txBody>
          <a:bodyPr wrap="square" rtlCol="0">
            <a:spAutoFit/>
          </a:bodyPr>
          <a:lstStyle/>
          <a:p>
            <a:r>
              <a:rPr lang="ja-JP" altLang="en-US" sz="900" dirty="0" smtClean="0"/>
              <a:t>日本医師会勤務医の健康支援に関するプロジェクト委員会「</a:t>
            </a:r>
            <a:r>
              <a:rPr kumimoji="1" lang="ja-JP" altLang="en-US" sz="900" dirty="0" smtClean="0"/>
              <a:t>勤務医の健康の現状と支援のあり方に関するアンケート調査」</a:t>
            </a:r>
            <a:r>
              <a:rPr kumimoji="1" lang="en-US" altLang="ja-JP" sz="900" dirty="0" smtClean="0"/>
              <a:t>H21.9</a:t>
            </a:r>
            <a:endParaRPr kumimoji="1" lang="ja-JP" altLang="en-US" sz="900" dirty="0"/>
          </a:p>
        </p:txBody>
      </p:sp>
      <p:sp>
        <p:nvSpPr>
          <p:cNvPr id="6" name="Text Box 4"/>
          <p:cNvSpPr txBox="1">
            <a:spLocks noChangeArrowheads="1"/>
          </p:cNvSpPr>
          <p:nvPr/>
        </p:nvSpPr>
        <p:spPr bwMode="auto">
          <a:xfrm>
            <a:off x="252046" y="155574"/>
            <a:ext cx="8623789" cy="60912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algn="ctr" eaLnBrk="1" hangingPunct="1">
              <a:lnSpc>
                <a:spcPct val="100000"/>
              </a:lnSpc>
              <a:buFontTx/>
              <a:buNone/>
            </a:pPr>
            <a:r>
              <a:rPr lang="ja-JP" altLang="en-US" sz="1800" dirty="0" smtClean="0">
                <a:latin typeface="+mj-ea"/>
                <a:ea typeface="+mj-ea"/>
                <a:cs typeface="メイリオ" pitchFamily="50" charset="-128"/>
              </a:rPr>
              <a:t>女性医師が働き続けられるように産休・育休の保障や代替医師を確保し、</a:t>
            </a:r>
            <a:endParaRPr lang="en-US" altLang="ja-JP" sz="1800" dirty="0" smtClean="0">
              <a:latin typeface="+mj-ea"/>
              <a:ea typeface="+mj-ea"/>
              <a:cs typeface="メイリオ" pitchFamily="50" charset="-128"/>
            </a:endParaRPr>
          </a:p>
          <a:p>
            <a:pPr algn="ctr" eaLnBrk="1" hangingPunct="1">
              <a:lnSpc>
                <a:spcPct val="100000"/>
              </a:lnSpc>
              <a:buFontTx/>
              <a:buNone/>
            </a:pPr>
            <a:r>
              <a:rPr lang="ja-JP" altLang="en-US" sz="1800" dirty="0" smtClean="0">
                <a:latin typeface="+mj-ea"/>
                <a:ea typeface="+mj-ea"/>
                <a:cs typeface="メイリオ" pitchFamily="50" charset="-128"/>
              </a:rPr>
              <a:t>時短勤務制度の導入、妊娠・育児中の勤務軽減、育休明けの研修等を充実させる</a:t>
            </a:r>
            <a:endParaRPr lang="ja-JP" altLang="en-US" sz="1800" dirty="0">
              <a:latin typeface="+mj-ea"/>
              <a:ea typeface="+mj-ea"/>
              <a:cs typeface="メイリオ" pitchFamily="50" charset="-128"/>
            </a:endParaRPr>
          </a:p>
        </p:txBody>
      </p:sp>
      <p:sp>
        <p:nvSpPr>
          <p:cNvPr id="9"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63</a:t>
            </a:fld>
            <a:endParaRPr lang="ja-JP" altLang="en-US" dirty="0">
              <a:latin typeface="ＭＳ ゴシック" pitchFamily="49" charset="-128"/>
              <a:ea typeface="ＭＳ ゴシック" pitchFamily="49" charset="-128"/>
            </a:endParaRPr>
          </a:p>
        </p:txBody>
      </p:sp>
      <p:sp>
        <p:nvSpPr>
          <p:cNvPr id="5" name="テキスト ボックス 7"/>
          <p:cNvSpPr txBox="1">
            <a:spLocks noChangeArrowheads="1"/>
          </p:cNvSpPr>
          <p:nvPr/>
        </p:nvSpPr>
        <p:spPr bwMode="auto">
          <a:xfrm>
            <a:off x="1547664" y="5057889"/>
            <a:ext cx="566578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600" dirty="0">
                <a:latin typeface="ＭＳ Ｐゴシック" charset="-128"/>
              </a:rPr>
              <a:t>「強く必要」・「必要」は</a:t>
            </a:r>
            <a:r>
              <a:rPr lang="en-US" altLang="ja-JP" sz="1600" dirty="0">
                <a:latin typeface="ＭＳ Ｐゴシック" charset="-128"/>
              </a:rPr>
              <a:t>83.9</a:t>
            </a:r>
            <a:r>
              <a:rPr lang="ja-JP" altLang="en-US" sz="1600" dirty="0">
                <a:latin typeface="ＭＳ Ｐゴシック" charset="-128"/>
              </a:rPr>
              <a:t>％を占めた。</a:t>
            </a:r>
          </a:p>
          <a:p>
            <a:pPr eaLnBrk="1" hangingPunct="1"/>
            <a:r>
              <a:rPr lang="ja-JP" altLang="en-US" sz="1600" dirty="0">
                <a:latin typeface="ＭＳ Ｐゴシック" charset="-128"/>
              </a:rPr>
              <a:t>約</a:t>
            </a:r>
            <a:r>
              <a:rPr lang="en-US" altLang="ja-JP" sz="1600" dirty="0">
                <a:latin typeface="ＭＳ Ｐゴシック" charset="-128"/>
              </a:rPr>
              <a:t>8</a:t>
            </a:r>
            <a:r>
              <a:rPr lang="ja-JP" altLang="en-US" sz="1600" dirty="0">
                <a:latin typeface="ＭＳ Ｐゴシック" charset="-128"/>
              </a:rPr>
              <a:t>割強の勤務医が、</a:t>
            </a:r>
            <a:r>
              <a:rPr lang="ja-JP" altLang="en-US" sz="1600" dirty="0">
                <a:solidFill>
                  <a:srgbClr val="000000"/>
                </a:solidFill>
              </a:rPr>
              <a:t>女性医師が働き続けられるように産休・育休の保障や代替医師を確保し、時短勤務制度の導入、妊娠・育児中の勤務軽減、育休明けの研修等を充実させることが必要であると考え</a:t>
            </a:r>
            <a:r>
              <a:rPr lang="ja-JP" altLang="en-US" sz="1600" dirty="0">
                <a:latin typeface="ＭＳ Ｐゴシック" charset="-128"/>
              </a:rPr>
              <a:t>、約半数は「必要だと強く思う」と考えている。</a:t>
            </a:r>
          </a:p>
        </p:txBody>
      </p:sp>
      <p:graphicFrame>
        <p:nvGraphicFramePr>
          <p:cNvPr id="7" name="Chart 1"/>
          <p:cNvGraphicFramePr>
            <a:graphicFrameLocks/>
          </p:cNvGraphicFramePr>
          <p:nvPr>
            <p:extLst>
              <p:ext uri="{D42A27DB-BD31-4B8C-83A1-F6EECF244321}">
                <p14:modId xmlns:p14="http://schemas.microsoft.com/office/powerpoint/2010/main" val="4075764684"/>
              </p:ext>
            </p:extLst>
          </p:nvPr>
        </p:nvGraphicFramePr>
        <p:xfrm>
          <a:off x="683568" y="908720"/>
          <a:ext cx="7645113" cy="43204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36622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07503" y="6551766"/>
            <a:ext cx="6696745" cy="230832"/>
          </a:xfrm>
          <a:prstGeom prst="rect">
            <a:avLst/>
          </a:prstGeom>
          <a:noFill/>
        </p:spPr>
        <p:txBody>
          <a:bodyPr wrap="square" rtlCol="0">
            <a:spAutoFit/>
          </a:bodyPr>
          <a:lstStyle/>
          <a:p>
            <a:r>
              <a:rPr lang="ja-JP" altLang="en-US" sz="900" dirty="0" smtClean="0"/>
              <a:t>日本医師会勤務医の健康支援に関するプロジェクト委員会「</a:t>
            </a:r>
            <a:r>
              <a:rPr kumimoji="1" lang="ja-JP" altLang="en-US" sz="900" dirty="0" smtClean="0"/>
              <a:t>勤務医の健康の現状と支援のあり方に関するアンケート調査」</a:t>
            </a:r>
            <a:r>
              <a:rPr kumimoji="1" lang="en-US" altLang="ja-JP" sz="900" dirty="0" smtClean="0"/>
              <a:t>H21.9</a:t>
            </a:r>
            <a:endParaRPr kumimoji="1" lang="ja-JP" altLang="en-US" sz="900" dirty="0"/>
          </a:p>
        </p:txBody>
      </p:sp>
      <p:sp>
        <p:nvSpPr>
          <p:cNvPr id="6" name="Text Box 4"/>
          <p:cNvSpPr txBox="1">
            <a:spLocks noChangeArrowheads="1"/>
          </p:cNvSpPr>
          <p:nvPr/>
        </p:nvSpPr>
        <p:spPr bwMode="auto">
          <a:xfrm>
            <a:off x="252046" y="155575"/>
            <a:ext cx="8623789" cy="53712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algn="ctr" eaLnBrk="1" hangingPunct="1">
              <a:lnSpc>
                <a:spcPct val="100000"/>
              </a:lnSpc>
              <a:buFontTx/>
              <a:buNone/>
            </a:pPr>
            <a:r>
              <a:rPr lang="ja-JP" altLang="en-US" sz="2400" dirty="0" smtClean="0">
                <a:latin typeface="+mj-ea"/>
                <a:ea typeface="+mj-ea"/>
                <a:cs typeface="メイリオ" pitchFamily="50" charset="-128"/>
              </a:rPr>
              <a:t>死や自殺についての考え</a:t>
            </a:r>
            <a:endParaRPr lang="ja-JP" altLang="en-US" sz="2400" dirty="0">
              <a:latin typeface="+mj-ea"/>
              <a:ea typeface="+mj-ea"/>
              <a:cs typeface="メイリオ" pitchFamily="50" charset="-128"/>
            </a:endParaRPr>
          </a:p>
        </p:txBody>
      </p:sp>
      <p:sp>
        <p:nvSpPr>
          <p:cNvPr id="9"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64</a:t>
            </a:fld>
            <a:endParaRPr lang="ja-JP" altLang="en-US" dirty="0">
              <a:latin typeface="ＭＳ ゴシック" pitchFamily="49" charset="-128"/>
              <a:ea typeface="ＭＳ ゴシック" pitchFamily="49" charset="-128"/>
            </a:endParaRPr>
          </a:p>
        </p:txBody>
      </p:sp>
      <p:sp>
        <p:nvSpPr>
          <p:cNvPr id="10" name="テキスト ボックス 7"/>
          <p:cNvSpPr txBox="1">
            <a:spLocks noChangeArrowheads="1"/>
          </p:cNvSpPr>
          <p:nvPr/>
        </p:nvSpPr>
        <p:spPr bwMode="auto">
          <a:xfrm>
            <a:off x="1484026" y="5723964"/>
            <a:ext cx="61926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dirty="0">
                <a:latin typeface="+mn-ea"/>
                <a:ea typeface="+mn-ea"/>
              </a:rPr>
              <a:t>6%</a:t>
            </a:r>
            <a:r>
              <a:rPr lang="ja-JP" altLang="en-US" dirty="0">
                <a:latin typeface="+mn-ea"/>
                <a:ea typeface="+mn-ea"/>
              </a:rPr>
              <a:t>が死や自殺について</a:t>
            </a:r>
            <a:r>
              <a:rPr lang="en-US" altLang="ja-JP" dirty="0">
                <a:latin typeface="+mn-ea"/>
                <a:ea typeface="+mn-ea"/>
              </a:rPr>
              <a:t>1</a:t>
            </a:r>
            <a:r>
              <a:rPr lang="ja-JP" altLang="en-US" dirty="0">
                <a:latin typeface="+mn-ea"/>
                <a:ea typeface="+mn-ea"/>
              </a:rPr>
              <a:t>週間に数回以上考えていた</a:t>
            </a:r>
            <a:endParaRPr lang="en-US" altLang="ja-JP" dirty="0">
              <a:latin typeface="+mn-ea"/>
              <a:ea typeface="+mn-ea"/>
            </a:endParaRPr>
          </a:p>
        </p:txBody>
      </p:sp>
      <p:graphicFrame>
        <p:nvGraphicFramePr>
          <p:cNvPr id="11" name="Chart 1"/>
          <p:cNvGraphicFramePr>
            <a:graphicFrameLocks/>
          </p:cNvGraphicFramePr>
          <p:nvPr>
            <p:extLst>
              <p:ext uri="{D42A27DB-BD31-4B8C-83A1-F6EECF244321}">
                <p14:modId xmlns:p14="http://schemas.microsoft.com/office/powerpoint/2010/main" val="206923632"/>
              </p:ext>
            </p:extLst>
          </p:nvPr>
        </p:nvGraphicFramePr>
        <p:xfrm>
          <a:off x="1043608" y="836712"/>
          <a:ext cx="7673498" cy="482453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09744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3"/>
          <p:cNvSpPr txBox="1">
            <a:spLocks noChangeArrowheads="1"/>
          </p:cNvSpPr>
          <p:nvPr/>
        </p:nvSpPr>
        <p:spPr bwMode="auto">
          <a:xfrm>
            <a:off x="252047" y="908720"/>
            <a:ext cx="8623788" cy="403244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2F4D71"/>
                  </a:outerShdw>
                </a:effectLst>
              </a14:hiddenEffects>
            </a:ext>
          </a:extLst>
        </p:spPr>
        <p:txBody>
          <a:bodyPr/>
          <a:lstStyle>
            <a:lvl1pPr marL="423863" indent="-423863"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eaLnBrk="1" hangingPunct="1">
              <a:spcBef>
                <a:spcPts val="1200"/>
              </a:spcBef>
              <a:buFontTx/>
              <a:buNone/>
            </a:pPr>
            <a:r>
              <a:rPr lang="ja-JP" altLang="en-US" sz="3300" dirty="0">
                <a:latin typeface="+mj-ea"/>
                <a:ea typeface="+mj-ea"/>
                <a:cs typeface="メイリオ" pitchFamily="50" charset="-128"/>
              </a:rPr>
              <a:t>■</a:t>
            </a:r>
            <a:r>
              <a:rPr lang="ja-JP" altLang="en-US" sz="3300" u="sng" dirty="0">
                <a:latin typeface="+mj-ea"/>
                <a:ea typeface="+mj-ea"/>
                <a:cs typeface="メイリオ" pitchFamily="50" charset="-128"/>
              </a:rPr>
              <a:t>勤務医の就業環境や生活習慣には改善の余地がある</a:t>
            </a:r>
          </a:p>
          <a:p>
            <a:pPr eaLnBrk="1" hangingPunct="1">
              <a:lnSpc>
                <a:spcPct val="90000"/>
              </a:lnSpc>
              <a:spcBef>
                <a:spcPct val="85000"/>
              </a:spcBef>
              <a:buFontTx/>
              <a:buNone/>
            </a:pPr>
            <a:r>
              <a:rPr lang="ja-JP" altLang="en-US" sz="3300" dirty="0">
                <a:latin typeface="+mj-ea"/>
                <a:ea typeface="+mj-ea"/>
                <a:cs typeface="メイリオ" pitchFamily="50" charset="-128"/>
              </a:rPr>
              <a:t>■</a:t>
            </a:r>
            <a:r>
              <a:rPr lang="ja-JP" altLang="en-US" sz="3300" u="sng" dirty="0">
                <a:latin typeface="+mj-ea"/>
                <a:ea typeface="+mj-ea"/>
                <a:cs typeface="メイリオ" pitchFamily="50" charset="-128"/>
              </a:rPr>
              <a:t>医師自身の意識改革も必要であるが、医療機関としての組織的な取り組みが求められる</a:t>
            </a:r>
          </a:p>
          <a:p>
            <a:pPr eaLnBrk="1" hangingPunct="1">
              <a:lnSpc>
                <a:spcPct val="90000"/>
              </a:lnSpc>
              <a:spcBef>
                <a:spcPct val="85000"/>
              </a:spcBef>
              <a:buFontTx/>
              <a:buNone/>
            </a:pPr>
            <a:r>
              <a:rPr lang="ja-JP" altLang="en-US" sz="3300" dirty="0">
                <a:latin typeface="+mj-ea"/>
                <a:ea typeface="+mj-ea"/>
                <a:cs typeface="メイリオ" pitchFamily="50" charset="-128"/>
              </a:rPr>
              <a:t>■</a:t>
            </a:r>
            <a:r>
              <a:rPr lang="ja-JP" altLang="en-US" sz="3300" u="sng" dirty="0">
                <a:latin typeface="+mj-ea"/>
                <a:ea typeface="+mj-ea"/>
                <a:cs typeface="メイリオ" pitchFamily="50" charset="-128"/>
              </a:rPr>
              <a:t>医療機関において、産業医活動を活性化させる必要がある</a:t>
            </a:r>
          </a:p>
        </p:txBody>
      </p:sp>
      <p:sp>
        <p:nvSpPr>
          <p:cNvPr id="5" name="Text Box 4"/>
          <p:cNvSpPr txBox="1">
            <a:spLocks noChangeArrowheads="1"/>
          </p:cNvSpPr>
          <p:nvPr/>
        </p:nvSpPr>
        <p:spPr bwMode="auto">
          <a:xfrm>
            <a:off x="252046" y="155574"/>
            <a:ext cx="8623789" cy="6811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algn="ctr" eaLnBrk="1" hangingPunct="1">
              <a:lnSpc>
                <a:spcPct val="100000"/>
              </a:lnSpc>
              <a:spcBef>
                <a:spcPct val="50000"/>
              </a:spcBef>
              <a:buFontTx/>
              <a:buNone/>
            </a:pPr>
            <a:r>
              <a:rPr lang="ja-JP" altLang="en-US" sz="1600" dirty="0" smtClean="0">
                <a:latin typeface="+mj-ea"/>
                <a:ea typeface="+mj-ea"/>
                <a:cs typeface="メイリオ" pitchFamily="50" charset="-128"/>
              </a:rPr>
              <a:t>日本医師会「勤務医の健康支援に関するプロジェクト委員会」</a:t>
            </a:r>
            <a:endParaRPr lang="en-US" altLang="ja-JP" sz="1600" dirty="0" smtClean="0">
              <a:latin typeface="+mj-ea"/>
              <a:ea typeface="+mj-ea"/>
              <a:cs typeface="メイリオ" pitchFamily="50" charset="-128"/>
            </a:endParaRPr>
          </a:p>
          <a:p>
            <a:pPr algn="ctr" eaLnBrk="1" hangingPunct="1">
              <a:lnSpc>
                <a:spcPct val="100000"/>
              </a:lnSpc>
              <a:buFontTx/>
              <a:buNone/>
            </a:pPr>
            <a:r>
              <a:rPr lang="ja-JP" altLang="en-US" sz="2200" dirty="0" smtClean="0">
                <a:latin typeface="+mj-ea"/>
                <a:ea typeface="+mj-ea"/>
                <a:cs typeface="メイリオ" pitchFamily="50" charset="-128"/>
              </a:rPr>
              <a:t>調査結果からの結論</a:t>
            </a:r>
            <a:endParaRPr lang="ja-JP" altLang="en-US" sz="1600" dirty="0">
              <a:latin typeface="+mj-ea"/>
              <a:ea typeface="+mj-ea"/>
              <a:cs typeface="メイリオ" pitchFamily="50" charset="-128"/>
            </a:endParaRPr>
          </a:p>
        </p:txBody>
      </p:sp>
      <p:sp>
        <p:nvSpPr>
          <p:cNvPr id="7" name="テキスト ボックス 6"/>
          <p:cNvSpPr txBox="1"/>
          <p:nvPr/>
        </p:nvSpPr>
        <p:spPr>
          <a:xfrm>
            <a:off x="107504" y="6551766"/>
            <a:ext cx="3744416" cy="261610"/>
          </a:xfrm>
          <a:prstGeom prst="rect">
            <a:avLst/>
          </a:prstGeom>
          <a:noFill/>
        </p:spPr>
        <p:txBody>
          <a:bodyPr wrap="square" rtlCol="0">
            <a:spAutoFit/>
          </a:bodyPr>
          <a:lstStyle/>
          <a:p>
            <a:r>
              <a:rPr kumimoji="1" lang="ja-JP" altLang="en-US" sz="1050" dirty="0" smtClean="0"/>
              <a:t>出典：日本医師会作成資料</a:t>
            </a:r>
            <a:endParaRPr kumimoji="1" lang="ja-JP" altLang="en-US" sz="1050" dirty="0"/>
          </a:p>
        </p:txBody>
      </p:sp>
      <p:sp>
        <p:nvSpPr>
          <p:cNvPr id="8"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65</a:t>
            </a:fld>
            <a:endParaRPr lang="ja-JP" altLang="en-US">
              <a:latin typeface="ＭＳ ゴシック" pitchFamily="49" charset="-128"/>
              <a:ea typeface="ＭＳ ゴシック" pitchFamily="49" charset="-128"/>
            </a:endParaRPr>
          </a:p>
        </p:txBody>
      </p:sp>
      <p:sp>
        <p:nvSpPr>
          <p:cNvPr id="6" name="正方形/長方形 5"/>
          <p:cNvSpPr>
            <a:spLocks noChangeArrowheads="1"/>
          </p:cNvSpPr>
          <p:nvPr/>
        </p:nvSpPr>
        <p:spPr bwMode="auto">
          <a:xfrm>
            <a:off x="252046" y="5411894"/>
            <a:ext cx="8627643" cy="681402"/>
          </a:xfrm>
          <a:prstGeom prst="rect">
            <a:avLst/>
          </a:prstGeom>
          <a:solidFill>
            <a:schemeClr val="accent5">
              <a:lumMod val="20000"/>
              <a:lumOff val="80000"/>
            </a:schemeClr>
          </a:solidFill>
          <a:ln w="25400">
            <a:solidFill>
              <a:srgbClr val="0000FF"/>
            </a:solidFill>
            <a:miter lim="800000"/>
            <a:headEnd/>
            <a:tailEnd/>
          </a:ln>
          <a:extLst/>
        </p:spPr>
        <p:txBody>
          <a:bodyPr wrap="none" anchor="ctr"/>
          <a:lstStyle/>
          <a:p>
            <a:pPr algn="ctr"/>
            <a:r>
              <a:rPr lang="en-US" altLang="ja-JP" sz="2000" dirty="0">
                <a:latin typeface="+mj-ea"/>
                <a:ea typeface="+mj-ea"/>
                <a:cs typeface="Meiryo UI" pitchFamily="50" charset="-128"/>
              </a:rPr>
              <a:t>『</a:t>
            </a:r>
            <a:r>
              <a:rPr lang="ja-JP" altLang="en-US" sz="2000" dirty="0">
                <a:solidFill>
                  <a:srgbClr val="FF0000"/>
                </a:solidFill>
                <a:latin typeface="+mj-ea"/>
                <a:ea typeface="+mj-ea"/>
                <a:cs typeface="Meiryo UI" pitchFamily="50" charset="-128"/>
              </a:rPr>
              <a:t>勤務医の健康を守る病院７ヵ条</a:t>
            </a:r>
            <a:r>
              <a:rPr lang="en-US" altLang="ja-JP" sz="2000" dirty="0" smtClean="0">
                <a:latin typeface="+mj-ea"/>
                <a:ea typeface="+mj-ea"/>
                <a:cs typeface="Meiryo UI" pitchFamily="50" charset="-128"/>
              </a:rPr>
              <a:t>』</a:t>
            </a:r>
            <a:r>
              <a:rPr lang="ja-JP" altLang="en-US" sz="2000" dirty="0" smtClean="0">
                <a:latin typeface="+mj-ea"/>
                <a:ea typeface="+mj-ea"/>
                <a:cs typeface="Meiryo UI" pitchFamily="50" charset="-128"/>
              </a:rPr>
              <a:t>及び</a:t>
            </a:r>
            <a:r>
              <a:rPr lang="en-US" altLang="ja-JP" sz="2000" dirty="0" smtClean="0">
                <a:latin typeface="+mj-ea"/>
                <a:ea typeface="+mj-ea"/>
                <a:cs typeface="Meiryo UI" pitchFamily="50" charset="-128"/>
              </a:rPr>
              <a:t>『</a:t>
            </a:r>
            <a:r>
              <a:rPr lang="ja-JP" altLang="en-US" sz="2000" dirty="0">
                <a:solidFill>
                  <a:srgbClr val="FF0000"/>
                </a:solidFill>
                <a:latin typeface="+mj-ea"/>
                <a:ea typeface="+mj-ea"/>
                <a:cs typeface="Meiryo UI" pitchFamily="50" charset="-128"/>
              </a:rPr>
              <a:t>医師が元気に働くための７ヵ条</a:t>
            </a:r>
            <a:r>
              <a:rPr lang="en-US" altLang="ja-JP" sz="2000" dirty="0" smtClean="0">
                <a:latin typeface="+mj-ea"/>
                <a:ea typeface="+mj-ea"/>
                <a:cs typeface="Meiryo UI" pitchFamily="50" charset="-128"/>
              </a:rPr>
              <a:t>』</a:t>
            </a:r>
            <a:r>
              <a:rPr lang="ja-JP" altLang="en-US" sz="2000" dirty="0" smtClean="0">
                <a:latin typeface="+mj-ea"/>
                <a:ea typeface="+mj-ea"/>
                <a:cs typeface="Meiryo UI" pitchFamily="50" charset="-128"/>
              </a:rPr>
              <a:t>を作成</a:t>
            </a:r>
            <a:endParaRPr lang="ja-JP" altLang="en-US" sz="2000" dirty="0">
              <a:latin typeface="+mj-ea"/>
              <a:ea typeface="+mj-ea"/>
              <a:cs typeface="Meiryo UI" pitchFamily="50" charset="-128"/>
            </a:endParaRPr>
          </a:p>
        </p:txBody>
      </p:sp>
      <p:sp>
        <p:nvSpPr>
          <p:cNvPr id="2" name="下矢印 1"/>
          <p:cNvSpPr/>
          <p:nvPr/>
        </p:nvSpPr>
        <p:spPr>
          <a:xfrm>
            <a:off x="3707904" y="4725144"/>
            <a:ext cx="1440160"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8977591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252046" y="155575"/>
            <a:ext cx="8623789" cy="45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algn="ctr" eaLnBrk="1" hangingPunct="1">
              <a:lnSpc>
                <a:spcPct val="100000"/>
              </a:lnSpc>
              <a:spcBef>
                <a:spcPct val="50000"/>
              </a:spcBef>
              <a:buFontTx/>
              <a:buNone/>
            </a:pPr>
            <a:r>
              <a:rPr lang="ja-JP" altLang="en-US" sz="2400" dirty="0">
                <a:latin typeface="+mj-ea"/>
                <a:cs typeface="Meiryo UI" pitchFamily="50" charset="-128"/>
              </a:rPr>
              <a:t>勤務医の健康を守る病院７ヵ条</a:t>
            </a:r>
            <a:endParaRPr lang="ja-JP" altLang="en-US" sz="2200" dirty="0">
              <a:latin typeface="+mj-ea"/>
              <a:ea typeface="+mj-ea"/>
              <a:cs typeface="メイリオ" pitchFamily="50" charset="-128"/>
            </a:endParaRPr>
          </a:p>
        </p:txBody>
      </p:sp>
      <p:sp>
        <p:nvSpPr>
          <p:cNvPr id="5"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66</a:t>
            </a:fld>
            <a:endParaRPr lang="ja-JP" altLang="en-US" dirty="0">
              <a:latin typeface="ＭＳ ゴシック" pitchFamily="49" charset="-128"/>
              <a:ea typeface="ＭＳ ゴシック" pitchFamily="49" charset="-128"/>
            </a:endParaRPr>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205" y="836712"/>
            <a:ext cx="8677275" cy="5274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687510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252046" y="160647"/>
            <a:ext cx="8623789" cy="45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algn="ctr" eaLnBrk="1" hangingPunct="1">
              <a:lnSpc>
                <a:spcPct val="100000"/>
              </a:lnSpc>
              <a:spcBef>
                <a:spcPct val="50000"/>
              </a:spcBef>
              <a:buFontTx/>
              <a:buNone/>
            </a:pPr>
            <a:r>
              <a:rPr lang="ja-JP" altLang="en-US" sz="2400" dirty="0">
                <a:latin typeface="+mj-ea"/>
                <a:cs typeface="Meiryo UI" pitchFamily="50" charset="-128"/>
              </a:rPr>
              <a:t>医師が元気に働くための７ヵ条</a:t>
            </a:r>
            <a:endParaRPr lang="ja-JP" altLang="en-US" sz="2200" dirty="0">
              <a:latin typeface="+mj-ea"/>
              <a:ea typeface="+mj-ea"/>
              <a:cs typeface="メイリオ" pitchFamily="50" charset="-128"/>
            </a:endParaRPr>
          </a:p>
        </p:txBody>
      </p:sp>
      <p:sp>
        <p:nvSpPr>
          <p:cNvPr id="5"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67</a:t>
            </a:fld>
            <a:endParaRPr lang="ja-JP" altLang="en-US" dirty="0">
              <a:latin typeface="ＭＳ ゴシック" pitchFamily="49" charset="-128"/>
              <a:ea typeface="ＭＳ ゴシック" pitchFamily="49" charset="-128"/>
            </a:endParaRPr>
          </a:p>
        </p:txBody>
      </p:sp>
      <p:pic>
        <p:nvPicPr>
          <p:cNvPr id="1229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235" y="766440"/>
            <a:ext cx="8741569" cy="5326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118195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txBox="1">
            <a:spLocks noChangeArrowheads="1"/>
          </p:cNvSpPr>
          <p:nvPr/>
        </p:nvSpPr>
        <p:spPr bwMode="auto">
          <a:xfrm>
            <a:off x="252046" y="1176850"/>
            <a:ext cx="4348529" cy="548581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149225" indent="-149225" eaLnBrk="0" hangingPunct="0">
              <a:defRPr kumimoji="1" sz="2300">
                <a:solidFill>
                  <a:schemeClr val="tx1"/>
                </a:solidFill>
                <a:latin typeface="ＭＳ Ｐゴシック" charset="-128"/>
                <a:ea typeface="ＭＳ Ｐゴシック" charset="-128"/>
              </a:defRPr>
            </a:lvl1pPr>
            <a:lvl2pPr marL="357188" indent="-206375"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eaLnBrk="1" hangingPunct="1">
              <a:lnSpc>
                <a:spcPct val="95000"/>
              </a:lnSpc>
              <a:spcBef>
                <a:spcPct val="30000"/>
              </a:spcBef>
              <a:buFontTx/>
              <a:buNone/>
            </a:pPr>
            <a:r>
              <a:rPr lang="en-US" altLang="ja-JP" sz="2400" b="1" dirty="0">
                <a:solidFill>
                  <a:srgbClr val="0000FF"/>
                </a:solidFill>
                <a:latin typeface="メイリオ" pitchFamily="50" charset="-128"/>
                <a:ea typeface="メイリオ" pitchFamily="50" charset="-128"/>
                <a:cs typeface="メイリオ" pitchFamily="50" charset="-128"/>
              </a:rPr>
              <a:t>【</a:t>
            </a:r>
            <a:r>
              <a:rPr lang="ja-JP" altLang="en-US" sz="2400" b="1" dirty="0">
                <a:solidFill>
                  <a:srgbClr val="0000FF"/>
                </a:solidFill>
                <a:latin typeface="メイリオ" pitchFamily="50" charset="-128"/>
                <a:ea typeface="メイリオ" pitchFamily="50" charset="-128"/>
                <a:cs typeface="メイリオ" pitchFamily="50" charset="-128"/>
              </a:rPr>
              <a:t>目的</a:t>
            </a:r>
            <a:r>
              <a:rPr lang="en-US" altLang="ja-JP" sz="2400" b="1" dirty="0">
                <a:solidFill>
                  <a:srgbClr val="0000FF"/>
                </a:solidFill>
                <a:latin typeface="メイリオ" pitchFamily="50" charset="-128"/>
                <a:ea typeface="メイリオ" pitchFamily="50" charset="-128"/>
                <a:cs typeface="メイリオ" pitchFamily="50" charset="-128"/>
              </a:rPr>
              <a:t>】</a:t>
            </a:r>
            <a:endParaRPr lang="ja-JP" altLang="en-US" sz="2400" b="1" dirty="0">
              <a:solidFill>
                <a:srgbClr val="0000FF"/>
              </a:solidFill>
              <a:latin typeface="メイリオ" pitchFamily="50" charset="-128"/>
              <a:ea typeface="メイリオ" pitchFamily="50" charset="-128"/>
              <a:cs typeface="メイリオ" pitchFamily="50" charset="-128"/>
            </a:endParaRPr>
          </a:p>
          <a:p>
            <a:pPr marL="342900" indent="-342900" eaLnBrk="1" hangingPunct="1">
              <a:lnSpc>
                <a:spcPct val="95000"/>
              </a:lnSpc>
              <a:spcBef>
                <a:spcPct val="30000"/>
              </a:spcBef>
              <a:buFont typeface="Wingdings" panose="05000000000000000000" pitchFamily="2" charset="2"/>
              <a:buChar char="n"/>
            </a:pPr>
            <a:r>
              <a:rPr lang="ja-JP" altLang="en-US" sz="2200" dirty="0" smtClean="0">
                <a:latin typeface="メイリオ" panose="020B0604030504040204" pitchFamily="50" charset="-128"/>
                <a:ea typeface="メイリオ" panose="020B0604030504040204" pitchFamily="50" charset="-128"/>
                <a:cs typeface="メイリオ" panose="020B0604030504040204" pitchFamily="50" charset="-128"/>
              </a:rPr>
              <a:t>病院</a:t>
            </a:r>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管理者や産業医を対象に、医療機関における産業保健の役割、医師のメンタルヘルス支援について研修</a:t>
            </a:r>
          </a:p>
          <a:p>
            <a:pPr eaLnBrk="1" hangingPunct="1">
              <a:lnSpc>
                <a:spcPct val="95000"/>
              </a:lnSpc>
              <a:spcBef>
                <a:spcPct val="30000"/>
              </a:spcBef>
              <a:buFontTx/>
              <a:buNone/>
            </a:pPr>
            <a:endParaRPr lang="en-US" altLang="ja-JP" sz="1000" b="1" dirty="0">
              <a:solidFill>
                <a:srgbClr val="0000FF"/>
              </a:solidFill>
            </a:endParaRPr>
          </a:p>
          <a:p>
            <a:pPr eaLnBrk="1" hangingPunct="1">
              <a:lnSpc>
                <a:spcPct val="95000"/>
              </a:lnSpc>
              <a:spcBef>
                <a:spcPct val="30000"/>
              </a:spcBef>
              <a:buFontTx/>
              <a:buNone/>
            </a:pPr>
            <a:r>
              <a:rPr lang="en-US" altLang="ja-JP" sz="2400" b="1" dirty="0">
                <a:solidFill>
                  <a:srgbClr val="0000FF"/>
                </a:solidFill>
                <a:latin typeface="メイリオ" pitchFamily="50" charset="-128"/>
                <a:ea typeface="メイリオ" pitchFamily="50" charset="-128"/>
                <a:cs typeface="メイリオ" pitchFamily="50" charset="-128"/>
              </a:rPr>
              <a:t>【</a:t>
            </a:r>
            <a:r>
              <a:rPr lang="ja-JP" altLang="en-US" sz="2400" b="1" dirty="0">
                <a:solidFill>
                  <a:srgbClr val="0000FF"/>
                </a:solidFill>
                <a:latin typeface="メイリオ" pitchFamily="50" charset="-128"/>
                <a:ea typeface="メイリオ" pitchFamily="50" charset="-128"/>
                <a:cs typeface="メイリオ" pitchFamily="50" charset="-128"/>
              </a:rPr>
              <a:t>内容</a:t>
            </a:r>
            <a:r>
              <a:rPr lang="en-US" altLang="ja-JP" sz="2400" b="1" dirty="0" smtClean="0">
                <a:solidFill>
                  <a:srgbClr val="0000FF"/>
                </a:solidFill>
                <a:latin typeface="メイリオ" pitchFamily="50" charset="-128"/>
                <a:ea typeface="メイリオ" pitchFamily="50" charset="-128"/>
                <a:cs typeface="メイリオ" pitchFamily="50" charset="-128"/>
              </a:rPr>
              <a:t>】</a:t>
            </a:r>
            <a:endParaRPr lang="en-US" altLang="ja-JP" sz="2400" b="1" dirty="0">
              <a:solidFill>
                <a:srgbClr val="0000FF"/>
              </a:solidFill>
              <a:latin typeface="メイリオ" pitchFamily="50" charset="-128"/>
              <a:ea typeface="メイリオ" pitchFamily="50" charset="-128"/>
              <a:cs typeface="メイリオ" pitchFamily="50" charset="-128"/>
            </a:endParaRPr>
          </a:p>
          <a:p>
            <a:pPr marL="342900" indent="-342900" eaLnBrk="1" hangingPunct="1">
              <a:lnSpc>
                <a:spcPct val="95000"/>
              </a:lnSpc>
              <a:spcBef>
                <a:spcPct val="30000"/>
              </a:spcBef>
              <a:buFont typeface="Wingdings" panose="05000000000000000000" pitchFamily="2" charset="2"/>
              <a:buChar char="n"/>
            </a:pPr>
            <a:r>
              <a:rPr lang="ja-JP" altLang="en-US" sz="2200" dirty="0" smtClean="0">
                <a:latin typeface="メイリオ" pitchFamily="50" charset="-128"/>
                <a:ea typeface="メイリオ" pitchFamily="50" charset="-128"/>
                <a:cs typeface="メイリオ" pitchFamily="50" charset="-128"/>
              </a:rPr>
              <a:t>現在</a:t>
            </a:r>
            <a:r>
              <a:rPr lang="ja-JP" altLang="en-US" sz="2200" dirty="0">
                <a:latin typeface="メイリオ" pitchFamily="50" charset="-128"/>
                <a:ea typeface="メイリオ" pitchFamily="50" charset="-128"/>
                <a:cs typeface="メイリオ" pitchFamily="50" charset="-128"/>
              </a:rPr>
              <a:t>の医療現場の実例に近い</a:t>
            </a:r>
            <a:r>
              <a:rPr lang="ja-JP" altLang="en-US" sz="2200" dirty="0" smtClean="0">
                <a:latin typeface="メイリオ" pitchFamily="50" charset="-128"/>
                <a:ea typeface="メイリオ" pitchFamily="50" charset="-128"/>
                <a:cs typeface="メイリオ" pitchFamily="50" charset="-128"/>
              </a:rPr>
              <a:t>ケーススタディ</a:t>
            </a:r>
            <a:r>
              <a:rPr lang="en-US" altLang="ja-JP" sz="2200" dirty="0" smtClean="0">
                <a:latin typeface="メイリオ" pitchFamily="50" charset="-128"/>
                <a:ea typeface="メイリオ" pitchFamily="50" charset="-128"/>
                <a:cs typeface="メイリオ" pitchFamily="50" charset="-128"/>
              </a:rPr>
              <a:t>(</a:t>
            </a:r>
            <a:r>
              <a:rPr lang="ja-JP" altLang="en-US" sz="2200" dirty="0" smtClean="0">
                <a:latin typeface="メイリオ" pitchFamily="50" charset="-128"/>
                <a:ea typeface="メイリオ" pitchFamily="50" charset="-128"/>
                <a:cs typeface="メイリオ" pitchFamily="50" charset="-128"/>
              </a:rPr>
              <a:t>例：①</a:t>
            </a:r>
            <a:r>
              <a:rPr lang="ja-JP" altLang="en-US" sz="2200" dirty="0" smtClean="0">
                <a:solidFill>
                  <a:srgbClr val="FF0000"/>
                </a:solidFill>
                <a:latin typeface="メイリオ" pitchFamily="50" charset="-128"/>
                <a:ea typeface="メイリオ" pitchFamily="50" charset="-128"/>
                <a:cs typeface="メイリオ" pitchFamily="50" charset="-128"/>
              </a:rPr>
              <a:t>患者</a:t>
            </a:r>
            <a:r>
              <a:rPr lang="ja-JP" altLang="en-US" sz="2200" dirty="0">
                <a:solidFill>
                  <a:srgbClr val="FF0000"/>
                </a:solidFill>
                <a:latin typeface="メイリオ" pitchFamily="50" charset="-128"/>
                <a:ea typeface="メイリオ" pitchFamily="50" charset="-128"/>
                <a:cs typeface="メイリオ" pitchFamily="50" charset="-128"/>
              </a:rPr>
              <a:t>からのクレーム等を契機</a:t>
            </a:r>
            <a:r>
              <a:rPr lang="ja-JP" altLang="en-US" sz="2200" dirty="0">
                <a:latin typeface="メイリオ" pitchFamily="50" charset="-128"/>
                <a:ea typeface="メイリオ" pitchFamily="50" charset="-128"/>
                <a:cs typeface="メイリオ" pitchFamily="50" charset="-128"/>
              </a:rPr>
              <a:t>に体調を崩した内科医Ａ</a:t>
            </a:r>
            <a:r>
              <a:rPr lang="ja-JP" altLang="en-US" sz="2200" dirty="0" smtClean="0">
                <a:latin typeface="メイリオ" pitchFamily="50" charset="-128"/>
                <a:ea typeface="メイリオ" pitchFamily="50" charset="-128"/>
                <a:cs typeface="メイリオ" pitchFamily="50" charset="-128"/>
              </a:rPr>
              <a:t>さん、②</a:t>
            </a:r>
            <a:r>
              <a:rPr lang="ja-JP" altLang="en-US" sz="2400" dirty="0" smtClean="0">
                <a:solidFill>
                  <a:srgbClr val="FF0000"/>
                </a:solidFill>
                <a:latin typeface="メイリオ" pitchFamily="50" charset="-128"/>
                <a:ea typeface="メイリオ" pitchFamily="50" charset="-128"/>
                <a:cs typeface="メイリオ" pitchFamily="50" charset="-128"/>
              </a:rPr>
              <a:t>部下</a:t>
            </a:r>
            <a:r>
              <a:rPr lang="ja-JP" altLang="en-US" sz="2400" dirty="0">
                <a:solidFill>
                  <a:srgbClr val="FF0000"/>
                </a:solidFill>
                <a:latin typeface="メイリオ" pitchFamily="50" charset="-128"/>
                <a:ea typeface="メイリオ" pitchFamily="50" charset="-128"/>
                <a:cs typeface="メイリオ" pitchFamily="50" charset="-128"/>
              </a:rPr>
              <a:t>の退職、膨大な業務</a:t>
            </a:r>
            <a:r>
              <a:rPr lang="ja-JP" altLang="en-US" sz="2400" dirty="0">
                <a:latin typeface="メイリオ" pitchFamily="50" charset="-128"/>
                <a:ea typeface="メイリオ" pitchFamily="50" charset="-128"/>
                <a:cs typeface="メイリオ" pitchFamily="50" charset="-128"/>
              </a:rPr>
              <a:t>でうつ病になった外科医Ｂ</a:t>
            </a:r>
            <a:r>
              <a:rPr lang="ja-JP" altLang="en-US" sz="2400" dirty="0" smtClean="0">
                <a:latin typeface="メイリオ" pitchFamily="50" charset="-128"/>
                <a:ea typeface="メイリオ" pitchFamily="50" charset="-128"/>
                <a:cs typeface="メイリオ" pitchFamily="50" charset="-128"/>
              </a:rPr>
              <a:t>さん　等</a:t>
            </a:r>
            <a:r>
              <a:rPr lang="en-US" altLang="ja-JP" sz="2200" dirty="0" smtClean="0">
                <a:latin typeface="メイリオ" pitchFamily="50" charset="-128"/>
                <a:ea typeface="メイリオ" pitchFamily="50" charset="-128"/>
                <a:cs typeface="メイリオ" pitchFamily="50" charset="-128"/>
              </a:rPr>
              <a:t>)</a:t>
            </a:r>
            <a:r>
              <a:rPr lang="ja-JP" altLang="en-US" sz="2200" dirty="0" smtClean="0">
                <a:latin typeface="メイリオ" pitchFamily="50" charset="-128"/>
                <a:ea typeface="メイリオ" pitchFamily="50" charset="-128"/>
                <a:cs typeface="メイリオ" pitchFamily="50" charset="-128"/>
              </a:rPr>
              <a:t>を</a:t>
            </a:r>
            <a:r>
              <a:rPr lang="ja-JP" altLang="en-US" sz="2200" dirty="0">
                <a:latin typeface="メイリオ" pitchFamily="50" charset="-128"/>
                <a:ea typeface="メイリオ" pitchFamily="50" charset="-128"/>
                <a:cs typeface="メイリオ" pitchFamily="50" charset="-128"/>
              </a:rPr>
              <a:t>通して、グループワークを行い、勤務医の健康支援・労働環境改善の課題</a:t>
            </a:r>
            <a:r>
              <a:rPr lang="ja-JP" altLang="en-US" sz="2200" dirty="0" smtClean="0">
                <a:latin typeface="メイリオ" pitchFamily="50" charset="-128"/>
                <a:ea typeface="メイリオ" pitchFamily="50" charset="-128"/>
                <a:cs typeface="メイリオ" pitchFamily="50" charset="-128"/>
              </a:rPr>
              <a:t>を</a:t>
            </a:r>
            <a:r>
              <a:rPr lang="ja-JP" altLang="en-US" sz="2200" dirty="0">
                <a:latin typeface="メイリオ" pitchFamily="50" charset="-128"/>
                <a:ea typeface="メイリオ" pitchFamily="50" charset="-128"/>
                <a:cs typeface="メイリオ" pitchFamily="50" charset="-128"/>
              </a:rPr>
              <a:t>整理</a:t>
            </a:r>
            <a:endParaRPr lang="ja-JP" altLang="en-US" sz="2200" dirty="0">
              <a:solidFill>
                <a:srgbClr val="0000FF"/>
              </a:solidFill>
              <a:latin typeface="メイリオ" pitchFamily="50" charset="-128"/>
              <a:ea typeface="メイリオ" pitchFamily="50" charset="-128"/>
              <a:cs typeface="メイリオ" pitchFamily="50" charset="-128"/>
            </a:endParaRPr>
          </a:p>
        </p:txBody>
      </p:sp>
      <p:pic>
        <p:nvPicPr>
          <p:cNvPr id="41987" name="Picture 6" descr="DSCN010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7380" y="1965195"/>
            <a:ext cx="3933092" cy="31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82" name="AutoShape 10"/>
          <p:cNvSpPr>
            <a:spLocks noChangeArrowheads="1"/>
          </p:cNvSpPr>
          <p:nvPr/>
        </p:nvSpPr>
        <p:spPr bwMode="auto">
          <a:xfrm>
            <a:off x="4788024" y="5493587"/>
            <a:ext cx="4103077" cy="965200"/>
          </a:xfrm>
          <a:prstGeom prst="roundRect">
            <a:avLst>
              <a:gd name="adj" fmla="val 16667"/>
            </a:avLst>
          </a:prstGeom>
          <a:solidFill>
            <a:srgbClr val="CCFFFF"/>
          </a:solidFill>
          <a:ln w="12700" algn="ctr">
            <a:solidFill>
              <a:srgbClr val="0000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marL="342900" indent="-342900" algn="ctr">
              <a:buFont typeface="Wingdings" pitchFamily="2" charset="2"/>
              <a:buNone/>
              <a:defRPr/>
            </a:pPr>
            <a:r>
              <a:rPr lang="ja-JP" altLang="en-US" sz="2000" b="1" dirty="0">
                <a:solidFill>
                  <a:srgbClr val="C00000"/>
                </a:solidFill>
                <a:latin typeface="メイリオ" pitchFamily="50" charset="-128"/>
                <a:ea typeface="メイリオ" pitchFamily="50" charset="-128"/>
                <a:cs typeface="メイリオ" pitchFamily="50" charset="-128"/>
              </a:rPr>
              <a:t>受講者が、次のワークショップの</a:t>
            </a:r>
          </a:p>
          <a:p>
            <a:pPr marL="342900" indent="-342900" algn="ctr">
              <a:buFont typeface="Wingdings" pitchFamily="2" charset="2"/>
              <a:buNone/>
              <a:defRPr/>
            </a:pPr>
            <a:r>
              <a:rPr lang="ja-JP" altLang="en-US" sz="2000" b="1" dirty="0">
                <a:solidFill>
                  <a:srgbClr val="C00000"/>
                </a:solidFill>
                <a:latin typeface="メイリオ" pitchFamily="50" charset="-128"/>
                <a:ea typeface="メイリオ" pitchFamily="50" charset="-128"/>
                <a:cs typeface="メイリオ" pitchFamily="50" charset="-128"/>
              </a:rPr>
              <a:t>講師やファシリテーター候補に</a:t>
            </a:r>
          </a:p>
        </p:txBody>
      </p:sp>
      <p:sp>
        <p:nvSpPr>
          <p:cNvPr id="41992" name="AutoShape 11"/>
          <p:cNvSpPr>
            <a:spLocks noChangeArrowheads="1"/>
          </p:cNvSpPr>
          <p:nvPr/>
        </p:nvSpPr>
        <p:spPr bwMode="auto">
          <a:xfrm>
            <a:off x="5724128" y="5061539"/>
            <a:ext cx="2259623" cy="419338"/>
          </a:xfrm>
          <a:prstGeom prst="downArrow">
            <a:avLst>
              <a:gd name="adj1" fmla="val 50000"/>
              <a:gd name="adj2" fmla="val 25000"/>
            </a:avLst>
          </a:prstGeom>
          <a:gradFill rotWithShape="1">
            <a:gsLst>
              <a:gs pos="0">
                <a:srgbClr val="0000FF"/>
              </a:gs>
              <a:gs pos="100000">
                <a:srgbClr val="000076"/>
              </a:gs>
            </a:gsLst>
            <a:lin ang="540000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ja-JP" altLang="en-US"/>
          </a:p>
        </p:txBody>
      </p:sp>
      <p:sp>
        <p:nvSpPr>
          <p:cNvPr id="10" name="Text Box 4"/>
          <p:cNvSpPr txBox="1">
            <a:spLocks noChangeArrowheads="1"/>
          </p:cNvSpPr>
          <p:nvPr/>
        </p:nvSpPr>
        <p:spPr bwMode="auto">
          <a:xfrm>
            <a:off x="252046" y="108919"/>
            <a:ext cx="8623789" cy="6811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algn="ctr" eaLnBrk="1" hangingPunct="1">
              <a:lnSpc>
                <a:spcPct val="100000"/>
              </a:lnSpc>
              <a:spcBef>
                <a:spcPct val="50000"/>
              </a:spcBef>
              <a:buFontTx/>
              <a:buNone/>
            </a:pPr>
            <a:r>
              <a:rPr lang="ja-JP" altLang="en-US" sz="1600" dirty="0" smtClean="0">
                <a:latin typeface="+mj-ea"/>
                <a:ea typeface="+mj-ea"/>
                <a:cs typeface="メイリオ" pitchFamily="50" charset="-128"/>
              </a:rPr>
              <a:t>日本医師会「勤務医の健康支援に関するプロジェクト委員会」</a:t>
            </a:r>
            <a:endParaRPr lang="en-US" altLang="ja-JP" sz="1600" dirty="0" smtClean="0">
              <a:latin typeface="+mj-ea"/>
              <a:ea typeface="+mj-ea"/>
              <a:cs typeface="メイリオ" pitchFamily="50" charset="-128"/>
            </a:endParaRPr>
          </a:p>
          <a:p>
            <a:pPr algn="ctr">
              <a:lnSpc>
                <a:spcPct val="100000"/>
              </a:lnSpc>
              <a:spcBef>
                <a:spcPts val="300"/>
              </a:spcBef>
              <a:buFontTx/>
              <a:buNone/>
            </a:pPr>
            <a:r>
              <a:rPr lang="ja-JP" altLang="en-US" sz="2200" dirty="0">
                <a:latin typeface="+mn-ea"/>
                <a:ea typeface="+mn-ea"/>
                <a:cs typeface="メイリオ" pitchFamily="50" charset="-128"/>
              </a:rPr>
              <a:t>医師の職場環境改善ワークショップ研修会</a:t>
            </a:r>
          </a:p>
        </p:txBody>
      </p:sp>
      <p:sp>
        <p:nvSpPr>
          <p:cNvPr id="9" name="テキスト ボックス 8"/>
          <p:cNvSpPr txBox="1"/>
          <p:nvPr/>
        </p:nvSpPr>
        <p:spPr>
          <a:xfrm>
            <a:off x="107504" y="6551766"/>
            <a:ext cx="3744416" cy="261610"/>
          </a:xfrm>
          <a:prstGeom prst="rect">
            <a:avLst/>
          </a:prstGeom>
          <a:noFill/>
        </p:spPr>
        <p:txBody>
          <a:bodyPr wrap="square" rtlCol="0">
            <a:spAutoFit/>
          </a:bodyPr>
          <a:lstStyle/>
          <a:p>
            <a:r>
              <a:rPr kumimoji="1" lang="ja-JP" altLang="en-US" sz="1050" dirty="0" smtClean="0"/>
              <a:t>出典：日本医師会作成資料</a:t>
            </a:r>
            <a:endParaRPr kumimoji="1" lang="ja-JP" altLang="en-US" sz="1050" dirty="0"/>
          </a:p>
        </p:txBody>
      </p:sp>
      <p:sp>
        <p:nvSpPr>
          <p:cNvPr id="12"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68</a:t>
            </a:fld>
            <a:endParaRPr lang="ja-JP" altLang="en-US" dirty="0">
              <a:latin typeface="ＭＳ ゴシック" pitchFamily="49" charset="-128"/>
              <a:ea typeface="ＭＳ ゴシック" pitchFamily="49" charset="-128"/>
            </a:endParaRPr>
          </a:p>
        </p:txBody>
      </p:sp>
      <p:sp>
        <p:nvSpPr>
          <p:cNvPr id="11" name="Rectangle 2"/>
          <p:cNvSpPr txBox="1">
            <a:spLocks noChangeArrowheads="1"/>
          </p:cNvSpPr>
          <p:nvPr/>
        </p:nvSpPr>
        <p:spPr bwMode="auto">
          <a:xfrm>
            <a:off x="4634622" y="1176850"/>
            <a:ext cx="4256480" cy="72008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149225" indent="-149225" eaLnBrk="0" hangingPunct="0">
              <a:defRPr kumimoji="1" sz="2300">
                <a:solidFill>
                  <a:schemeClr val="tx1"/>
                </a:solidFill>
                <a:latin typeface="ＭＳ Ｐゴシック" charset="-128"/>
                <a:ea typeface="ＭＳ Ｐゴシック" charset="-128"/>
              </a:defRPr>
            </a:lvl1pPr>
            <a:lvl2pPr marL="357188" indent="-206375"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marL="342900" indent="-342900" eaLnBrk="1" hangingPunct="1">
              <a:lnSpc>
                <a:spcPct val="95000"/>
              </a:lnSpc>
              <a:spcBef>
                <a:spcPct val="30000"/>
              </a:spcBef>
              <a:buFont typeface="Wingdings" panose="05000000000000000000" pitchFamily="2" charset="2"/>
              <a:buChar char="n"/>
            </a:pPr>
            <a:r>
              <a:rPr lang="ja-JP" altLang="en-US" sz="2200" dirty="0" smtClean="0">
                <a:latin typeface="メイリオ" pitchFamily="50" charset="-128"/>
                <a:ea typeface="メイリオ" pitchFamily="50" charset="-128"/>
                <a:cs typeface="メイリオ" pitchFamily="50" charset="-128"/>
              </a:rPr>
              <a:t>自分</a:t>
            </a:r>
            <a:r>
              <a:rPr lang="ja-JP" altLang="en-US" sz="2200" dirty="0">
                <a:latin typeface="メイリオ" pitchFamily="50" charset="-128"/>
                <a:ea typeface="メイリオ" pitchFamily="50" charset="-128"/>
                <a:cs typeface="メイリオ" pitchFamily="50" charset="-128"/>
              </a:rPr>
              <a:t>の職場・医療機関の今後の活動計画を作成</a:t>
            </a:r>
          </a:p>
        </p:txBody>
      </p:sp>
      <p:sp>
        <p:nvSpPr>
          <p:cNvPr id="13" name="Rectangle 7"/>
          <p:cNvSpPr>
            <a:spLocks noChangeArrowheads="1"/>
          </p:cNvSpPr>
          <p:nvPr/>
        </p:nvSpPr>
        <p:spPr bwMode="auto">
          <a:xfrm>
            <a:off x="325316" y="818539"/>
            <a:ext cx="8550519" cy="396875"/>
          </a:xfrm>
          <a:prstGeom prst="rect">
            <a:avLst/>
          </a:prstGeom>
          <a:noFill/>
          <a:ln>
            <a:noFill/>
          </a:ln>
          <a:effectLst>
            <a:prstShdw prst="shdw17" dist="17961" dir="2700000">
              <a:schemeClr val="bg2"/>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00000"/>
              </a:lnSpc>
              <a:buFont typeface="Wingdings" pitchFamily="2" charset="2"/>
              <a:buNone/>
            </a:pPr>
            <a:r>
              <a:rPr lang="ja-JP" altLang="en-US" sz="2000" b="1" dirty="0" smtClean="0">
                <a:latin typeface="メイリオ" pitchFamily="50" charset="-128"/>
                <a:ea typeface="メイリオ" pitchFamily="50" charset="-128"/>
                <a:cs typeface="メイリオ" pitchFamily="50" charset="-128"/>
              </a:rPr>
              <a:t>－日本</a:t>
            </a:r>
            <a:r>
              <a:rPr lang="ja-JP" altLang="en-US" sz="2000" b="1" dirty="0">
                <a:latin typeface="メイリオ" pitchFamily="50" charset="-128"/>
                <a:ea typeface="メイリオ" pitchFamily="50" charset="-128"/>
                <a:cs typeface="メイリオ" pitchFamily="50" charset="-128"/>
              </a:rPr>
              <a:t>医師会</a:t>
            </a:r>
            <a:r>
              <a:rPr lang="ja-JP" altLang="en-US" sz="2000" b="1" dirty="0">
                <a:solidFill>
                  <a:srgbClr val="0000FF"/>
                </a:solidFill>
                <a:latin typeface="メイリオ" pitchFamily="50" charset="-128"/>
                <a:ea typeface="メイリオ" pitchFamily="50" charset="-128"/>
                <a:cs typeface="メイリオ" pitchFamily="50" charset="-128"/>
              </a:rPr>
              <a:t>認定産業医制度生涯研修会</a:t>
            </a:r>
            <a:r>
              <a:rPr lang="ja-JP" altLang="en-US" sz="2000" b="1" dirty="0">
                <a:latin typeface="メイリオ" pitchFamily="50" charset="-128"/>
                <a:ea typeface="メイリオ" pitchFamily="50" charset="-128"/>
                <a:cs typeface="メイリオ" pitchFamily="50" charset="-128"/>
              </a:rPr>
              <a:t>として実施－</a:t>
            </a:r>
            <a:endParaRPr lang="en-US" altLang="ja-JP" sz="2000" b="1" dirty="0">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14518447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536004" y="799388"/>
            <a:ext cx="8572500" cy="2845636"/>
          </a:xfrm>
        </p:spPr>
        <p:txBody>
          <a:bodyPr>
            <a:noAutofit/>
          </a:bodyPr>
          <a:lstStyle/>
          <a:p>
            <a:pPr eaLnBrk="1" hangingPunct="1">
              <a:buFontTx/>
              <a:buNone/>
            </a:pPr>
            <a:r>
              <a:rPr lang="ja-JP" altLang="en-US" sz="2800" dirty="0" smtClean="0">
                <a:latin typeface="ＭＳ ゴシック" pitchFamily="49" charset="-128"/>
                <a:ea typeface="ＭＳ ゴシック" pitchFamily="49" charset="-128"/>
              </a:rPr>
              <a:t>　日本医師会は、</a:t>
            </a:r>
            <a:r>
              <a:rPr lang="ja-JP" altLang="en-US" sz="2800" dirty="0" smtClean="0">
                <a:solidFill>
                  <a:srgbClr val="0033CC"/>
                </a:solidFill>
                <a:latin typeface="ＭＳ ゴシック" pitchFamily="49" charset="-128"/>
                <a:ea typeface="ＭＳ ゴシック" pitchFamily="49" charset="-128"/>
              </a:rPr>
              <a:t>医師の医療活動を支援する、　</a:t>
            </a:r>
            <a:endParaRPr lang="en-US" altLang="ja-JP" sz="2800" dirty="0" smtClean="0">
              <a:solidFill>
                <a:srgbClr val="0033CC"/>
              </a:solidFill>
              <a:latin typeface="ＭＳ ゴシック" pitchFamily="49" charset="-128"/>
              <a:ea typeface="ＭＳ ゴシック" pitchFamily="49" charset="-128"/>
            </a:endParaRPr>
          </a:p>
          <a:p>
            <a:pPr eaLnBrk="1" hangingPunct="1">
              <a:buFontTx/>
              <a:buNone/>
            </a:pPr>
            <a:r>
              <a:rPr lang="ja-JP" altLang="en-US" sz="2800" dirty="0" smtClean="0">
                <a:solidFill>
                  <a:srgbClr val="0033CC"/>
                </a:solidFill>
                <a:latin typeface="ＭＳ ゴシック" pitchFamily="49" charset="-128"/>
                <a:ea typeface="ＭＳ ゴシック" pitchFamily="49" charset="-128"/>
              </a:rPr>
              <a:t>民間の学術団体</a:t>
            </a:r>
            <a:r>
              <a:rPr lang="ja-JP" altLang="en-US" sz="2800" dirty="0" smtClean="0">
                <a:latin typeface="ＭＳ ゴシック" pitchFamily="49" charset="-128"/>
                <a:ea typeface="ＭＳ ゴシック" pitchFamily="49" charset="-128"/>
              </a:rPr>
              <a:t>です。</a:t>
            </a:r>
          </a:p>
          <a:p>
            <a:pPr eaLnBrk="1" hangingPunct="1">
              <a:buFontTx/>
              <a:buNone/>
            </a:pPr>
            <a:r>
              <a:rPr lang="ja-JP" altLang="en-US" sz="2800" dirty="0" smtClean="0">
                <a:latin typeface="ＭＳ ゴシック" pitchFamily="49" charset="-128"/>
                <a:ea typeface="ＭＳ ゴシック" pitchFamily="49" charset="-128"/>
              </a:rPr>
              <a:t>　各種の調査・研究や国際交流などを通じて、</a:t>
            </a:r>
            <a:endParaRPr lang="en-US" altLang="ja-JP" sz="2800" dirty="0" smtClean="0">
              <a:latin typeface="ＭＳ ゴシック" pitchFamily="49" charset="-128"/>
              <a:ea typeface="ＭＳ ゴシック" pitchFamily="49" charset="-128"/>
            </a:endParaRPr>
          </a:p>
          <a:p>
            <a:pPr eaLnBrk="1" hangingPunct="1">
              <a:buFontTx/>
              <a:buNone/>
            </a:pPr>
            <a:r>
              <a:rPr lang="ja-JP" altLang="en-US" sz="2800" dirty="0" smtClean="0">
                <a:latin typeface="ＭＳ ゴシック" pitchFamily="49" charset="-128"/>
                <a:ea typeface="ＭＳ ゴシック" pitchFamily="49" charset="-128"/>
              </a:rPr>
              <a:t>これからの医療のあり方を考え、より働きやすい</a:t>
            </a:r>
            <a:endParaRPr lang="en-US" altLang="ja-JP" sz="2800" dirty="0" smtClean="0">
              <a:latin typeface="ＭＳ ゴシック" pitchFamily="49" charset="-128"/>
              <a:ea typeface="ＭＳ ゴシック" pitchFamily="49" charset="-128"/>
            </a:endParaRPr>
          </a:p>
          <a:p>
            <a:pPr eaLnBrk="1" hangingPunct="1">
              <a:buFontTx/>
              <a:buNone/>
            </a:pPr>
            <a:r>
              <a:rPr lang="ja-JP" altLang="en-US" sz="2800" dirty="0" smtClean="0">
                <a:latin typeface="ＭＳ ゴシック" pitchFamily="49" charset="-128"/>
                <a:ea typeface="ＭＳ ゴシック" pitchFamily="49" charset="-128"/>
              </a:rPr>
              <a:t>医療環境づくりと国民医療の推進に努めています。 </a:t>
            </a:r>
          </a:p>
        </p:txBody>
      </p:sp>
      <p:sp>
        <p:nvSpPr>
          <p:cNvPr id="4102" name="Text Box 7"/>
          <p:cNvSpPr txBox="1">
            <a:spLocks noChangeArrowheads="1"/>
          </p:cNvSpPr>
          <p:nvPr/>
        </p:nvSpPr>
        <p:spPr bwMode="auto">
          <a:xfrm>
            <a:off x="285750" y="3573016"/>
            <a:ext cx="8572500" cy="252376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4800">
                <a:solidFill>
                  <a:schemeClr val="tx1"/>
                </a:solidFill>
                <a:latin typeface="Arial" pitchFamily="34" charset="0"/>
                <a:ea typeface="ＭＳ Ｐゴシック" pitchFamily="50" charset="-128"/>
              </a:defRPr>
            </a:lvl1pPr>
            <a:lvl2pPr marL="742950" indent="-285750" eaLnBrk="0" hangingPunct="0">
              <a:defRPr kumimoji="1" sz="4800">
                <a:solidFill>
                  <a:schemeClr val="tx1"/>
                </a:solidFill>
                <a:latin typeface="Arial" pitchFamily="34" charset="0"/>
                <a:ea typeface="ＭＳ Ｐゴシック" pitchFamily="50" charset="-128"/>
              </a:defRPr>
            </a:lvl2pPr>
            <a:lvl3pPr marL="1143000" indent="-228600" eaLnBrk="0" hangingPunct="0">
              <a:defRPr kumimoji="1" sz="4800">
                <a:solidFill>
                  <a:schemeClr val="tx1"/>
                </a:solidFill>
                <a:latin typeface="Arial" pitchFamily="34" charset="0"/>
                <a:ea typeface="ＭＳ Ｐゴシック" pitchFamily="50" charset="-128"/>
              </a:defRPr>
            </a:lvl3pPr>
            <a:lvl4pPr marL="1600200" indent="-228600" eaLnBrk="0" hangingPunct="0">
              <a:defRPr kumimoji="1" sz="4800">
                <a:solidFill>
                  <a:schemeClr val="tx1"/>
                </a:solidFill>
                <a:latin typeface="Arial" pitchFamily="34" charset="0"/>
                <a:ea typeface="ＭＳ Ｐゴシック" pitchFamily="50" charset="-128"/>
              </a:defRPr>
            </a:lvl4pPr>
            <a:lvl5pPr marL="2057400" indent="-228600" eaLnBrk="0" hangingPunct="0">
              <a:defRPr kumimoji="1" sz="48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4800">
                <a:solidFill>
                  <a:schemeClr val="tx1"/>
                </a:solidFill>
                <a:latin typeface="Arial" pitchFamily="34" charset="0"/>
                <a:ea typeface="ＭＳ Ｐゴシック" pitchFamily="50" charset="-128"/>
              </a:defRPr>
            </a:lvl9pPr>
          </a:lstStyle>
          <a:p>
            <a:pPr eaLnBrk="1" hangingPunct="1"/>
            <a:r>
              <a:rPr lang="en-US" altLang="ja-JP" sz="2800" dirty="0" smtClean="0">
                <a:solidFill>
                  <a:srgbClr val="0033CC"/>
                </a:solidFill>
                <a:latin typeface="ＭＳ ゴシック" pitchFamily="49" charset="-128"/>
                <a:ea typeface="ＭＳ ゴシック" pitchFamily="49" charset="-128"/>
              </a:rPr>
              <a:t>○</a:t>
            </a:r>
            <a:r>
              <a:rPr lang="ja-JP" altLang="en-US" sz="2800" dirty="0" smtClean="0">
                <a:solidFill>
                  <a:srgbClr val="0033CC"/>
                </a:solidFill>
                <a:latin typeface="ＭＳ ゴシック" pitchFamily="49" charset="-128"/>
                <a:ea typeface="ＭＳ ゴシック" pitchFamily="49" charset="-128"/>
              </a:rPr>
              <a:t>公益社団法人日本</a:t>
            </a:r>
            <a:r>
              <a:rPr lang="ja-JP" altLang="en-US" sz="2800" dirty="0">
                <a:solidFill>
                  <a:srgbClr val="0033CC"/>
                </a:solidFill>
                <a:latin typeface="ＭＳ ゴシック" pitchFamily="49" charset="-128"/>
                <a:ea typeface="ＭＳ ゴシック" pitchFamily="49" charset="-128"/>
              </a:rPr>
              <a:t>医師会の目的</a:t>
            </a:r>
          </a:p>
          <a:p>
            <a:pPr eaLnBrk="1" hangingPunct="1"/>
            <a:endParaRPr lang="ja-JP" altLang="en-US" sz="1000" dirty="0">
              <a:latin typeface="ＭＳ ゴシック" pitchFamily="49" charset="-128"/>
              <a:ea typeface="ＭＳ ゴシック" pitchFamily="49" charset="-128"/>
            </a:endParaRPr>
          </a:p>
          <a:p>
            <a:pPr eaLnBrk="1" hangingPunct="1"/>
            <a:r>
              <a:rPr lang="ja-JP" altLang="en-US" sz="2400" dirty="0">
                <a:latin typeface="ＭＳ ゴシック" pitchFamily="49" charset="-128"/>
                <a:ea typeface="ＭＳ ゴシック" pitchFamily="49" charset="-128"/>
              </a:rPr>
              <a:t>［日医</a:t>
            </a:r>
            <a:r>
              <a:rPr lang="ja-JP" altLang="en-US" sz="2400" dirty="0" smtClean="0">
                <a:latin typeface="ＭＳ ゴシック" pitchFamily="49" charset="-128"/>
                <a:ea typeface="ＭＳ ゴシック" pitchFamily="49" charset="-128"/>
              </a:rPr>
              <a:t>定款第３条</a:t>
            </a:r>
            <a:r>
              <a:rPr lang="ja-JP" altLang="en-US" sz="2400" dirty="0">
                <a:latin typeface="ＭＳ ゴシック" pitchFamily="49" charset="-128"/>
                <a:ea typeface="ＭＳ ゴシック" pitchFamily="49" charset="-128"/>
              </a:rPr>
              <a:t>］</a:t>
            </a:r>
          </a:p>
          <a:p>
            <a:pPr eaLnBrk="1" hangingPunct="1"/>
            <a:r>
              <a:rPr lang="ja-JP" altLang="en-US" sz="2400" dirty="0">
                <a:latin typeface="ＭＳ ゴシック" pitchFamily="49" charset="-128"/>
                <a:ea typeface="ＭＳ ゴシック" pitchFamily="49" charset="-128"/>
              </a:rPr>
              <a:t>　</a:t>
            </a:r>
            <a:r>
              <a:rPr lang="ja-JP" altLang="en-US" sz="2400" dirty="0" smtClean="0">
                <a:latin typeface="ＭＳ ゴシック" pitchFamily="49" charset="-128"/>
                <a:ea typeface="ＭＳ ゴシック" pitchFamily="49" charset="-128"/>
              </a:rPr>
              <a:t>　本会は、都道府県医師会及び郡市区等医師会との</a:t>
            </a:r>
            <a:endParaRPr lang="en-US" altLang="ja-JP" sz="2400" dirty="0" smtClean="0">
              <a:latin typeface="ＭＳ ゴシック" pitchFamily="49" charset="-128"/>
              <a:ea typeface="ＭＳ ゴシック" pitchFamily="49" charset="-128"/>
            </a:endParaRPr>
          </a:p>
          <a:p>
            <a:pPr eaLnBrk="1" hangingPunct="1"/>
            <a:r>
              <a:rPr lang="ja-JP" altLang="en-US" sz="2400" dirty="0">
                <a:latin typeface="ＭＳ ゴシック" pitchFamily="49" charset="-128"/>
                <a:ea typeface="ＭＳ ゴシック" pitchFamily="49" charset="-128"/>
              </a:rPr>
              <a:t>　</a:t>
            </a:r>
            <a:r>
              <a:rPr lang="ja-JP" altLang="en-US" sz="2400" dirty="0" smtClean="0">
                <a:latin typeface="ＭＳ ゴシック" pitchFamily="49" charset="-128"/>
                <a:ea typeface="ＭＳ ゴシック" pitchFamily="49" charset="-128"/>
              </a:rPr>
              <a:t>連携のもと、医道</a:t>
            </a:r>
            <a:r>
              <a:rPr lang="ja-JP" altLang="en-US" sz="2400" dirty="0">
                <a:latin typeface="ＭＳ ゴシック" pitchFamily="49" charset="-128"/>
                <a:ea typeface="ＭＳ ゴシック" pitchFamily="49" charset="-128"/>
              </a:rPr>
              <a:t>の</a:t>
            </a:r>
            <a:r>
              <a:rPr lang="ja-JP" altLang="en-US" sz="2400" dirty="0" smtClean="0">
                <a:latin typeface="ＭＳ ゴシック" pitchFamily="49" charset="-128"/>
                <a:ea typeface="ＭＳ ゴシック" pitchFamily="49" charset="-128"/>
              </a:rPr>
              <a:t>高揚、医学</a:t>
            </a:r>
            <a:r>
              <a:rPr lang="ja-JP" altLang="en-US" sz="2400" dirty="0">
                <a:latin typeface="ＭＳ ゴシック" pitchFamily="49" charset="-128"/>
                <a:ea typeface="ＭＳ ゴシック" pitchFamily="49" charset="-128"/>
              </a:rPr>
              <a:t>及び医術の発達並び</a:t>
            </a:r>
            <a:r>
              <a:rPr lang="ja-JP" altLang="en-US" sz="2400" dirty="0" smtClean="0">
                <a:latin typeface="ＭＳ ゴシック" pitchFamily="49" charset="-128"/>
                <a:ea typeface="ＭＳ ゴシック" pitchFamily="49" charset="-128"/>
              </a:rPr>
              <a:t>に</a:t>
            </a:r>
            <a:endParaRPr lang="en-US" altLang="ja-JP" sz="2400" dirty="0" smtClean="0">
              <a:latin typeface="ＭＳ ゴシック" pitchFamily="49" charset="-128"/>
              <a:ea typeface="ＭＳ ゴシック" pitchFamily="49" charset="-128"/>
            </a:endParaRPr>
          </a:p>
          <a:p>
            <a:pPr eaLnBrk="1" hangingPunct="1"/>
            <a:r>
              <a:rPr lang="ja-JP" altLang="en-US" sz="2400" dirty="0">
                <a:latin typeface="ＭＳ ゴシック" pitchFamily="49" charset="-128"/>
                <a:ea typeface="ＭＳ ゴシック" pitchFamily="49" charset="-128"/>
              </a:rPr>
              <a:t>　</a:t>
            </a:r>
            <a:r>
              <a:rPr lang="ja-JP" altLang="en-US" sz="2400" dirty="0" smtClean="0">
                <a:latin typeface="ＭＳ ゴシック" pitchFamily="49" charset="-128"/>
                <a:ea typeface="ＭＳ ゴシック" pitchFamily="49" charset="-128"/>
              </a:rPr>
              <a:t>公衆</a:t>
            </a:r>
            <a:r>
              <a:rPr lang="ja-JP" altLang="en-US" sz="2400" dirty="0">
                <a:latin typeface="ＭＳ ゴシック" pitchFamily="49" charset="-128"/>
                <a:ea typeface="ＭＳ ゴシック" pitchFamily="49" charset="-128"/>
              </a:rPr>
              <a:t>衛生の向上を</a:t>
            </a:r>
            <a:r>
              <a:rPr lang="ja-JP" altLang="en-US" sz="2400" dirty="0" smtClean="0">
                <a:latin typeface="ＭＳ ゴシック" pitchFamily="49" charset="-128"/>
                <a:ea typeface="ＭＳ ゴシック" pitchFamily="49" charset="-128"/>
              </a:rPr>
              <a:t>図り、もって</a:t>
            </a:r>
            <a:r>
              <a:rPr lang="ja-JP" altLang="en-US" sz="2400" dirty="0">
                <a:latin typeface="ＭＳ ゴシック" pitchFamily="49" charset="-128"/>
                <a:ea typeface="ＭＳ ゴシック" pitchFamily="49" charset="-128"/>
              </a:rPr>
              <a:t>社会福祉を増進する</a:t>
            </a:r>
            <a:r>
              <a:rPr lang="ja-JP" altLang="en-US" sz="2400" dirty="0" smtClean="0">
                <a:latin typeface="ＭＳ ゴシック" pitchFamily="49" charset="-128"/>
                <a:ea typeface="ＭＳ ゴシック" pitchFamily="49" charset="-128"/>
              </a:rPr>
              <a:t>ことを</a:t>
            </a:r>
            <a:endParaRPr lang="en-US" altLang="ja-JP" sz="2400" dirty="0" smtClean="0">
              <a:latin typeface="ＭＳ ゴシック" pitchFamily="49" charset="-128"/>
              <a:ea typeface="ＭＳ ゴシック" pitchFamily="49" charset="-128"/>
            </a:endParaRPr>
          </a:p>
          <a:p>
            <a:pPr eaLnBrk="1" hangingPunct="1"/>
            <a:r>
              <a:rPr lang="ja-JP" altLang="en-US" sz="2400" dirty="0">
                <a:latin typeface="ＭＳ ゴシック" pitchFamily="49" charset="-128"/>
                <a:ea typeface="ＭＳ ゴシック" pitchFamily="49" charset="-128"/>
              </a:rPr>
              <a:t>　</a:t>
            </a:r>
            <a:r>
              <a:rPr lang="ja-JP" altLang="en-US" sz="2400" dirty="0" smtClean="0">
                <a:latin typeface="ＭＳ ゴシック" pitchFamily="49" charset="-128"/>
                <a:ea typeface="ＭＳ ゴシック" pitchFamily="49" charset="-128"/>
              </a:rPr>
              <a:t>目的</a:t>
            </a:r>
            <a:r>
              <a:rPr lang="ja-JP" altLang="en-US" sz="2400" dirty="0">
                <a:latin typeface="ＭＳ ゴシック" pitchFamily="49" charset="-128"/>
                <a:ea typeface="ＭＳ ゴシック" pitchFamily="49" charset="-128"/>
              </a:rPr>
              <a:t>と</a:t>
            </a:r>
            <a:r>
              <a:rPr lang="ja-JP" altLang="en-US" sz="2400" dirty="0" smtClean="0">
                <a:latin typeface="ＭＳ ゴシック" pitchFamily="49" charset="-128"/>
                <a:ea typeface="ＭＳ ゴシック" pitchFamily="49" charset="-128"/>
              </a:rPr>
              <a:t>する。</a:t>
            </a:r>
            <a:endParaRPr lang="ja-JP" altLang="en-US" sz="2400" dirty="0">
              <a:latin typeface="ＭＳ ゴシック" pitchFamily="49" charset="-128"/>
              <a:ea typeface="ＭＳ ゴシック" pitchFamily="49" charset="-128"/>
            </a:endParaRPr>
          </a:p>
        </p:txBody>
      </p:sp>
      <p:sp>
        <p:nvSpPr>
          <p:cNvPr id="7" name="正方形/長方形 6"/>
          <p:cNvSpPr>
            <a:spLocks noChangeArrowheads="1"/>
          </p:cNvSpPr>
          <p:nvPr/>
        </p:nvSpPr>
        <p:spPr bwMode="auto">
          <a:xfrm>
            <a:off x="285750" y="155310"/>
            <a:ext cx="8572500" cy="60939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ja-JP" altLang="en-US" sz="2800" dirty="0" smtClean="0">
                <a:latin typeface="Calibri" pitchFamily="34" charset="0"/>
              </a:rPr>
              <a:t>日本医師会とは？</a:t>
            </a:r>
            <a:endParaRPr lang="en-US" altLang="ja-JP" sz="2800" dirty="0" smtClean="0">
              <a:latin typeface="Calibri" pitchFamily="34" charset="0"/>
            </a:endParaRPr>
          </a:p>
        </p:txBody>
      </p:sp>
      <p:sp>
        <p:nvSpPr>
          <p:cNvPr id="8" name="テキスト ボックス 7"/>
          <p:cNvSpPr txBox="1"/>
          <p:nvPr/>
        </p:nvSpPr>
        <p:spPr>
          <a:xfrm>
            <a:off x="107504" y="6551766"/>
            <a:ext cx="3744416" cy="261610"/>
          </a:xfrm>
          <a:prstGeom prst="rect">
            <a:avLst/>
          </a:prstGeom>
          <a:noFill/>
        </p:spPr>
        <p:txBody>
          <a:bodyPr wrap="square" rtlCol="0">
            <a:spAutoFit/>
          </a:bodyPr>
          <a:lstStyle/>
          <a:p>
            <a:r>
              <a:rPr kumimoji="1" lang="ja-JP" altLang="en-US" sz="1050" dirty="0" smtClean="0"/>
              <a:t>出典：日本医師会作成資料</a:t>
            </a:r>
            <a:endParaRPr kumimoji="1" lang="ja-JP" altLang="en-US" sz="1050" dirty="0"/>
          </a:p>
        </p:txBody>
      </p:sp>
      <p:sp>
        <p:nvSpPr>
          <p:cNvPr id="10"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6</a:t>
            </a:fld>
            <a:endParaRPr lang="ja-JP" altLang="en-US">
              <a:latin typeface="ＭＳ ゴシック" pitchFamily="49" charset="-128"/>
              <a:ea typeface="ＭＳ ゴシック" pitchFamily="49" charset="-128"/>
            </a:endParaRPr>
          </a:p>
        </p:txBody>
      </p:sp>
    </p:spTree>
    <p:extLst>
      <p:ext uri="{BB962C8B-B14F-4D97-AF65-F5344CB8AC3E}">
        <p14:creationId xmlns:p14="http://schemas.microsoft.com/office/powerpoint/2010/main" val="338579946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コンテンツ プレースホルダー 2"/>
          <p:cNvSpPr>
            <a:spLocks noGrp="1"/>
          </p:cNvSpPr>
          <p:nvPr>
            <p:ph idx="1"/>
          </p:nvPr>
        </p:nvSpPr>
        <p:spPr>
          <a:xfrm>
            <a:off x="317989" y="764704"/>
            <a:ext cx="8573965" cy="1080119"/>
          </a:xfrm>
        </p:spPr>
        <p:txBody>
          <a:bodyPr>
            <a:normAutofit/>
          </a:bodyPr>
          <a:lstStyle/>
          <a:p>
            <a:pPr marL="0" indent="0">
              <a:buFontTx/>
              <a:buNone/>
            </a:pPr>
            <a:r>
              <a:rPr lang="ja-JP" altLang="en-US" sz="2800" dirty="0" smtClean="0">
                <a:solidFill>
                  <a:schemeClr val="tx1"/>
                </a:solidFill>
              </a:rPr>
              <a:t>勤務医の健康支援のための労働時間・勤務体制を含む働き方の見直し手引きの取りまとめ　</a:t>
            </a:r>
            <a:endParaRPr lang="en-US" altLang="ja-JP" sz="2800" dirty="0" smtClean="0">
              <a:solidFill>
                <a:schemeClr val="tx1"/>
              </a:solidFill>
            </a:endParaRPr>
          </a:p>
        </p:txBody>
      </p:sp>
      <p:sp>
        <p:nvSpPr>
          <p:cNvPr id="18437" name="右矢印 5"/>
          <p:cNvSpPr>
            <a:spLocks noChangeArrowheads="1"/>
          </p:cNvSpPr>
          <p:nvPr/>
        </p:nvSpPr>
        <p:spPr bwMode="auto">
          <a:xfrm>
            <a:off x="2050494" y="1794117"/>
            <a:ext cx="902677" cy="484188"/>
          </a:xfrm>
          <a:prstGeom prst="rightArrow">
            <a:avLst>
              <a:gd name="adj1" fmla="val 50000"/>
              <a:gd name="adj2" fmla="val 50024"/>
            </a:avLst>
          </a:prstGeom>
          <a:solidFill>
            <a:srgbClr val="0000FF"/>
          </a:solidFill>
          <a:ln w="9525" algn="ctr">
            <a:solidFill>
              <a:schemeClr val="tx1"/>
            </a:solidFill>
            <a:round/>
            <a:headEnd/>
            <a:tailEnd/>
          </a:ln>
        </p:spPr>
        <p:txBody>
          <a:bodyPr wrap="none" anchor="ctr"/>
          <a:lstStyle/>
          <a:p>
            <a:pPr marL="182563" indent="-182563"/>
            <a:endParaRPr lang="ja-JP" altLang="en-US"/>
          </a:p>
        </p:txBody>
      </p:sp>
      <p:sp>
        <p:nvSpPr>
          <p:cNvPr id="18438" name="右矢印 6"/>
          <p:cNvSpPr>
            <a:spLocks noChangeArrowheads="1"/>
          </p:cNvSpPr>
          <p:nvPr/>
        </p:nvSpPr>
        <p:spPr bwMode="auto">
          <a:xfrm>
            <a:off x="2045209" y="4369399"/>
            <a:ext cx="902677" cy="484188"/>
          </a:xfrm>
          <a:prstGeom prst="rightArrow">
            <a:avLst>
              <a:gd name="adj1" fmla="val 50000"/>
              <a:gd name="adj2" fmla="val 50024"/>
            </a:avLst>
          </a:prstGeom>
          <a:solidFill>
            <a:srgbClr val="0000FF"/>
          </a:solidFill>
          <a:ln w="9525" algn="ctr">
            <a:solidFill>
              <a:schemeClr val="tx1"/>
            </a:solidFill>
            <a:round/>
            <a:headEnd/>
            <a:tailEnd/>
          </a:ln>
        </p:spPr>
        <p:txBody>
          <a:bodyPr wrap="none" anchor="ctr"/>
          <a:lstStyle/>
          <a:p>
            <a:pPr marL="182563" indent="-182563"/>
            <a:endParaRPr lang="ja-JP" altLang="en-US"/>
          </a:p>
        </p:txBody>
      </p:sp>
      <p:sp>
        <p:nvSpPr>
          <p:cNvPr id="18439" name="角丸四角形 7"/>
          <p:cNvSpPr>
            <a:spLocks noChangeArrowheads="1"/>
          </p:cNvSpPr>
          <p:nvPr/>
        </p:nvSpPr>
        <p:spPr bwMode="auto">
          <a:xfrm>
            <a:off x="3105032" y="1700808"/>
            <a:ext cx="2986454" cy="658813"/>
          </a:xfrm>
          <a:prstGeom prst="roundRect">
            <a:avLst>
              <a:gd name="adj" fmla="val 16667"/>
            </a:avLst>
          </a:prstGeom>
          <a:solidFill>
            <a:srgbClr val="FFFF00"/>
          </a:solidFill>
          <a:ln w="9525" algn="ctr">
            <a:solidFill>
              <a:schemeClr val="tx1"/>
            </a:solidFill>
            <a:round/>
            <a:headEnd/>
            <a:tailEnd/>
          </a:ln>
        </p:spPr>
        <p:txBody>
          <a:bodyPr wrap="none" anchor="ctr"/>
          <a:lstStyle/>
          <a:p>
            <a:pPr>
              <a:buFont typeface="Wingdings" pitchFamily="2" charset="2"/>
              <a:buNone/>
            </a:pPr>
            <a:r>
              <a:rPr lang="en-US" altLang="ja-JP" sz="2800" b="1" dirty="0"/>
              <a:t>35</a:t>
            </a:r>
            <a:r>
              <a:rPr lang="ja-JP" altLang="en-US" sz="2800" b="1" dirty="0"/>
              <a:t>のチェック項目</a:t>
            </a:r>
            <a:endParaRPr lang="en-US" altLang="ja-JP" sz="2800" b="1" dirty="0"/>
          </a:p>
        </p:txBody>
      </p:sp>
      <p:sp>
        <p:nvSpPr>
          <p:cNvPr id="18442" name="角丸四角形 10"/>
          <p:cNvSpPr>
            <a:spLocks noChangeArrowheads="1"/>
          </p:cNvSpPr>
          <p:nvPr/>
        </p:nvSpPr>
        <p:spPr bwMode="auto">
          <a:xfrm>
            <a:off x="3090029" y="4221014"/>
            <a:ext cx="5449729" cy="792162"/>
          </a:xfrm>
          <a:prstGeom prst="roundRect">
            <a:avLst>
              <a:gd name="adj" fmla="val 16667"/>
            </a:avLst>
          </a:prstGeom>
          <a:solidFill>
            <a:srgbClr val="FFFF00"/>
          </a:solidFill>
          <a:ln w="9525" algn="ctr">
            <a:solidFill>
              <a:schemeClr val="tx1"/>
            </a:solidFill>
            <a:round/>
            <a:headEnd/>
            <a:tailEnd/>
          </a:ln>
        </p:spPr>
        <p:txBody>
          <a:bodyPr wrap="none" anchor="ctr"/>
          <a:lstStyle/>
          <a:p>
            <a:pPr>
              <a:buFont typeface="Wingdings" pitchFamily="2" charset="2"/>
              <a:buNone/>
            </a:pPr>
            <a:r>
              <a:rPr lang="ja-JP" altLang="en-US" sz="2400" b="1" dirty="0"/>
              <a:t>労働時間を見直すチーム作りとステップ</a:t>
            </a:r>
            <a:endParaRPr lang="en-US" altLang="ja-JP" sz="2400" b="1" dirty="0"/>
          </a:p>
        </p:txBody>
      </p:sp>
      <p:sp>
        <p:nvSpPr>
          <p:cNvPr id="18443" name="角丸四角形 11"/>
          <p:cNvSpPr>
            <a:spLocks noChangeArrowheads="1"/>
          </p:cNvSpPr>
          <p:nvPr/>
        </p:nvSpPr>
        <p:spPr bwMode="auto">
          <a:xfrm>
            <a:off x="433287" y="4292451"/>
            <a:ext cx="1329104" cy="649288"/>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p>
            <a:pPr>
              <a:buFont typeface="Wingdings" pitchFamily="2" charset="2"/>
              <a:buNone/>
            </a:pPr>
            <a:r>
              <a:rPr lang="ja-JP" altLang="en-US" sz="2800" b="1" dirty="0">
                <a:solidFill>
                  <a:srgbClr val="FF0000"/>
                </a:solidFill>
              </a:rPr>
              <a:t>ステップ</a:t>
            </a:r>
            <a:r>
              <a:rPr lang="en-US" altLang="ja-JP" sz="2800" b="1" dirty="0">
                <a:solidFill>
                  <a:srgbClr val="FF0000"/>
                </a:solidFill>
              </a:rPr>
              <a:t>2</a:t>
            </a:r>
            <a:r>
              <a:rPr lang="ja-JP" altLang="en-US" sz="2400" b="1" dirty="0">
                <a:solidFill>
                  <a:srgbClr val="FF0000"/>
                </a:solidFill>
              </a:rPr>
              <a:t>　</a:t>
            </a:r>
            <a:endParaRPr lang="ja-JP" altLang="en-US" sz="2400" b="1" dirty="0"/>
          </a:p>
        </p:txBody>
      </p:sp>
      <p:sp>
        <p:nvSpPr>
          <p:cNvPr id="18444" name="角丸四角形 12"/>
          <p:cNvSpPr>
            <a:spLocks noChangeArrowheads="1"/>
          </p:cNvSpPr>
          <p:nvPr/>
        </p:nvSpPr>
        <p:spPr bwMode="auto">
          <a:xfrm>
            <a:off x="395536" y="1713741"/>
            <a:ext cx="1329104" cy="6477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p>
            <a:pPr>
              <a:buFont typeface="Wingdings" pitchFamily="2" charset="2"/>
              <a:buNone/>
            </a:pPr>
            <a:r>
              <a:rPr lang="ja-JP" altLang="en-US" sz="2800" b="1" dirty="0">
                <a:solidFill>
                  <a:srgbClr val="FF0000"/>
                </a:solidFill>
              </a:rPr>
              <a:t>ステップ</a:t>
            </a:r>
            <a:r>
              <a:rPr lang="en-US" altLang="ja-JP" sz="2800" b="1" dirty="0">
                <a:solidFill>
                  <a:srgbClr val="FF0000"/>
                </a:solidFill>
              </a:rPr>
              <a:t>1</a:t>
            </a:r>
            <a:r>
              <a:rPr lang="ja-JP" altLang="en-US" dirty="0">
                <a:solidFill>
                  <a:srgbClr val="FF0000"/>
                </a:solidFill>
              </a:rPr>
              <a:t>　</a:t>
            </a:r>
            <a:endParaRPr lang="ja-JP" altLang="en-US" dirty="0"/>
          </a:p>
        </p:txBody>
      </p:sp>
      <p:sp>
        <p:nvSpPr>
          <p:cNvPr id="15" name="Text Box 4"/>
          <p:cNvSpPr txBox="1">
            <a:spLocks noChangeArrowheads="1"/>
          </p:cNvSpPr>
          <p:nvPr/>
        </p:nvSpPr>
        <p:spPr bwMode="auto">
          <a:xfrm>
            <a:off x="252046" y="116632"/>
            <a:ext cx="8623789" cy="6091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algn="ctr" eaLnBrk="1" hangingPunct="1">
              <a:lnSpc>
                <a:spcPct val="100000"/>
              </a:lnSpc>
              <a:spcBef>
                <a:spcPct val="50000"/>
              </a:spcBef>
              <a:buFontTx/>
              <a:buNone/>
            </a:pPr>
            <a:r>
              <a:rPr lang="ja-JP" altLang="en-US" sz="1600" dirty="0" smtClean="0">
                <a:latin typeface="+mj-ea"/>
                <a:ea typeface="+mj-ea"/>
                <a:cs typeface="メイリオ" pitchFamily="50" charset="-128"/>
              </a:rPr>
              <a:t>日本医師会「勤務医の健康支援に関するプロジェクト委員会」</a:t>
            </a:r>
            <a:endParaRPr lang="en-US" altLang="ja-JP" sz="1600" dirty="0" smtClean="0">
              <a:latin typeface="+mj-ea"/>
              <a:ea typeface="+mj-ea"/>
              <a:cs typeface="メイリオ" pitchFamily="50" charset="-128"/>
            </a:endParaRPr>
          </a:p>
          <a:p>
            <a:pPr algn="ctr">
              <a:lnSpc>
                <a:spcPct val="100000"/>
              </a:lnSpc>
              <a:buFontTx/>
              <a:buNone/>
            </a:pPr>
            <a:r>
              <a:rPr lang="ja-JP" altLang="en-US" sz="2200" dirty="0" smtClean="0">
                <a:latin typeface="+mn-ea"/>
                <a:ea typeface="+mn-ea"/>
                <a:cs typeface="メイリオ" pitchFamily="50" charset="-128"/>
              </a:rPr>
              <a:t>勤務医の労務管理に関する分析・改善ツール</a:t>
            </a:r>
            <a:endParaRPr lang="ja-JP" altLang="en-US" sz="2200" dirty="0">
              <a:latin typeface="+mn-ea"/>
              <a:ea typeface="+mn-ea"/>
              <a:cs typeface="メイリオ" pitchFamily="50" charset="-128"/>
            </a:endParaRPr>
          </a:p>
        </p:txBody>
      </p:sp>
      <p:sp>
        <p:nvSpPr>
          <p:cNvPr id="2" name="正方形/長方形 1"/>
          <p:cNvSpPr/>
          <p:nvPr/>
        </p:nvSpPr>
        <p:spPr>
          <a:xfrm>
            <a:off x="423529" y="3553852"/>
            <a:ext cx="6128601" cy="523220"/>
          </a:xfrm>
          <a:prstGeom prst="rect">
            <a:avLst/>
          </a:prstGeom>
        </p:spPr>
        <p:txBody>
          <a:bodyPr wrap="none">
            <a:spAutoFit/>
          </a:bodyPr>
          <a:lstStyle/>
          <a:p>
            <a:pPr>
              <a:spcBef>
                <a:spcPts val="1200"/>
              </a:spcBef>
            </a:pPr>
            <a:r>
              <a:rPr lang="ja-JP" altLang="en-US" sz="2800" u="sng" dirty="0">
                <a:solidFill>
                  <a:srgbClr val="0000FF"/>
                </a:solidFill>
              </a:rPr>
              <a:t>まず自分の医療機関の現状を把握する</a:t>
            </a:r>
            <a:endParaRPr lang="en-US" altLang="ja-JP" sz="2800" u="sng" dirty="0">
              <a:solidFill>
                <a:srgbClr val="0000FF"/>
              </a:solidFill>
            </a:endParaRPr>
          </a:p>
        </p:txBody>
      </p:sp>
      <p:sp>
        <p:nvSpPr>
          <p:cNvPr id="3" name="正方形/長方形 2"/>
          <p:cNvSpPr/>
          <p:nvPr/>
        </p:nvSpPr>
        <p:spPr>
          <a:xfrm>
            <a:off x="494651" y="4924325"/>
            <a:ext cx="8623789" cy="1384995"/>
          </a:xfrm>
          <a:prstGeom prst="rect">
            <a:avLst/>
          </a:prstGeom>
        </p:spPr>
        <p:txBody>
          <a:bodyPr wrap="square">
            <a:spAutoFit/>
          </a:bodyPr>
          <a:lstStyle/>
          <a:p>
            <a:r>
              <a:rPr lang="en-US" altLang="ja-JP" sz="2800" dirty="0"/>
              <a:t>6</a:t>
            </a:r>
            <a:r>
              <a:rPr lang="ja-JP" altLang="en-US" sz="2800" dirty="0" smtClean="0"/>
              <a:t>ステップ</a:t>
            </a:r>
            <a:endParaRPr lang="en-US" altLang="ja-JP" sz="2800" dirty="0" smtClean="0"/>
          </a:p>
          <a:p>
            <a:r>
              <a:rPr lang="ja-JP" altLang="en-US" sz="2800" dirty="0" smtClean="0"/>
              <a:t>（</a:t>
            </a:r>
            <a:r>
              <a:rPr lang="ja-JP" altLang="en-US" sz="2800" dirty="0"/>
              <a:t>方針表明</a:t>
            </a:r>
            <a:r>
              <a:rPr lang="ja-JP" altLang="en-US" sz="2800" dirty="0">
                <a:solidFill>
                  <a:srgbClr val="FF0000"/>
                </a:solidFill>
              </a:rPr>
              <a:t>→</a:t>
            </a:r>
            <a:r>
              <a:rPr lang="ja-JP" altLang="en-US" sz="2800" dirty="0"/>
              <a:t>組織つくり</a:t>
            </a:r>
            <a:r>
              <a:rPr lang="ja-JP" altLang="en-US" sz="2800" dirty="0">
                <a:solidFill>
                  <a:srgbClr val="FF0000"/>
                </a:solidFill>
              </a:rPr>
              <a:t>→</a:t>
            </a:r>
            <a:r>
              <a:rPr lang="ja-JP" altLang="en-US" sz="2800" dirty="0"/>
              <a:t>計画作成</a:t>
            </a:r>
            <a:r>
              <a:rPr lang="ja-JP" altLang="en-US" sz="2800" dirty="0">
                <a:solidFill>
                  <a:srgbClr val="FF0000"/>
                </a:solidFill>
              </a:rPr>
              <a:t>→</a:t>
            </a:r>
            <a:r>
              <a:rPr lang="ja-JP" altLang="en-US" sz="2800" dirty="0" smtClean="0"/>
              <a:t>監査</a:t>
            </a:r>
            <a:r>
              <a:rPr lang="ja-JP" altLang="en-US" sz="2800" dirty="0" smtClean="0">
                <a:solidFill>
                  <a:srgbClr val="FF0000"/>
                </a:solidFill>
              </a:rPr>
              <a:t>→</a:t>
            </a:r>
            <a:r>
              <a:rPr lang="ja-JP" altLang="en-US" sz="2800" dirty="0"/>
              <a:t>規則</a:t>
            </a:r>
            <a:r>
              <a:rPr lang="ja-JP" altLang="en-US" sz="2800" dirty="0" smtClean="0"/>
              <a:t>作成</a:t>
            </a:r>
            <a:endParaRPr lang="en-US" altLang="ja-JP" sz="2800" dirty="0" smtClean="0"/>
          </a:p>
          <a:p>
            <a:r>
              <a:rPr lang="ja-JP" altLang="en-US" sz="2800" dirty="0">
                <a:solidFill>
                  <a:srgbClr val="FF0000"/>
                </a:solidFill>
              </a:rPr>
              <a:t>　</a:t>
            </a:r>
            <a:r>
              <a:rPr lang="ja-JP" altLang="en-US" sz="2800" dirty="0" smtClean="0">
                <a:solidFill>
                  <a:srgbClr val="FF0000"/>
                </a:solidFill>
              </a:rPr>
              <a:t>→</a:t>
            </a:r>
            <a:r>
              <a:rPr lang="ja-JP" altLang="en-US" sz="2800" dirty="0"/>
              <a:t>実施検証</a:t>
            </a:r>
            <a:r>
              <a:rPr lang="ja-JP" altLang="en-US" sz="2800" dirty="0" smtClean="0"/>
              <a:t>）で</a:t>
            </a:r>
            <a:r>
              <a:rPr lang="ja-JP" altLang="en-US" sz="2800" dirty="0"/>
              <a:t>ＰＤＣＡサイクルをまわす。</a:t>
            </a:r>
            <a:endParaRPr lang="en-US" altLang="ja-JP" sz="2800" dirty="0"/>
          </a:p>
        </p:txBody>
      </p:sp>
      <p:sp>
        <p:nvSpPr>
          <p:cNvPr id="4" name="正方形/長方形 3"/>
          <p:cNvSpPr/>
          <p:nvPr/>
        </p:nvSpPr>
        <p:spPr>
          <a:xfrm>
            <a:off x="323528" y="2494579"/>
            <a:ext cx="8669558" cy="1006429"/>
          </a:xfrm>
          <a:prstGeom prst="rect">
            <a:avLst/>
          </a:prstGeom>
        </p:spPr>
        <p:txBody>
          <a:bodyPr wrap="square">
            <a:spAutoFit/>
          </a:bodyPr>
          <a:lstStyle/>
          <a:p>
            <a:pPr>
              <a:lnSpc>
                <a:spcPct val="110000"/>
              </a:lnSpc>
              <a:defRPr/>
            </a:pPr>
            <a:r>
              <a:rPr lang="ja-JP" altLang="en-US" dirty="0">
                <a:latin typeface="ＭＳ ゴシック" pitchFamily="49" charset="-128"/>
                <a:ea typeface="ＭＳ ゴシック" pitchFamily="49" charset="-128"/>
              </a:rPr>
              <a:t>１．</a:t>
            </a:r>
            <a:r>
              <a:rPr lang="x-none" altLang="ja-JP" dirty="0" smtClean="0">
                <a:latin typeface="ＭＳ ゴシック" pitchFamily="49" charset="-128"/>
                <a:ea typeface="ＭＳ ゴシック" pitchFamily="49" charset="-128"/>
              </a:rPr>
              <a:t>労働時間管理に関する勤務医への周知</a:t>
            </a:r>
            <a:r>
              <a:rPr lang="ja-JP" altLang="en-US" dirty="0" err="1" smtClean="0">
                <a:latin typeface="ＭＳ ゴシック" pitchFamily="49" charset="-128"/>
                <a:ea typeface="ＭＳ ゴシック" pitchFamily="49" charset="-128"/>
              </a:rPr>
              <a:t>、</a:t>
            </a:r>
            <a:r>
              <a:rPr lang="ja-JP" altLang="en-US" dirty="0" smtClean="0">
                <a:latin typeface="ＭＳ ゴシック" pitchFamily="49" charset="-128"/>
                <a:ea typeface="ＭＳ ゴシック" pitchFamily="49" charset="-128"/>
              </a:rPr>
              <a:t>２．労働</a:t>
            </a:r>
            <a:r>
              <a:rPr lang="ja-JP" altLang="en-US" dirty="0">
                <a:latin typeface="ＭＳ ゴシック" pitchFamily="49" charset="-128"/>
                <a:ea typeface="ＭＳ ゴシック" pitchFamily="49" charset="-128"/>
              </a:rPr>
              <a:t>時間の適正</a:t>
            </a:r>
            <a:r>
              <a:rPr lang="ja-JP" altLang="en-US" dirty="0" smtClean="0">
                <a:latin typeface="ＭＳ ゴシック" pitchFamily="49" charset="-128"/>
                <a:ea typeface="ＭＳ ゴシック" pitchFamily="49" charset="-128"/>
              </a:rPr>
              <a:t>把握、</a:t>
            </a:r>
            <a:endParaRPr lang="en-US" altLang="ja-JP" dirty="0" smtClean="0">
              <a:latin typeface="ＭＳ ゴシック" pitchFamily="49" charset="-128"/>
              <a:ea typeface="ＭＳ ゴシック" pitchFamily="49" charset="-128"/>
            </a:endParaRPr>
          </a:p>
          <a:p>
            <a:pPr>
              <a:lnSpc>
                <a:spcPct val="110000"/>
              </a:lnSpc>
              <a:defRPr/>
            </a:pPr>
            <a:r>
              <a:rPr lang="ja-JP" altLang="en-US" dirty="0" smtClean="0">
                <a:latin typeface="ＭＳ ゴシック" pitchFamily="49" charset="-128"/>
                <a:ea typeface="ＭＳ ゴシック" pitchFamily="49" charset="-128"/>
              </a:rPr>
              <a:t>３．</a:t>
            </a:r>
            <a:r>
              <a:rPr lang="ja-JP" altLang="ja-JP" dirty="0" smtClean="0">
                <a:latin typeface="ＭＳ ゴシック" pitchFamily="49" charset="-128"/>
                <a:ea typeface="ＭＳ ゴシック" pitchFamily="49" charset="-128"/>
              </a:rPr>
              <a:t>労働</a:t>
            </a:r>
            <a:r>
              <a:rPr lang="ja-JP" altLang="ja-JP" dirty="0">
                <a:latin typeface="ＭＳ ゴシック" pitchFamily="49" charset="-128"/>
                <a:ea typeface="ＭＳ ゴシック" pitchFamily="49" charset="-128"/>
              </a:rPr>
              <a:t>時間・休憩・休日の</a:t>
            </a:r>
            <a:r>
              <a:rPr lang="ja-JP" altLang="ja-JP" dirty="0" smtClean="0">
                <a:latin typeface="ＭＳ ゴシック" pitchFamily="49" charset="-128"/>
                <a:ea typeface="ＭＳ ゴシック" pitchFamily="49" charset="-128"/>
              </a:rPr>
              <a:t>取扱い</a:t>
            </a:r>
            <a:r>
              <a:rPr lang="ja-JP" altLang="en-US" dirty="0" smtClean="0">
                <a:latin typeface="ＭＳ ゴシック" pitchFamily="49" charset="-128"/>
                <a:ea typeface="ＭＳ ゴシック" pitchFamily="49" charset="-128"/>
              </a:rPr>
              <a:t>、４．時間外</a:t>
            </a:r>
            <a:r>
              <a:rPr lang="ja-JP" altLang="en-US" dirty="0">
                <a:latin typeface="ＭＳ ゴシック" pitchFamily="49" charset="-128"/>
                <a:ea typeface="ＭＳ ゴシック" pitchFamily="49" charset="-128"/>
              </a:rPr>
              <a:t>・休日労働協定（</a:t>
            </a:r>
            <a:r>
              <a:rPr lang="en-US" altLang="ja-JP" dirty="0">
                <a:latin typeface="ＭＳ ゴシック" pitchFamily="49" charset="-128"/>
                <a:ea typeface="ＭＳ ゴシック" pitchFamily="49" charset="-128"/>
              </a:rPr>
              <a:t>36</a:t>
            </a:r>
            <a:r>
              <a:rPr lang="ja-JP" altLang="en-US" dirty="0">
                <a:latin typeface="ＭＳ ゴシック" pitchFamily="49" charset="-128"/>
                <a:ea typeface="ＭＳ ゴシック" pitchFamily="49" charset="-128"/>
              </a:rPr>
              <a:t>協定</a:t>
            </a:r>
            <a:r>
              <a:rPr lang="ja-JP" altLang="en-US" dirty="0" smtClean="0">
                <a:latin typeface="ＭＳ ゴシック" pitchFamily="49" charset="-128"/>
                <a:ea typeface="ＭＳ ゴシック" pitchFamily="49" charset="-128"/>
              </a:rPr>
              <a:t>）</a:t>
            </a:r>
            <a:endParaRPr lang="en-US" altLang="ja-JP" dirty="0" smtClean="0">
              <a:latin typeface="ＭＳ ゴシック" pitchFamily="49" charset="-128"/>
              <a:ea typeface="ＭＳ ゴシック" pitchFamily="49" charset="-128"/>
            </a:endParaRPr>
          </a:p>
          <a:p>
            <a:pPr>
              <a:lnSpc>
                <a:spcPct val="110000"/>
              </a:lnSpc>
              <a:defRPr/>
            </a:pPr>
            <a:r>
              <a:rPr lang="ja-JP" altLang="en-US" dirty="0" smtClean="0">
                <a:latin typeface="ＭＳ ゴシック" pitchFamily="49" charset="-128"/>
                <a:ea typeface="ＭＳ ゴシック" pitchFamily="49" charset="-128"/>
              </a:rPr>
              <a:t>５．割増賃金、６．勤務医</a:t>
            </a:r>
            <a:r>
              <a:rPr lang="ja-JP" altLang="en-US" dirty="0">
                <a:latin typeface="ＭＳ ゴシック" pitchFamily="49" charset="-128"/>
                <a:ea typeface="ＭＳ ゴシック" pitchFamily="49" charset="-128"/>
              </a:rPr>
              <a:t>の衛生管理、健康</a:t>
            </a:r>
            <a:r>
              <a:rPr lang="ja-JP" altLang="en-US" dirty="0" smtClean="0">
                <a:latin typeface="ＭＳ ゴシック" pitchFamily="49" charset="-128"/>
                <a:ea typeface="ＭＳ ゴシック" pitchFamily="49" charset="-128"/>
              </a:rPr>
              <a:t>支援、７．女性</a:t>
            </a:r>
            <a:r>
              <a:rPr lang="ja-JP" altLang="en-US" dirty="0">
                <a:latin typeface="ＭＳ ゴシック" pitchFamily="49" charset="-128"/>
                <a:ea typeface="ＭＳ ゴシック" pitchFamily="49" charset="-128"/>
              </a:rPr>
              <a:t>の勤務医の就労支援</a:t>
            </a:r>
          </a:p>
        </p:txBody>
      </p:sp>
      <p:sp>
        <p:nvSpPr>
          <p:cNvPr id="16" name="テキスト ボックス 15"/>
          <p:cNvSpPr txBox="1"/>
          <p:nvPr/>
        </p:nvSpPr>
        <p:spPr>
          <a:xfrm>
            <a:off x="107504" y="6551766"/>
            <a:ext cx="3744416" cy="261610"/>
          </a:xfrm>
          <a:prstGeom prst="rect">
            <a:avLst/>
          </a:prstGeom>
          <a:noFill/>
        </p:spPr>
        <p:txBody>
          <a:bodyPr wrap="square" rtlCol="0">
            <a:spAutoFit/>
          </a:bodyPr>
          <a:lstStyle/>
          <a:p>
            <a:r>
              <a:rPr kumimoji="1" lang="ja-JP" altLang="en-US" sz="1050" dirty="0" smtClean="0"/>
              <a:t>出典：日本医師会作成資料</a:t>
            </a:r>
            <a:endParaRPr kumimoji="1" lang="ja-JP" altLang="en-US" sz="1050" dirty="0"/>
          </a:p>
        </p:txBody>
      </p:sp>
      <p:sp>
        <p:nvSpPr>
          <p:cNvPr id="17"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69</a:t>
            </a:fld>
            <a:endParaRPr lang="ja-JP" altLang="en-US" dirty="0">
              <a:latin typeface="ＭＳ ゴシック" pitchFamily="49" charset="-128"/>
              <a:ea typeface="ＭＳ ゴシック" pitchFamily="49" charset="-128"/>
            </a:endParaRPr>
          </a:p>
        </p:txBody>
      </p:sp>
    </p:spTree>
    <p:extLst>
      <p:ext uri="{BB962C8B-B14F-4D97-AF65-F5344CB8AC3E}">
        <p14:creationId xmlns:p14="http://schemas.microsoft.com/office/powerpoint/2010/main" val="426304848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76873" y="836712"/>
            <a:ext cx="8598962" cy="3384376"/>
          </a:xfrm>
          <a:prstGeom prst="rect">
            <a:avLst/>
          </a:prstGeom>
          <a:solidFill>
            <a:schemeClr val="accent5">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600"/>
              </a:lnSpc>
            </a:pPr>
            <a:r>
              <a:rPr kumimoji="1" lang="ja-JP" altLang="en-US" sz="2400" dirty="0" smtClean="0">
                <a:solidFill>
                  <a:schemeClr val="tx1"/>
                </a:solidFill>
                <a:latin typeface="ＭＳ ゴシック" pitchFamily="49" charset="-128"/>
                <a:ea typeface="ＭＳ ゴシック" pitchFamily="49" charset="-128"/>
              </a:rPr>
              <a:t>　本分析ツールは、勤務医の健康的な就労環境づくりを支援することを目的として作成されました。</a:t>
            </a:r>
            <a:r>
              <a:rPr lang="ja-JP" altLang="en-US" sz="2400" u="sng" dirty="0" smtClean="0">
                <a:solidFill>
                  <a:srgbClr val="0000FF"/>
                </a:solidFill>
                <a:latin typeface="ＭＳ ゴシック" pitchFamily="49" charset="-128"/>
                <a:ea typeface="ＭＳ ゴシック" pitchFamily="49" charset="-128"/>
              </a:rPr>
              <a:t>本ツールのねらいは法令順守のみを目的化することではありません。</a:t>
            </a:r>
            <a:r>
              <a:rPr lang="ja-JP" altLang="en-US" sz="2400" dirty="0" smtClean="0">
                <a:solidFill>
                  <a:schemeClr val="tx1"/>
                </a:solidFill>
                <a:latin typeface="ＭＳ ゴシック" pitchFamily="49" charset="-128"/>
                <a:ea typeface="ＭＳ ゴシック" pitchFamily="49" charset="-128"/>
              </a:rPr>
              <a:t>関係法令を、健康的な勤務医の就労環境を実現するための指標と位置付け、その視点ないし評価軸による病院の現状分析及び把握の方法を紹介して、各医療機関の職場環境や労務環境の改善活動を支援することにあります。</a:t>
            </a:r>
            <a:r>
              <a:rPr lang="ja-JP" altLang="en-US" sz="2200" dirty="0" smtClean="0">
                <a:solidFill>
                  <a:schemeClr val="tx1"/>
                </a:solidFill>
                <a:latin typeface="ＭＳ ゴシック" pitchFamily="49" charset="-128"/>
                <a:ea typeface="ＭＳ ゴシック" pitchFamily="49" charset="-128"/>
              </a:rPr>
              <a:t>　</a:t>
            </a:r>
            <a:endParaRPr kumimoji="1" lang="en-US" altLang="ja-JP" sz="2200" dirty="0" smtClean="0">
              <a:solidFill>
                <a:schemeClr val="tx1"/>
              </a:solidFill>
              <a:latin typeface="ＭＳ ゴシック" pitchFamily="49" charset="-128"/>
              <a:ea typeface="ＭＳ ゴシック" pitchFamily="49" charset="-128"/>
            </a:endParaRPr>
          </a:p>
        </p:txBody>
      </p:sp>
      <p:sp>
        <p:nvSpPr>
          <p:cNvPr id="8" name="右矢印 7"/>
          <p:cNvSpPr/>
          <p:nvPr/>
        </p:nvSpPr>
        <p:spPr>
          <a:xfrm>
            <a:off x="291030" y="4367744"/>
            <a:ext cx="720080" cy="9807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1115162" y="4365104"/>
            <a:ext cx="7742634" cy="1107996"/>
          </a:xfrm>
          <a:prstGeom prst="rect">
            <a:avLst/>
          </a:prstGeom>
          <a:noFill/>
        </p:spPr>
        <p:txBody>
          <a:bodyPr wrap="square" rtlCol="0">
            <a:spAutoFit/>
          </a:bodyPr>
          <a:lstStyle/>
          <a:p>
            <a:r>
              <a:rPr kumimoji="1" lang="ja-JP" altLang="en-US" sz="2200" dirty="0" smtClean="0">
                <a:latin typeface="ＭＳ ゴシック" pitchFamily="49" charset="-128"/>
                <a:ea typeface="ＭＳ ゴシック" pitchFamily="49" charset="-128"/>
              </a:rPr>
              <a:t>本ツールの活用が労働環境改善につながった良好事例の収集のほか、現場からの意見を踏まえ、改訂版の作成なども検討中</a:t>
            </a:r>
            <a:r>
              <a:rPr kumimoji="1" lang="en-US" altLang="ja-JP" sz="2200" dirty="0" smtClean="0">
                <a:latin typeface="ＭＳ ゴシック" pitchFamily="49" charset="-128"/>
                <a:ea typeface="ＭＳ ゴシック" pitchFamily="49" charset="-128"/>
              </a:rPr>
              <a:t>(</a:t>
            </a:r>
            <a:r>
              <a:rPr kumimoji="1" lang="ja-JP" altLang="en-US" sz="2200" dirty="0" smtClean="0">
                <a:latin typeface="ＭＳ ゴシック" pitchFamily="49" charset="-128"/>
                <a:ea typeface="ＭＳ ゴシック" pitchFamily="49" charset="-128"/>
              </a:rPr>
              <a:t>アンケート調査を実施</a:t>
            </a:r>
            <a:r>
              <a:rPr kumimoji="1" lang="en-US" altLang="ja-JP" sz="2200" dirty="0" smtClean="0">
                <a:latin typeface="ＭＳ ゴシック" pitchFamily="49" charset="-128"/>
                <a:ea typeface="ＭＳ ゴシック" pitchFamily="49" charset="-128"/>
              </a:rPr>
              <a:t>)</a:t>
            </a:r>
            <a:r>
              <a:rPr kumimoji="1" lang="ja-JP" altLang="en-US" sz="2200" dirty="0" err="1" smtClean="0">
                <a:latin typeface="ＭＳ ゴシック" pitchFamily="49" charset="-128"/>
                <a:ea typeface="ＭＳ ゴシック" pitchFamily="49" charset="-128"/>
              </a:rPr>
              <a:t>。</a:t>
            </a:r>
            <a:endParaRPr kumimoji="1" lang="ja-JP" altLang="en-US" sz="2200" dirty="0">
              <a:latin typeface="ＭＳ ゴシック" pitchFamily="49" charset="-128"/>
              <a:ea typeface="ＭＳ ゴシック" pitchFamily="49" charset="-128"/>
            </a:endParaRPr>
          </a:p>
        </p:txBody>
      </p:sp>
      <p:sp>
        <p:nvSpPr>
          <p:cNvPr id="10" name="Text Box 4"/>
          <p:cNvSpPr txBox="1">
            <a:spLocks noChangeArrowheads="1"/>
          </p:cNvSpPr>
          <p:nvPr/>
        </p:nvSpPr>
        <p:spPr bwMode="auto">
          <a:xfrm>
            <a:off x="252046" y="116632"/>
            <a:ext cx="8623789" cy="6091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algn="ctr" eaLnBrk="1" hangingPunct="1">
              <a:lnSpc>
                <a:spcPct val="100000"/>
              </a:lnSpc>
              <a:spcBef>
                <a:spcPct val="50000"/>
              </a:spcBef>
              <a:buFontTx/>
              <a:buNone/>
            </a:pPr>
            <a:r>
              <a:rPr lang="ja-JP" altLang="en-US" sz="1600" dirty="0" smtClean="0">
                <a:latin typeface="+mj-ea"/>
                <a:ea typeface="+mj-ea"/>
                <a:cs typeface="メイリオ" pitchFamily="50" charset="-128"/>
              </a:rPr>
              <a:t>日本医師会「勤務医の健康支援に関するプロジェクト委員会」</a:t>
            </a:r>
            <a:endParaRPr lang="en-US" altLang="ja-JP" sz="1600" dirty="0" smtClean="0">
              <a:latin typeface="+mj-ea"/>
              <a:ea typeface="+mj-ea"/>
              <a:cs typeface="メイリオ" pitchFamily="50" charset="-128"/>
            </a:endParaRPr>
          </a:p>
          <a:p>
            <a:pPr algn="ctr">
              <a:lnSpc>
                <a:spcPct val="100000"/>
              </a:lnSpc>
              <a:buFontTx/>
              <a:buNone/>
            </a:pPr>
            <a:r>
              <a:rPr lang="ja-JP" altLang="en-US" sz="2200" dirty="0" smtClean="0">
                <a:latin typeface="+mn-ea"/>
                <a:ea typeface="+mn-ea"/>
                <a:cs typeface="メイリオ" pitchFamily="50" charset="-128"/>
              </a:rPr>
              <a:t>勤務医の労務管理に関する分析・改善ツール</a:t>
            </a:r>
            <a:endParaRPr lang="ja-JP" altLang="en-US" sz="2200" dirty="0">
              <a:latin typeface="+mn-ea"/>
              <a:ea typeface="+mn-ea"/>
              <a:cs typeface="メイリオ" pitchFamily="50" charset="-128"/>
            </a:endParaRPr>
          </a:p>
        </p:txBody>
      </p:sp>
      <p:sp>
        <p:nvSpPr>
          <p:cNvPr id="11" name="テキスト ボックス 10"/>
          <p:cNvSpPr txBox="1"/>
          <p:nvPr/>
        </p:nvSpPr>
        <p:spPr>
          <a:xfrm>
            <a:off x="107504" y="6551766"/>
            <a:ext cx="3744416" cy="261610"/>
          </a:xfrm>
          <a:prstGeom prst="rect">
            <a:avLst/>
          </a:prstGeom>
          <a:noFill/>
        </p:spPr>
        <p:txBody>
          <a:bodyPr wrap="square" rtlCol="0">
            <a:spAutoFit/>
          </a:bodyPr>
          <a:lstStyle/>
          <a:p>
            <a:r>
              <a:rPr kumimoji="1" lang="ja-JP" altLang="en-US" sz="1050" dirty="0" smtClean="0"/>
              <a:t>出典：日本医師会作成資料</a:t>
            </a:r>
            <a:endParaRPr kumimoji="1" lang="ja-JP" altLang="en-US" sz="1050" dirty="0"/>
          </a:p>
        </p:txBody>
      </p:sp>
      <p:sp>
        <p:nvSpPr>
          <p:cNvPr id="12"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70</a:t>
            </a:fld>
            <a:endParaRPr lang="ja-JP" altLang="en-US" dirty="0">
              <a:latin typeface="ＭＳ ゴシック" pitchFamily="49" charset="-128"/>
              <a:ea typeface="ＭＳ ゴシック" pitchFamily="49" charset="-128"/>
            </a:endParaRPr>
          </a:p>
        </p:txBody>
      </p:sp>
    </p:spTree>
    <p:extLst>
      <p:ext uri="{BB962C8B-B14F-4D97-AF65-F5344CB8AC3E}">
        <p14:creationId xmlns:p14="http://schemas.microsoft.com/office/powerpoint/2010/main" val="185603166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71</a:t>
            </a:fld>
            <a:endParaRPr lang="ja-JP" altLang="en-US" dirty="0">
              <a:latin typeface="ＭＳ ゴシック" pitchFamily="49" charset="-128"/>
              <a:ea typeface="ＭＳ ゴシック" pitchFamily="49" charset="-128"/>
            </a:endParaRPr>
          </a:p>
        </p:txBody>
      </p:sp>
      <p:sp>
        <p:nvSpPr>
          <p:cNvPr id="3" name="Text Box 4"/>
          <p:cNvSpPr txBox="1">
            <a:spLocks noChangeArrowheads="1"/>
          </p:cNvSpPr>
          <p:nvPr/>
        </p:nvSpPr>
        <p:spPr bwMode="auto">
          <a:xfrm>
            <a:off x="252046" y="155575"/>
            <a:ext cx="8623789" cy="465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algn="ctr"/>
            <a:r>
              <a:rPr lang="ja-JP" altLang="en-US" sz="2000" dirty="0"/>
              <a:t>勤務医の労務管理に関する分析・改善</a:t>
            </a:r>
            <a:r>
              <a:rPr lang="ja-JP" altLang="en-US" sz="2000" dirty="0" smtClean="0"/>
              <a:t>ツール　ステップ</a:t>
            </a:r>
            <a:r>
              <a:rPr lang="ja-JP" altLang="en-US" sz="2000" dirty="0"/>
              <a:t>１</a:t>
            </a:r>
            <a:r>
              <a:rPr lang="ja-JP" altLang="en-US" sz="2000" dirty="0" smtClean="0"/>
              <a:t>　</a:t>
            </a:r>
            <a:endParaRPr lang="ja-JP" altLang="en-US" sz="2200" dirty="0">
              <a:latin typeface="+mj-ea"/>
              <a:ea typeface="+mj-ea"/>
              <a:cs typeface="メイリオ" pitchFamily="50" charset="-128"/>
            </a:endParaRPr>
          </a:p>
        </p:txBody>
      </p:sp>
      <p:sp>
        <p:nvSpPr>
          <p:cNvPr id="4" name="テキスト ボックス 3"/>
          <p:cNvSpPr txBox="1"/>
          <p:nvPr/>
        </p:nvSpPr>
        <p:spPr>
          <a:xfrm>
            <a:off x="32856" y="6579759"/>
            <a:ext cx="4456436" cy="253916"/>
          </a:xfrm>
          <a:prstGeom prst="rect">
            <a:avLst/>
          </a:prstGeom>
          <a:noFill/>
        </p:spPr>
        <p:txBody>
          <a:bodyPr wrap="square" rtlCol="0">
            <a:spAutoFit/>
          </a:bodyPr>
          <a:lstStyle/>
          <a:p>
            <a:r>
              <a:rPr kumimoji="1" lang="ja-JP" altLang="en-US" sz="1050" dirty="0" smtClean="0"/>
              <a:t>出典：</a:t>
            </a:r>
            <a:r>
              <a:rPr kumimoji="1" lang="en-US" altLang="ja-JP" sz="1050" dirty="0" smtClean="0"/>
              <a:t>2013</a:t>
            </a:r>
            <a:r>
              <a:rPr kumimoji="1" lang="ja-JP" altLang="en-US" sz="1050" dirty="0" smtClean="0"/>
              <a:t>年</a:t>
            </a:r>
            <a:r>
              <a:rPr kumimoji="1" lang="en-US" altLang="ja-JP" sz="1050" dirty="0" smtClean="0"/>
              <a:t>3</a:t>
            </a:r>
            <a:r>
              <a:rPr kumimoji="1" lang="ja-JP" altLang="en-US" sz="1050" dirty="0" smtClean="0"/>
              <a:t>月　</a:t>
            </a:r>
            <a:r>
              <a:rPr lang="ja-JP" altLang="en-US" sz="1050" dirty="0"/>
              <a:t>勤務医の健康支援に関する</a:t>
            </a:r>
            <a:r>
              <a:rPr lang="ja-JP" altLang="en-US" sz="1050" dirty="0" smtClean="0"/>
              <a:t>検討委員会報告書</a:t>
            </a:r>
            <a:endParaRPr kumimoji="1" lang="ja-JP" altLang="en-US" sz="1050" dirty="0"/>
          </a:p>
        </p:txBody>
      </p:sp>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06064" y="-12412760"/>
            <a:ext cx="4410900" cy="365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7643" y="730717"/>
            <a:ext cx="6399276" cy="5660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24261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72</a:t>
            </a:fld>
            <a:endParaRPr lang="ja-JP" altLang="en-US" dirty="0">
              <a:latin typeface="ＭＳ ゴシック" pitchFamily="49" charset="-128"/>
              <a:ea typeface="ＭＳ ゴシック" pitchFamily="49" charset="-128"/>
            </a:endParaRPr>
          </a:p>
        </p:txBody>
      </p:sp>
      <p:sp>
        <p:nvSpPr>
          <p:cNvPr id="3" name="テキスト ボックス 2"/>
          <p:cNvSpPr txBox="1"/>
          <p:nvPr/>
        </p:nvSpPr>
        <p:spPr>
          <a:xfrm>
            <a:off x="32856" y="6579759"/>
            <a:ext cx="4456436" cy="253916"/>
          </a:xfrm>
          <a:prstGeom prst="rect">
            <a:avLst/>
          </a:prstGeom>
          <a:noFill/>
        </p:spPr>
        <p:txBody>
          <a:bodyPr wrap="square" rtlCol="0">
            <a:spAutoFit/>
          </a:bodyPr>
          <a:lstStyle/>
          <a:p>
            <a:r>
              <a:rPr kumimoji="1" lang="ja-JP" altLang="en-US" sz="1050" dirty="0" smtClean="0"/>
              <a:t>出典：</a:t>
            </a:r>
            <a:r>
              <a:rPr kumimoji="1" lang="en-US" altLang="ja-JP" sz="1050" dirty="0" smtClean="0"/>
              <a:t>2013</a:t>
            </a:r>
            <a:r>
              <a:rPr kumimoji="1" lang="ja-JP" altLang="en-US" sz="1050" dirty="0" smtClean="0"/>
              <a:t>年</a:t>
            </a:r>
            <a:r>
              <a:rPr kumimoji="1" lang="en-US" altLang="ja-JP" sz="1050" dirty="0" smtClean="0"/>
              <a:t>3</a:t>
            </a:r>
            <a:r>
              <a:rPr kumimoji="1" lang="ja-JP" altLang="en-US" sz="1050" dirty="0" smtClean="0"/>
              <a:t>月　</a:t>
            </a:r>
            <a:r>
              <a:rPr lang="ja-JP" altLang="en-US" sz="1050" dirty="0"/>
              <a:t>勤務医の健康支援に関する</a:t>
            </a:r>
            <a:r>
              <a:rPr lang="ja-JP" altLang="en-US" sz="1050" dirty="0" smtClean="0"/>
              <a:t>検討委員会報告書</a:t>
            </a:r>
            <a:endParaRPr kumimoji="1" lang="ja-JP" altLang="en-US" sz="1050" dirty="0"/>
          </a:p>
        </p:txBody>
      </p:sp>
      <p:sp>
        <p:nvSpPr>
          <p:cNvPr id="4" name="Text Box 4"/>
          <p:cNvSpPr txBox="1">
            <a:spLocks noChangeArrowheads="1"/>
          </p:cNvSpPr>
          <p:nvPr/>
        </p:nvSpPr>
        <p:spPr bwMode="auto">
          <a:xfrm>
            <a:off x="252046" y="155575"/>
            <a:ext cx="8623789" cy="465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algn="ctr"/>
            <a:r>
              <a:rPr lang="ja-JP" altLang="en-US" sz="2000" dirty="0"/>
              <a:t>勤務医の労務管理に関する分析・改善</a:t>
            </a:r>
            <a:r>
              <a:rPr lang="ja-JP" altLang="en-US" sz="2000" dirty="0" smtClean="0"/>
              <a:t>ツール　ステップ１　チェックリスト　</a:t>
            </a:r>
            <a:endParaRPr lang="ja-JP" altLang="en-US" sz="2200" dirty="0">
              <a:latin typeface="+mj-ea"/>
              <a:ea typeface="+mj-ea"/>
              <a:cs typeface="メイリオ" pitchFamily="50" charset="-128"/>
            </a:endParaRP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146" y="764704"/>
            <a:ext cx="8191310" cy="5693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90402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73</a:t>
            </a:fld>
            <a:endParaRPr lang="ja-JP" altLang="en-US" dirty="0">
              <a:latin typeface="ＭＳ ゴシック" pitchFamily="49" charset="-128"/>
              <a:ea typeface="ＭＳ ゴシック" pitchFamily="49" charset="-128"/>
            </a:endParaRPr>
          </a:p>
        </p:txBody>
      </p:sp>
      <p:sp>
        <p:nvSpPr>
          <p:cNvPr id="3" name="テキスト ボックス 2"/>
          <p:cNvSpPr txBox="1"/>
          <p:nvPr/>
        </p:nvSpPr>
        <p:spPr>
          <a:xfrm>
            <a:off x="32856" y="6579759"/>
            <a:ext cx="4456436" cy="253916"/>
          </a:xfrm>
          <a:prstGeom prst="rect">
            <a:avLst/>
          </a:prstGeom>
          <a:noFill/>
        </p:spPr>
        <p:txBody>
          <a:bodyPr wrap="square" rtlCol="0">
            <a:spAutoFit/>
          </a:bodyPr>
          <a:lstStyle/>
          <a:p>
            <a:r>
              <a:rPr kumimoji="1" lang="ja-JP" altLang="en-US" sz="1050" dirty="0" smtClean="0"/>
              <a:t>出典：</a:t>
            </a:r>
            <a:r>
              <a:rPr kumimoji="1" lang="en-US" altLang="ja-JP" sz="1050" dirty="0" smtClean="0"/>
              <a:t>2013</a:t>
            </a:r>
            <a:r>
              <a:rPr kumimoji="1" lang="ja-JP" altLang="en-US" sz="1050" dirty="0" smtClean="0"/>
              <a:t>年</a:t>
            </a:r>
            <a:r>
              <a:rPr kumimoji="1" lang="en-US" altLang="ja-JP" sz="1050" dirty="0" smtClean="0"/>
              <a:t>3</a:t>
            </a:r>
            <a:r>
              <a:rPr kumimoji="1" lang="ja-JP" altLang="en-US" sz="1050" dirty="0" smtClean="0"/>
              <a:t>月　</a:t>
            </a:r>
            <a:r>
              <a:rPr lang="ja-JP" altLang="en-US" sz="1050" dirty="0"/>
              <a:t>勤務医の健康支援に関する</a:t>
            </a:r>
            <a:r>
              <a:rPr lang="ja-JP" altLang="en-US" sz="1050" dirty="0" smtClean="0"/>
              <a:t>検討委員会報告書</a:t>
            </a:r>
            <a:endParaRPr kumimoji="1" lang="ja-JP" altLang="en-US" sz="1050" dirty="0"/>
          </a:p>
        </p:txBody>
      </p:sp>
      <p:sp>
        <p:nvSpPr>
          <p:cNvPr id="4" name="Text Box 4"/>
          <p:cNvSpPr txBox="1">
            <a:spLocks noChangeArrowheads="1"/>
          </p:cNvSpPr>
          <p:nvPr/>
        </p:nvSpPr>
        <p:spPr bwMode="auto">
          <a:xfrm>
            <a:off x="252046" y="146244"/>
            <a:ext cx="8623789" cy="465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algn="ctr"/>
            <a:r>
              <a:rPr lang="ja-JP" altLang="en-US" sz="2000" dirty="0"/>
              <a:t>勤務医の労務管理に関する分析・改善</a:t>
            </a:r>
            <a:r>
              <a:rPr lang="ja-JP" altLang="en-US" sz="2000" dirty="0" smtClean="0"/>
              <a:t>ツール　ステップ１　設問・解説例　</a:t>
            </a:r>
            <a:endParaRPr lang="ja-JP" altLang="en-US" sz="2200" dirty="0">
              <a:latin typeface="+mj-ea"/>
              <a:ea typeface="+mj-ea"/>
              <a:cs typeface="メイリオ" pitchFamily="50" charset="-128"/>
            </a:endParaRP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2804" y="687482"/>
            <a:ext cx="6287548" cy="5809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49107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252046" y="155575"/>
            <a:ext cx="8623789" cy="465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algn="ctr"/>
            <a:r>
              <a:rPr lang="ja-JP" altLang="en-US" sz="2000" dirty="0"/>
              <a:t>勤務医の労務管理に関する分析・改善</a:t>
            </a:r>
            <a:r>
              <a:rPr lang="ja-JP" altLang="en-US" sz="2000" dirty="0" smtClean="0"/>
              <a:t>ツール　</a:t>
            </a:r>
            <a:endParaRPr lang="ja-JP" altLang="en-US" sz="2200" dirty="0">
              <a:latin typeface="+mj-ea"/>
              <a:ea typeface="+mj-ea"/>
              <a:cs typeface="メイリオ" pitchFamily="50" charset="-128"/>
            </a:endParaRPr>
          </a:p>
        </p:txBody>
      </p:sp>
      <p:sp>
        <p:nvSpPr>
          <p:cNvPr id="4"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74</a:t>
            </a:fld>
            <a:endParaRPr lang="ja-JP" altLang="en-US" dirty="0">
              <a:latin typeface="ＭＳ ゴシック" pitchFamily="49" charset="-128"/>
              <a:ea typeface="ＭＳ ゴシック" pitchFamily="49" charset="-128"/>
            </a:endParaRPr>
          </a:p>
        </p:txBody>
      </p:sp>
      <p:sp>
        <p:nvSpPr>
          <p:cNvPr id="5" name="テキスト ボックス 4"/>
          <p:cNvSpPr txBox="1"/>
          <p:nvPr/>
        </p:nvSpPr>
        <p:spPr>
          <a:xfrm>
            <a:off x="32856" y="6579759"/>
            <a:ext cx="4456436" cy="253916"/>
          </a:xfrm>
          <a:prstGeom prst="rect">
            <a:avLst/>
          </a:prstGeom>
          <a:noFill/>
        </p:spPr>
        <p:txBody>
          <a:bodyPr wrap="square" rtlCol="0">
            <a:spAutoFit/>
          </a:bodyPr>
          <a:lstStyle/>
          <a:p>
            <a:r>
              <a:rPr kumimoji="1" lang="ja-JP" altLang="en-US" sz="1050" dirty="0" smtClean="0"/>
              <a:t>出典：</a:t>
            </a:r>
            <a:r>
              <a:rPr kumimoji="1" lang="en-US" altLang="ja-JP" sz="1050" dirty="0" smtClean="0"/>
              <a:t>2013</a:t>
            </a:r>
            <a:r>
              <a:rPr kumimoji="1" lang="ja-JP" altLang="en-US" sz="1050" dirty="0" smtClean="0"/>
              <a:t>年</a:t>
            </a:r>
            <a:r>
              <a:rPr kumimoji="1" lang="en-US" altLang="ja-JP" sz="1050" dirty="0" smtClean="0"/>
              <a:t>3</a:t>
            </a:r>
            <a:r>
              <a:rPr kumimoji="1" lang="ja-JP" altLang="en-US" sz="1050" dirty="0" smtClean="0"/>
              <a:t>月　</a:t>
            </a:r>
            <a:r>
              <a:rPr lang="ja-JP" altLang="en-US" sz="1050" dirty="0"/>
              <a:t>勤務医の健康支援に関する</a:t>
            </a:r>
            <a:r>
              <a:rPr lang="ja-JP" altLang="en-US" sz="1050" dirty="0" smtClean="0"/>
              <a:t>検討委員会報告書</a:t>
            </a:r>
            <a:endParaRPr kumimoji="1" lang="ja-JP" altLang="en-US" sz="1050"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720689"/>
            <a:ext cx="7798975" cy="5790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5"/>
          <p:cNvSpPr txBox="1"/>
          <p:nvPr/>
        </p:nvSpPr>
        <p:spPr>
          <a:xfrm>
            <a:off x="4067944" y="6193297"/>
            <a:ext cx="4608512" cy="307777"/>
          </a:xfrm>
          <a:prstGeom prst="rect">
            <a:avLst/>
          </a:prstGeom>
          <a:noFill/>
        </p:spPr>
        <p:txBody>
          <a:bodyPr wrap="square" rtlCol="0">
            <a:spAutoFit/>
          </a:bodyPr>
          <a:lstStyle/>
          <a:p>
            <a:r>
              <a:rPr kumimoji="1" lang="en-US" altLang="ja-JP" sz="1400" dirty="0" smtClean="0"/>
              <a:t>※</a:t>
            </a:r>
            <a:r>
              <a:rPr kumimoji="1" lang="ja-JP" altLang="en-US" sz="1400" dirty="0" smtClean="0"/>
              <a:t>アンケート調査を行い良好事例等の収集も行っている。</a:t>
            </a:r>
            <a:endParaRPr kumimoji="1" lang="ja-JP" altLang="en-US" sz="1400" dirty="0"/>
          </a:p>
        </p:txBody>
      </p:sp>
    </p:spTree>
    <p:extLst>
      <p:ext uri="{BB962C8B-B14F-4D97-AF65-F5344CB8AC3E}">
        <p14:creationId xmlns:p14="http://schemas.microsoft.com/office/powerpoint/2010/main" val="37514002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6513" y="9525"/>
            <a:ext cx="9144000" cy="406400"/>
          </a:xfrm>
          <a:solidFill>
            <a:schemeClr val="bg1"/>
          </a:solidFill>
        </p:spPr>
        <p:txBody>
          <a:bodyPr anchor="t">
            <a:normAutofit fontScale="90000"/>
          </a:bodyPr>
          <a:lstStyle/>
          <a:p>
            <a:pPr>
              <a:defRPr/>
            </a:pPr>
            <a:r>
              <a:rPr lang="ja-JP" altLang="en-US" sz="2000" b="1" dirty="0" smtClean="0">
                <a:solidFill>
                  <a:schemeClr val="tx1"/>
                </a:solidFill>
                <a:ea typeface="ＤＦ特太ゴシック体" pitchFamily="1" charset="-128"/>
              </a:rPr>
              <a:t>医療機関の勤務環境改善に係るワンストップの相談支援体制の構築</a:t>
            </a:r>
            <a:r>
              <a:rPr lang="en-US" altLang="ja-JP" sz="2000" b="1" dirty="0" smtClean="0">
                <a:solidFill>
                  <a:schemeClr val="tx1"/>
                </a:solidFill>
                <a:ea typeface="ＤＦ特太ゴシック体" pitchFamily="1" charset="-128"/>
              </a:rPr>
              <a:t/>
            </a:r>
            <a:br>
              <a:rPr lang="en-US" altLang="ja-JP" sz="2000" b="1" dirty="0" smtClean="0">
                <a:solidFill>
                  <a:schemeClr val="tx1"/>
                </a:solidFill>
                <a:ea typeface="ＤＦ特太ゴシック体" pitchFamily="1" charset="-128"/>
              </a:rPr>
            </a:br>
            <a:endParaRPr lang="ja-JP" altLang="en-US" sz="2000" b="1" dirty="0">
              <a:solidFill>
                <a:schemeClr val="tx1"/>
              </a:solidFill>
              <a:ea typeface="ＤＦ特太ゴシック体" pitchFamily="1" charset="-128"/>
            </a:endParaRPr>
          </a:p>
        </p:txBody>
      </p:sp>
      <p:sp>
        <p:nvSpPr>
          <p:cNvPr id="79875" name="サブタイトル 2"/>
          <p:cNvSpPr>
            <a:spLocks noGrp="1"/>
          </p:cNvSpPr>
          <p:nvPr>
            <p:ph type="subTitle" idx="1"/>
          </p:nvPr>
        </p:nvSpPr>
        <p:spPr>
          <a:xfrm>
            <a:off x="12700" y="361950"/>
            <a:ext cx="9144000" cy="1071563"/>
          </a:xfrm>
          <a:ln>
            <a:solidFill>
              <a:schemeClr val="tx1"/>
            </a:solidFill>
            <a:miter lim="800000"/>
            <a:headEnd/>
            <a:tailEnd/>
          </a:ln>
        </p:spPr>
        <p:txBody>
          <a:bodyPr>
            <a:normAutofit lnSpcReduction="10000"/>
          </a:bodyPr>
          <a:lstStyle/>
          <a:p>
            <a:pPr algn="l"/>
            <a:r>
              <a:rPr lang="en-US" altLang="ja-JP" sz="1400" dirty="0" smtClean="0">
                <a:solidFill>
                  <a:schemeClr val="tx1"/>
                </a:solidFill>
                <a:latin typeface="HG丸ｺﾞｼｯｸM-PRO" pitchFamily="50" charset="-128"/>
                <a:ea typeface="HG丸ｺﾞｼｯｸM-PRO" pitchFamily="50" charset="-128"/>
              </a:rPr>
              <a:t>【</a:t>
            </a:r>
            <a:r>
              <a:rPr lang="ja-JP" altLang="en-US" sz="1400" dirty="0" smtClean="0">
                <a:solidFill>
                  <a:schemeClr val="tx1"/>
                </a:solidFill>
                <a:latin typeface="HG丸ｺﾞｼｯｸM-PRO" pitchFamily="50" charset="-128"/>
                <a:ea typeface="HG丸ｺﾞｼｯｸM-PRO" pitchFamily="50" charset="-128"/>
              </a:rPr>
              <a:t>事業イメージ（全体像）</a:t>
            </a:r>
            <a:r>
              <a:rPr lang="en-US" altLang="ja-JP" sz="1400" dirty="0" smtClean="0">
                <a:solidFill>
                  <a:schemeClr val="tx1"/>
                </a:solidFill>
                <a:latin typeface="HG丸ｺﾞｼｯｸM-PRO" pitchFamily="50" charset="-128"/>
                <a:ea typeface="HG丸ｺﾞｼｯｸM-PRO" pitchFamily="50" charset="-128"/>
              </a:rPr>
              <a:t>】</a:t>
            </a:r>
            <a:r>
              <a:rPr lang="ja-JP" altLang="en-US" sz="1400" dirty="0" smtClean="0">
                <a:solidFill>
                  <a:schemeClr val="tx1"/>
                </a:solidFill>
                <a:latin typeface="HG丸ｺﾞｼｯｸM-PRO" pitchFamily="50" charset="-128"/>
                <a:ea typeface="HG丸ｺﾞｼｯｸM-PRO" pitchFamily="50" charset="-128"/>
              </a:rPr>
              <a:t>２月１２日に閣議決定された改正医療法に位置づけ</a:t>
            </a:r>
            <a:endParaRPr lang="en-US" altLang="ja-JP" sz="1400" dirty="0" smtClean="0">
              <a:solidFill>
                <a:schemeClr val="tx1"/>
              </a:solidFill>
              <a:latin typeface="HG丸ｺﾞｼｯｸM-PRO" pitchFamily="50" charset="-128"/>
              <a:ea typeface="HG丸ｺﾞｼｯｸM-PRO" pitchFamily="50" charset="-128"/>
            </a:endParaRPr>
          </a:p>
          <a:p>
            <a:pPr algn="l"/>
            <a:r>
              <a:rPr lang="ja-JP" altLang="en-US" sz="1200" dirty="0" smtClean="0">
                <a:solidFill>
                  <a:schemeClr val="tx1"/>
                </a:solidFill>
                <a:latin typeface="メイリオ" pitchFamily="50" charset="-128"/>
                <a:ea typeface="メイリオ" pitchFamily="50" charset="-128"/>
                <a:cs typeface="メイリオ" pitchFamily="50" charset="-128"/>
              </a:rPr>
              <a:t>医師・看護師等の医療スタッフの離職防止や医療安全の確保等を図るため、</a:t>
            </a:r>
            <a:r>
              <a:rPr lang="ja-JP" altLang="ja-JP" sz="1200" dirty="0" smtClean="0">
                <a:solidFill>
                  <a:schemeClr val="tx1"/>
                </a:solidFill>
                <a:latin typeface="メイリオ" pitchFamily="50" charset="-128"/>
                <a:ea typeface="メイリオ" pitchFamily="50" charset="-128"/>
                <a:cs typeface="メイリオ" pitchFamily="50" charset="-128"/>
              </a:rPr>
              <a:t>国における指針の策定等、各医療機関が</a:t>
            </a:r>
            <a:r>
              <a:rPr lang="en-US" altLang="ja-JP" sz="1200" dirty="0" smtClean="0">
                <a:solidFill>
                  <a:schemeClr val="tx1"/>
                </a:solidFill>
                <a:latin typeface="メイリオ" pitchFamily="50" charset="-128"/>
                <a:ea typeface="メイリオ" pitchFamily="50" charset="-128"/>
                <a:cs typeface="メイリオ" pitchFamily="50" charset="-128"/>
              </a:rPr>
              <a:t>PDCA </a:t>
            </a:r>
            <a:r>
              <a:rPr lang="ja-JP" altLang="ja-JP" sz="1200" dirty="0" smtClean="0">
                <a:solidFill>
                  <a:schemeClr val="tx1"/>
                </a:solidFill>
                <a:latin typeface="メイリオ" pitchFamily="50" charset="-128"/>
                <a:ea typeface="メイリオ" pitchFamily="50" charset="-128"/>
                <a:cs typeface="メイリオ" pitchFamily="50" charset="-128"/>
              </a:rPr>
              <a:t>サイクルを活用して計画的に勤務環境改善に向けた取組を行うための仕組み（勤務環境改善マネジメントシステム）を創設するとともに</a:t>
            </a:r>
            <a:r>
              <a:rPr lang="ja-JP" altLang="en-US" sz="1200" dirty="0" smtClean="0">
                <a:solidFill>
                  <a:schemeClr val="tx1"/>
                </a:solidFill>
                <a:latin typeface="メイリオ" pitchFamily="50" charset="-128"/>
                <a:ea typeface="メイリオ" pitchFamily="50" charset="-128"/>
                <a:cs typeface="メイリオ" pitchFamily="50" charset="-128"/>
              </a:rPr>
              <a:t>、各都道府県ごとに、こうした取組を行う医療機関に対する総合的な支援体制（医療勤務環境改善支援センター）を設置する。事業実施については地域の医療関係団体等による実施も可能（</a:t>
            </a:r>
            <a:r>
              <a:rPr lang="en-US" altLang="ja-JP" sz="1200" dirty="0" smtClean="0">
                <a:solidFill>
                  <a:schemeClr val="tx1"/>
                </a:solidFill>
                <a:latin typeface="メイリオ" pitchFamily="50" charset="-128"/>
                <a:ea typeface="メイリオ" pitchFamily="50" charset="-128"/>
                <a:cs typeface="メイリオ" pitchFamily="50" charset="-128"/>
              </a:rPr>
              <a:t>※</a:t>
            </a:r>
            <a:r>
              <a:rPr lang="ja-JP" altLang="en-US" sz="1200" dirty="0" smtClean="0">
                <a:solidFill>
                  <a:schemeClr val="tx1"/>
                </a:solidFill>
                <a:latin typeface="メイリオ" pitchFamily="50" charset="-128"/>
                <a:ea typeface="メイリオ" pitchFamily="50" charset="-128"/>
                <a:cs typeface="メイリオ" pitchFamily="50" charset="-128"/>
              </a:rPr>
              <a:t>都道府県の実情に応じた柔軟な実施形態）</a:t>
            </a:r>
            <a:endParaRPr lang="en-US" altLang="ja-JP" sz="1200" dirty="0" smtClean="0">
              <a:solidFill>
                <a:schemeClr val="tx1"/>
              </a:solidFill>
              <a:latin typeface="メイリオ" pitchFamily="50" charset="-128"/>
              <a:ea typeface="メイリオ" pitchFamily="50" charset="-128"/>
              <a:cs typeface="メイリオ" pitchFamily="50" charset="-128"/>
            </a:endParaRPr>
          </a:p>
        </p:txBody>
      </p:sp>
      <p:sp>
        <p:nvSpPr>
          <p:cNvPr id="5" name="角丸四角形 4"/>
          <p:cNvSpPr/>
          <p:nvPr/>
        </p:nvSpPr>
        <p:spPr>
          <a:xfrm>
            <a:off x="95180" y="1880828"/>
            <a:ext cx="8640960" cy="2088232"/>
          </a:xfrm>
          <a:prstGeom prst="roundRect">
            <a:avLst>
              <a:gd name="adj" fmla="val 5558"/>
            </a:avLst>
          </a:prstGeom>
          <a:solidFill>
            <a:schemeClr val="accent4">
              <a:lumMod val="20000"/>
              <a:lumOff val="80000"/>
            </a:schemeClr>
          </a:solidFill>
          <a:ln w="38100">
            <a:solidFill>
              <a:schemeClr val="bg1"/>
            </a:solidFill>
          </a:ln>
          <a:effectLst>
            <a:innerShdw blurRad="63500" dist="50800" dir="189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srgbClr val="FFFFFF"/>
              </a:solidFill>
            </a:endParaRPr>
          </a:p>
        </p:txBody>
      </p:sp>
      <p:sp>
        <p:nvSpPr>
          <p:cNvPr id="4" name="左右矢印吹き出し 3"/>
          <p:cNvSpPr/>
          <p:nvPr/>
        </p:nvSpPr>
        <p:spPr>
          <a:xfrm>
            <a:off x="3492500" y="2390775"/>
            <a:ext cx="1392238" cy="1420813"/>
          </a:xfrm>
          <a:prstGeom prst="leftRightArrowCallout">
            <a:avLst>
              <a:gd name="adj1" fmla="val 12558"/>
              <a:gd name="adj2" fmla="val 18391"/>
              <a:gd name="adj3" fmla="val 15280"/>
              <a:gd name="adj4" fmla="val 32384"/>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1400" i="1" dirty="0">
                <a:solidFill>
                  <a:srgbClr val="000000"/>
                </a:solidFill>
                <a:latin typeface="HG丸ｺﾞｼｯｸM-PRO" pitchFamily="50" charset="-128"/>
                <a:ea typeface="HG丸ｺﾞｼｯｸM-PRO" pitchFamily="50" charset="-128"/>
              </a:rPr>
              <a:t>一</a:t>
            </a:r>
            <a:endParaRPr kumimoji="1" lang="en-US" altLang="ja-JP" sz="1400" i="1" dirty="0">
              <a:solidFill>
                <a:srgbClr val="000000"/>
              </a:solidFill>
              <a:latin typeface="HG丸ｺﾞｼｯｸM-PRO" pitchFamily="50" charset="-128"/>
              <a:ea typeface="HG丸ｺﾞｼｯｸM-PRO" pitchFamily="50" charset="-128"/>
            </a:endParaRPr>
          </a:p>
          <a:p>
            <a:pPr algn="ctr">
              <a:defRPr/>
            </a:pPr>
            <a:r>
              <a:rPr kumimoji="1" lang="ja-JP" altLang="en-US" sz="1400" i="1" dirty="0">
                <a:solidFill>
                  <a:srgbClr val="000000"/>
                </a:solidFill>
                <a:latin typeface="HG丸ｺﾞｼｯｸM-PRO" pitchFamily="50" charset="-128"/>
                <a:ea typeface="HG丸ｺﾞｼｯｸM-PRO" pitchFamily="50" charset="-128"/>
              </a:rPr>
              <a:t>体</a:t>
            </a:r>
            <a:endParaRPr kumimoji="1" lang="en-US" altLang="ja-JP" sz="1400" i="1" dirty="0">
              <a:solidFill>
                <a:srgbClr val="000000"/>
              </a:solidFill>
              <a:latin typeface="HG丸ｺﾞｼｯｸM-PRO" pitchFamily="50" charset="-128"/>
              <a:ea typeface="HG丸ｺﾞｼｯｸM-PRO" pitchFamily="50" charset="-128"/>
            </a:endParaRPr>
          </a:p>
          <a:p>
            <a:pPr algn="ctr">
              <a:defRPr/>
            </a:pPr>
            <a:r>
              <a:rPr kumimoji="1" lang="ja-JP" altLang="en-US" sz="1400" i="1" dirty="0">
                <a:solidFill>
                  <a:srgbClr val="000000"/>
                </a:solidFill>
                <a:latin typeface="HG丸ｺﾞｼｯｸM-PRO" pitchFamily="50" charset="-128"/>
                <a:ea typeface="HG丸ｺﾞｼｯｸM-PRO" pitchFamily="50" charset="-128"/>
              </a:rPr>
              <a:t>的</a:t>
            </a:r>
            <a:endParaRPr kumimoji="1" lang="en-US" altLang="ja-JP" sz="1400" i="1" dirty="0">
              <a:solidFill>
                <a:srgbClr val="000000"/>
              </a:solidFill>
              <a:latin typeface="HG丸ｺﾞｼｯｸM-PRO" pitchFamily="50" charset="-128"/>
              <a:ea typeface="HG丸ｺﾞｼｯｸM-PRO" pitchFamily="50" charset="-128"/>
            </a:endParaRPr>
          </a:p>
          <a:p>
            <a:pPr algn="ctr">
              <a:defRPr/>
            </a:pPr>
            <a:r>
              <a:rPr kumimoji="1" lang="ja-JP" altLang="en-US" sz="1400" i="1" dirty="0">
                <a:solidFill>
                  <a:srgbClr val="000000"/>
                </a:solidFill>
                <a:latin typeface="HG丸ｺﾞｼｯｸM-PRO" pitchFamily="50" charset="-128"/>
                <a:ea typeface="HG丸ｺﾞｼｯｸM-PRO" pitchFamily="50" charset="-128"/>
              </a:rPr>
              <a:t>な</a:t>
            </a:r>
            <a:endParaRPr kumimoji="1" lang="en-US" altLang="ja-JP" sz="1400" i="1" dirty="0">
              <a:solidFill>
                <a:srgbClr val="000000"/>
              </a:solidFill>
              <a:latin typeface="HG丸ｺﾞｼｯｸM-PRO" pitchFamily="50" charset="-128"/>
              <a:ea typeface="HG丸ｺﾞｼｯｸM-PRO" pitchFamily="50" charset="-128"/>
            </a:endParaRPr>
          </a:p>
          <a:p>
            <a:pPr algn="ctr">
              <a:defRPr/>
            </a:pPr>
            <a:r>
              <a:rPr kumimoji="1" lang="ja-JP" altLang="en-US" sz="1400" i="1" dirty="0">
                <a:solidFill>
                  <a:srgbClr val="000000"/>
                </a:solidFill>
                <a:latin typeface="HG丸ｺﾞｼｯｸM-PRO" pitchFamily="50" charset="-128"/>
                <a:ea typeface="HG丸ｺﾞｼｯｸM-PRO" pitchFamily="50" charset="-128"/>
              </a:rPr>
              <a:t>支</a:t>
            </a:r>
            <a:endParaRPr kumimoji="1" lang="en-US" altLang="ja-JP" sz="1400" i="1" dirty="0">
              <a:solidFill>
                <a:srgbClr val="000000"/>
              </a:solidFill>
              <a:latin typeface="HG丸ｺﾞｼｯｸM-PRO" pitchFamily="50" charset="-128"/>
              <a:ea typeface="HG丸ｺﾞｼｯｸM-PRO" pitchFamily="50" charset="-128"/>
            </a:endParaRPr>
          </a:p>
          <a:p>
            <a:pPr algn="ctr">
              <a:defRPr/>
            </a:pPr>
            <a:r>
              <a:rPr kumimoji="1" lang="ja-JP" altLang="en-US" sz="1400" i="1" dirty="0">
                <a:solidFill>
                  <a:srgbClr val="000000"/>
                </a:solidFill>
                <a:latin typeface="HG丸ｺﾞｼｯｸM-PRO" pitchFamily="50" charset="-128"/>
                <a:ea typeface="HG丸ｺﾞｼｯｸM-PRO" pitchFamily="50" charset="-128"/>
              </a:rPr>
              <a:t>援</a:t>
            </a:r>
          </a:p>
        </p:txBody>
      </p:sp>
      <p:sp>
        <p:nvSpPr>
          <p:cNvPr id="7" name="正方形/長方形 6"/>
          <p:cNvSpPr/>
          <p:nvPr/>
        </p:nvSpPr>
        <p:spPr>
          <a:xfrm>
            <a:off x="298450" y="2349500"/>
            <a:ext cx="2592388" cy="574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1400" u="sng" dirty="0">
                <a:solidFill>
                  <a:srgbClr val="000000"/>
                </a:solidFill>
              </a:rPr>
              <a:t>医療労務管理支援事業</a:t>
            </a:r>
            <a:endParaRPr kumimoji="1" lang="en-US" altLang="ja-JP" sz="1400" u="sng" dirty="0">
              <a:solidFill>
                <a:srgbClr val="000000"/>
              </a:solidFill>
            </a:endParaRPr>
          </a:p>
          <a:p>
            <a:pPr algn="ctr">
              <a:defRPr/>
            </a:pPr>
            <a:r>
              <a:rPr lang="ja-JP" altLang="en-US" sz="1200" u="sng" dirty="0">
                <a:solidFill>
                  <a:srgbClr val="000000"/>
                </a:solidFill>
              </a:rPr>
              <a:t>（医療労務管理アドバイザー１名配置）</a:t>
            </a:r>
            <a:endParaRPr kumimoji="1" lang="ja-JP" altLang="en-US" sz="1200" u="sng" dirty="0">
              <a:solidFill>
                <a:srgbClr val="000000"/>
              </a:solidFill>
            </a:endParaRPr>
          </a:p>
        </p:txBody>
      </p:sp>
      <p:sp>
        <p:nvSpPr>
          <p:cNvPr id="8" name="正方形/長方形 7"/>
          <p:cNvSpPr/>
          <p:nvPr/>
        </p:nvSpPr>
        <p:spPr>
          <a:xfrm>
            <a:off x="5491163" y="2276475"/>
            <a:ext cx="3168650" cy="576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u="sng" dirty="0">
                <a:solidFill>
                  <a:srgbClr val="000000"/>
                </a:solidFill>
              </a:rPr>
              <a:t>医業分野アドバイザー事業</a:t>
            </a:r>
            <a:endParaRPr kumimoji="1" lang="en-US" altLang="ja-JP" b="1" u="sng" dirty="0">
              <a:solidFill>
                <a:srgbClr val="000000"/>
              </a:solidFill>
            </a:endParaRPr>
          </a:p>
        </p:txBody>
      </p:sp>
      <p:sp>
        <p:nvSpPr>
          <p:cNvPr id="9" name="メモ 8"/>
          <p:cNvSpPr/>
          <p:nvPr/>
        </p:nvSpPr>
        <p:spPr>
          <a:xfrm>
            <a:off x="4884738" y="2708275"/>
            <a:ext cx="3675062" cy="1008063"/>
          </a:xfrm>
          <a:prstGeom prst="foldedCorner">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en-US" sz="1200" dirty="0">
                <a:solidFill>
                  <a:srgbClr val="000000"/>
                </a:solidFill>
                <a:latin typeface="HG丸ｺﾞｼｯｸM-PRO" pitchFamily="50" charset="-128"/>
                <a:ea typeface="HG丸ｺﾞｼｯｸM-PRO" pitchFamily="50" charset="-128"/>
              </a:rPr>
              <a:t>○診療報酬制度面</a:t>
            </a:r>
            <a:endParaRPr lang="en-US" altLang="ja-JP" sz="1200" dirty="0">
              <a:solidFill>
                <a:srgbClr val="000000"/>
              </a:solidFill>
              <a:latin typeface="HG丸ｺﾞｼｯｸM-PRO" pitchFamily="50" charset="-128"/>
              <a:ea typeface="HG丸ｺﾞｼｯｸM-PRO" pitchFamily="50" charset="-128"/>
            </a:endParaRPr>
          </a:p>
          <a:p>
            <a:pPr>
              <a:defRPr/>
            </a:pPr>
            <a:r>
              <a:rPr lang="ja-JP" altLang="en-US" sz="1200" dirty="0">
                <a:solidFill>
                  <a:srgbClr val="000000"/>
                </a:solidFill>
                <a:latin typeface="HG丸ｺﾞｼｯｸM-PRO" pitchFamily="50" charset="-128"/>
                <a:ea typeface="HG丸ｺﾞｼｯｸM-PRO" pitchFamily="50" charset="-128"/>
              </a:rPr>
              <a:t>○医療制度・医事法制面</a:t>
            </a:r>
            <a:endParaRPr lang="en-US" altLang="ja-JP" sz="1200" dirty="0">
              <a:solidFill>
                <a:srgbClr val="000000"/>
              </a:solidFill>
              <a:latin typeface="HG丸ｺﾞｼｯｸM-PRO" pitchFamily="50" charset="-128"/>
              <a:ea typeface="HG丸ｺﾞｼｯｸM-PRO" pitchFamily="50" charset="-128"/>
            </a:endParaRPr>
          </a:p>
          <a:p>
            <a:pPr>
              <a:defRPr/>
            </a:pPr>
            <a:r>
              <a:rPr lang="ja-JP" altLang="en-US" sz="1200" dirty="0">
                <a:solidFill>
                  <a:srgbClr val="000000"/>
                </a:solidFill>
                <a:latin typeface="HG丸ｺﾞｼｯｸM-PRO" pitchFamily="50" charset="-128"/>
                <a:ea typeface="HG丸ｺﾞｼｯｸM-PRO" pitchFamily="50" charset="-128"/>
              </a:rPr>
              <a:t>○組織マネジメント・経営管理面</a:t>
            </a:r>
            <a:endParaRPr lang="en-US" altLang="ja-JP" sz="1200" dirty="0">
              <a:solidFill>
                <a:srgbClr val="000000"/>
              </a:solidFill>
              <a:latin typeface="HG丸ｺﾞｼｯｸM-PRO" pitchFamily="50" charset="-128"/>
              <a:ea typeface="HG丸ｺﾞｼｯｸM-PRO" pitchFamily="50" charset="-128"/>
            </a:endParaRPr>
          </a:p>
          <a:p>
            <a:pPr>
              <a:defRPr/>
            </a:pPr>
            <a:r>
              <a:rPr lang="ja-JP" altLang="en-US" sz="1200" dirty="0">
                <a:solidFill>
                  <a:srgbClr val="000000"/>
                </a:solidFill>
                <a:latin typeface="HG丸ｺﾞｼｯｸM-PRO" pitchFamily="50" charset="-128"/>
                <a:ea typeface="HG丸ｺﾞｼｯｸM-PRO" pitchFamily="50" charset="-128"/>
              </a:rPr>
              <a:t>○関連補助制度の活用</a:t>
            </a:r>
            <a:endParaRPr lang="en-US" altLang="ja-JP" sz="1200" dirty="0">
              <a:solidFill>
                <a:srgbClr val="000000"/>
              </a:solidFill>
              <a:latin typeface="HG丸ｺﾞｼｯｸM-PRO" pitchFamily="50" charset="-128"/>
              <a:ea typeface="HG丸ｺﾞｼｯｸM-PRO" pitchFamily="50" charset="-128"/>
            </a:endParaRPr>
          </a:p>
          <a:p>
            <a:pPr>
              <a:defRPr/>
            </a:pPr>
            <a:r>
              <a:rPr lang="ja-JP" altLang="en-US" sz="1200" dirty="0">
                <a:solidFill>
                  <a:srgbClr val="000000"/>
                </a:solidFill>
                <a:latin typeface="HG丸ｺﾞｼｯｸM-PRO" pitchFamily="50" charset="-128"/>
                <a:ea typeface="HG丸ｺﾞｼｯｸM-PRO" pitchFamily="50" charset="-128"/>
              </a:rPr>
              <a:t>等に関する専門的アドバイザーの派遣等</a:t>
            </a:r>
            <a:endParaRPr lang="en-US" altLang="ja-JP" sz="1200" dirty="0">
              <a:solidFill>
                <a:srgbClr val="000000"/>
              </a:solidFill>
              <a:latin typeface="HG丸ｺﾞｼｯｸM-PRO" pitchFamily="50" charset="-128"/>
              <a:ea typeface="HG丸ｺﾞｼｯｸM-PRO" pitchFamily="50" charset="-128"/>
            </a:endParaRPr>
          </a:p>
        </p:txBody>
      </p:sp>
      <p:sp>
        <p:nvSpPr>
          <p:cNvPr id="10" name="メモ 9"/>
          <p:cNvSpPr/>
          <p:nvPr/>
        </p:nvSpPr>
        <p:spPr>
          <a:xfrm>
            <a:off x="234950" y="2852738"/>
            <a:ext cx="3257550" cy="374650"/>
          </a:xfrm>
          <a:prstGeom prst="foldedCorner">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en-US" sz="1050" dirty="0">
                <a:solidFill>
                  <a:srgbClr val="000000"/>
                </a:solidFill>
              </a:rPr>
              <a:t>○労務管理面でのアドバイザー配置</a:t>
            </a:r>
            <a:endParaRPr lang="en-US" altLang="ja-JP" sz="1050" dirty="0">
              <a:solidFill>
                <a:srgbClr val="000000"/>
              </a:solidFill>
            </a:endParaRPr>
          </a:p>
          <a:p>
            <a:pPr>
              <a:defRPr/>
            </a:pPr>
            <a:r>
              <a:rPr lang="ja-JP" altLang="en-US" sz="1050" dirty="0">
                <a:solidFill>
                  <a:srgbClr val="000000"/>
                </a:solidFill>
              </a:rPr>
              <a:t>　　約４００万円／箇所</a:t>
            </a:r>
          </a:p>
        </p:txBody>
      </p:sp>
      <p:sp>
        <p:nvSpPr>
          <p:cNvPr id="11" name="正方形/長方形 10"/>
          <p:cNvSpPr/>
          <p:nvPr/>
        </p:nvSpPr>
        <p:spPr>
          <a:xfrm>
            <a:off x="1979613" y="1844675"/>
            <a:ext cx="5184775" cy="50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u="sng" dirty="0">
              <a:solidFill>
                <a:srgbClr val="000000"/>
              </a:solidFill>
            </a:endParaRPr>
          </a:p>
        </p:txBody>
      </p:sp>
      <p:sp>
        <p:nvSpPr>
          <p:cNvPr id="22" name="正方形/長方形 21"/>
          <p:cNvSpPr/>
          <p:nvPr/>
        </p:nvSpPr>
        <p:spPr>
          <a:xfrm>
            <a:off x="0" y="4221163"/>
            <a:ext cx="1584325" cy="5032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u="sng" dirty="0">
              <a:solidFill>
                <a:srgbClr val="000000"/>
              </a:solidFill>
              <a:latin typeface="HG丸ｺﾞｼｯｸM-PRO" pitchFamily="50" charset="-128"/>
              <a:ea typeface="HG丸ｺﾞｼｯｸM-PRO" pitchFamily="50" charset="-128"/>
            </a:endParaRPr>
          </a:p>
        </p:txBody>
      </p:sp>
      <p:sp>
        <p:nvSpPr>
          <p:cNvPr id="23" name="正方形/長方形 22"/>
          <p:cNvSpPr/>
          <p:nvPr/>
        </p:nvSpPr>
        <p:spPr>
          <a:xfrm>
            <a:off x="6300788" y="4652963"/>
            <a:ext cx="1943100" cy="50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u="sng" dirty="0">
              <a:solidFill>
                <a:srgbClr val="000000"/>
              </a:solidFill>
              <a:latin typeface="HG丸ｺﾞｼｯｸM-PRO" pitchFamily="50" charset="-128"/>
              <a:ea typeface="HG丸ｺﾞｼｯｸM-PRO" pitchFamily="50" charset="-128"/>
            </a:endParaRPr>
          </a:p>
        </p:txBody>
      </p:sp>
      <p:sp>
        <p:nvSpPr>
          <p:cNvPr id="34" name="角丸四角形 33"/>
          <p:cNvSpPr/>
          <p:nvPr/>
        </p:nvSpPr>
        <p:spPr>
          <a:xfrm>
            <a:off x="455613" y="1771650"/>
            <a:ext cx="8280400" cy="504825"/>
          </a:xfrm>
          <a:prstGeom prst="round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1200" dirty="0">
                <a:solidFill>
                  <a:srgbClr val="000000"/>
                </a:solidFill>
                <a:latin typeface="HG丸ｺﾞｼｯｸM-PRO" pitchFamily="50" charset="-128"/>
                <a:ea typeface="HG丸ｺﾞｼｯｸM-PRO" pitchFamily="50" charset="-128"/>
              </a:rPr>
              <a:t>各医療機関が</a:t>
            </a:r>
            <a:r>
              <a:rPr lang="ja-JP" altLang="en-US" sz="1200" dirty="0">
                <a:solidFill>
                  <a:srgbClr val="000000"/>
                </a:solidFill>
                <a:latin typeface="HG丸ｺﾞｼｯｸM-PRO" pitchFamily="50" charset="-128"/>
                <a:ea typeface="HG丸ｺﾞｼｯｸM-PRO" pitchFamily="50" charset="-128"/>
              </a:rPr>
              <a:t>勤務</a:t>
            </a:r>
            <a:r>
              <a:rPr kumimoji="1" lang="ja-JP" altLang="en-US" sz="1200" dirty="0">
                <a:solidFill>
                  <a:srgbClr val="000000"/>
                </a:solidFill>
                <a:latin typeface="HG丸ｺﾞｼｯｸM-PRO" pitchFamily="50" charset="-128"/>
                <a:ea typeface="HG丸ｺﾞｼｯｸM-PRO" pitchFamily="50" charset="-128"/>
              </a:rPr>
              <a:t>環境改善マネジメントシステムに基づき策定する「勤務環境改善計画」の策定、実施、評価等をワンストップで、かつ、専門家のチームにより、個々の医療機関のニーズに応じて、総合的にサポート</a:t>
            </a:r>
          </a:p>
        </p:txBody>
      </p:sp>
      <p:sp>
        <p:nvSpPr>
          <p:cNvPr id="58" name="下矢印 57"/>
          <p:cNvSpPr/>
          <p:nvPr/>
        </p:nvSpPr>
        <p:spPr>
          <a:xfrm>
            <a:off x="2600325" y="4008438"/>
            <a:ext cx="3384550" cy="896937"/>
          </a:xfrm>
          <a:prstGeom prst="downArrow">
            <a:avLst>
              <a:gd name="adj1" fmla="val 50000"/>
              <a:gd name="adj2" fmla="val 5953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b="1" dirty="0">
                <a:solidFill>
                  <a:srgbClr val="000000"/>
                </a:solidFill>
                <a:latin typeface="HG丸ｺﾞｼｯｸM-PRO" pitchFamily="50" charset="-128"/>
                <a:ea typeface="HG丸ｺﾞｼｯｸM-PRO" pitchFamily="50" charset="-128"/>
              </a:rPr>
              <a:t>相談支援</a:t>
            </a:r>
            <a:endParaRPr lang="en-US" altLang="ja-JP" sz="1200" b="1" dirty="0">
              <a:solidFill>
                <a:srgbClr val="000000"/>
              </a:solidFill>
              <a:latin typeface="HG丸ｺﾞｼｯｸM-PRO" pitchFamily="50" charset="-128"/>
              <a:ea typeface="HG丸ｺﾞｼｯｸM-PRO" pitchFamily="50" charset="-128"/>
            </a:endParaRPr>
          </a:p>
          <a:p>
            <a:pPr algn="ctr">
              <a:defRPr/>
            </a:pPr>
            <a:r>
              <a:rPr kumimoji="1" lang="ja-JP" altLang="en-US" sz="1200" b="1" dirty="0">
                <a:solidFill>
                  <a:srgbClr val="000000"/>
                </a:solidFill>
                <a:latin typeface="HG丸ｺﾞｼｯｸM-PRO" pitchFamily="50" charset="-128"/>
                <a:ea typeface="HG丸ｺﾞｼｯｸM-PRO" pitchFamily="50" charset="-128"/>
              </a:rPr>
              <a:t>情報提供</a:t>
            </a:r>
            <a:endParaRPr kumimoji="1" lang="en-US" altLang="ja-JP" sz="1200" b="1" dirty="0">
              <a:solidFill>
                <a:srgbClr val="000000"/>
              </a:solidFill>
              <a:latin typeface="HG丸ｺﾞｼｯｸM-PRO" pitchFamily="50" charset="-128"/>
              <a:ea typeface="HG丸ｺﾞｼｯｸM-PRO" pitchFamily="50" charset="-128"/>
            </a:endParaRPr>
          </a:p>
          <a:p>
            <a:pPr>
              <a:defRPr/>
            </a:pPr>
            <a:r>
              <a:rPr lang="ja-JP" altLang="en-US" sz="1200" b="1" dirty="0">
                <a:solidFill>
                  <a:srgbClr val="000000"/>
                </a:solidFill>
                <a:latin typeface="HG丸ｺﾞｼｯｸM-PRO" pitchFamily="50" charset="-128"/>
                <a:ea typeface="HG丸ｺﾞｼｯｸM-PRO" pitchFamily="50" charset="-128"/>
              </a:rPr>
              <a:t>     　 研修会  等</a:t>
            </a:r>
            <a:endParaRPr kumimoji="1" lang="ja-JP" altLang="en-US" sz="1200" b="1" dirty="0">
              <a:solidFill>
                <a:srgbClr val="000000"/>
              </a:solidFill>
              <a:latin typeface="HG丸ｺﾞｼｯｸM-PRO" pitchFamily="50" charset="-128"/>
              <a:ea typeface="HG丸ｺﾞｼｯｸM-PRO" pitchFamily="50" charset="-128"/>
            </a:endParaRPr>
          </a:p>
        </p:txBody>
      </p:sp>
      <p:sp>
        <p:nvSpPr>
          <p:cNvPr id="63" name="上矢印吹き出し 62"/>
          <p:cNvSpPr/>
          <p:nvPr/>
        </p:nvSpPr>
        <p:spPr>
          <a:xfrm>
            <a:off x="215900" y="3213100"/>
            <a:ext cx="2447925" cy="1093788"/>
          </a:xfrm>
          <a:prstGeom prst="upArrowCallout">
            <a:avLst>
              <a:gd name="adj1" fmla="val 25000"/>
              <a:gd name="adj2" fmla="val 100813"/>
              <a:gd name="adj3" fmla="val 25000"/>
              <a:gd name="adj4" fmla="val 64977"/>
            </a:avLst>
          </a:prstGeom>
          <a:solidFill>
            <a:schemeClr val="bg1"/>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b="1" dirty="0">
                <a:solidFill>
                  <a:srgbClr val="000000">
                    <a:lumMod val="75000"/>
                  </a:srgbClr>
                </a:solidFill>
                <a:latin typeface="HG丸ｺﾞｼｯｸM-PRO" pitchFamily="50" charset="-128"/>
                <a:ea typeface="HG丸ｺﾞｼｯｸM-PRO" pitchFamily="50" charset="-128"/>
              </a:rPr>
              <a:t>労働基準局</a:t>
            </a:r>
            <a:r>
              <a:rPr lang="ja-JP" altLang="en-US" b="1" dirty="0">
                <a:solidFill>
                  <a:srgbClr val="000000">
                    <a:lumMod val="75000"/>
                  </a:srgbClr>
                </a:solidFill>
                <a:latin typeface="HG丸ｺﾞｼｯｸM-PRO" pitchFamily="50" charset="-128"/>
                <a:ea typeface="HG丸ｺﾞｼｯｸM-PRO" pitchFamily="50" charset="-128"/>
              </a:rPr>
              <a:t>予算</a:t>
            </a:r>
            <a:endParaRPr lang="en-US" altLang="ja-JP" b="1" dirty="0">
              <a:solidFill>
                <a:srgbClr val="000000">
                  <a:lumMod val="75000"/>
                </a:srgbClr>
              </a:solidFill>
              <a:latin typeface="HG丸ｺﾞｼｯｸM-PRO" pitchFamily="50" charset="-128"/>
              <a:ea typeface="HG丸ｺﾞｼｯｸM-PRO" pitchFamily="50" charset="-128"/>
            </a:endParaRPr>
          </a:p>
          <a:p>
            <a:pPr algn="ctr">
              <a:defRPr/>
            </a:pPr>
            <a:r>
              <a:rPr kumimoji="1" lang="ja-JP" altLang="en-US" sz="1400" dirty="0">
                <a:solidFill>
                  <a:srgbClr val="000000">
                    <a:lumMod val="75000"/>
                  </a:srgbClr>
                </a:solidFill>
                <a:latin typeface="HG丸ｺﾞｼｯｸM-PRO" pitchFamily="50" charset="-128"/>
                <a:ea typeface="HG丸ｺﾞｼｯｸM-PRO" pitchFamily="50" charset="-128"/>
              </a:rPr>
              <a:t>都道府県労働局が執行</a:t>
            </a:r>
            <a:endParaRPr kumimoji="1" lang="en-US" altLang="ja-JP" sz="1400" dirty="0">
              <a:solidFill>
                <a:srgbClr val="000000">
                  <a:lumMod val="75000"/>
                </a:srgbClr>
              </a:solidFill>
              <a:latin typeface="HG丸ｺﾞｼｯｸM-PRO" pitchFamily="50" charset="-128"/>
              <a:ea typeface="HG丸ｺﾞｼｯｸM-PRO" pitchFamily="50" charset="-128"/>
            </a:endParaRPr>
          </a:p>
          <a:p>
            <a:pPr algn="ctr">
              <a:defRPr/>
            </a:pPr>
            <a:r>
              <a:rPr lang="ja-JP" altLang="en-US" sz="1050" dirty="0">
                <a:solidFill>
                  <a:srgbClr val="000000">
                    <a:lumMod val="75000"/>
                  </a:srgbClr>
                </a:solidFill>
                <a:latin typeface="HG丸ｺﾞｼｯｸM-PRO" pitchFamily="50" charset="-128"/>
                <a:ea typeface="HG丸ｺﾞｼｯｸM-PRO" pitchFamily="50" charset="-128"/>
              </a:rPr>
              <a:t>（労働保険特別会計２．２億円）</a:t>
            </a:r>
            <a:endParaRPr kumimoji="1" lang="en-US" altLang="ja-JP" sz="1050" dirty="0">
              <a:solidFill>
                <a:srgbClr val="000000">
                  <a:lumMod val="75000"/>
                </a:srgbClr>
              </a:solidFill>
              <a:latin typeface="HG丸ｺﾞｼｯｸM-PRO" pitchFamily="50" charset="-128"/>
              <a:ea typeface="HG丸ｺﾞｼｯｸM-PRO" pitchFamily="50" charset="-128"/>
            </a:endParaRPr>
          </a:p>
        </p:txBody>
      </p:sp>
      <p:sp>
        <p:nvSpPr>
          <p:cNvPr id="64" name="上矢印吹き出し 63"/>
          <p:cNvSpPr/>
          <p:nvPr/>
        </p:nvSpPr>
        <p:spPr>
          <a:xfrm>
            <a:off x="5348288" y="3698875"/>
            <a:ext cx="2895600" cy="1206500"/>
          </a:xfrm>
          <a:prstGeom prst="upArrowCallout">
            <a:avLst>
              <a:gd name="adj1" fmla="val 33111"/>
              <a:gd name="adj2" fmla="val 100813"/>
              <a:gd name="adj3" fmla="val 16889"/>
              <a:gd name="adj4" fmla="val 74102"/>
            </a:avLst>
          </a:prstGeom>
          <a:solidFill>
            <a:schemeClr val="bg1"/>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1600">
                <a:solidFill>
                  <a:schemeClr val="tx1"/>
                </a:solidFill>
                <a:latin typeface="Arial" charset="0"/>
                <a:ea typeface="ＭＳ Ｐゴシック" charset="-128"/>
              </a:defRPr>
            </a:lvl1pPr>
            <a:lvl2pPr marL="742950" indent="-285750" eaLnBrk="0" hangingPunct="0">
              <a:defRPr sz="1600">
                <a:solidFill>
                  <a:schemeClr val="tx1"/>
                </a:solidFill>
                <a:latin typeface="Arial" charset="0"/>
                <a:ea typeface="ＭＳ Ｐゴシック" charset="-128"/>
              </a:defRPr>
            </a:lvl2pPr>
            <a:lvl3pPr marL="1143000" indent="-228600" eaLnBrk="0" hangingPunct="0">
              <a:defRPr sz="1600">
                <a:solidFill>
                  <a:schemeClr val="tx1"/>
                </a:solidFill>
                <a:latin typeface="Arial" charset="0"/>
                <a:ea typeface="ＭＳ Ｐゴシック" charset="-128"/>
              </a:defRPr>
            </a:lvl3pPr>
            <a:lvl4pPr marL="1600200" indent="-228600" eaLnBrk="0" hangingPunct="0">
              <a:defRPr sz="1600">
                <a:solidFill>
                  <a:schemeClr val="tx1"/>
                </a:solidFill>
                <a:latin typeface="Arial" charset="0"/>
                <a:ea typeface="ＭＳ Ｐゴシック" charset="-128"/>
              </a:defRPr>
            </a:lvl4pPr>
            <a:lvl5pPr marL="2057400" indent="-228600" eaLnBrk="0" hangingPunct="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eaLnBrk="1" hangingPunct="1">
              <a:defRPr/>
            </a:pPr>
            <a:r>
              <a:rPr lang="ja-JP" altLang="en-US" sz="2400" b="1" smtClean="0">
                <a:solidFill>
                  <a:srgbClr val="000000"/>
                </a:solidFill>
                <a:latin typeface="ＭＳ Ｐゴシック" charset="-128"/>
                <a:ea typeface="メイリオ" pitchFamily="50" charset="-128"/>
                <a:cs typeface="メイリオ" pitchFamily="50" charset="-128"/>
              </a:rPr>
              <a:t>医政局予算</a:t>
            </a:r>
            <a:endParaRPr lang="en-US" altLang="ja-JP" sz="2400" b="1" smtClean="0">
              <a:solidFill>
                <a:srgbClr val="000000"/>
              </a:solidFill>
              <a:latin typeface="ＭＳ Ｐゴシック" charset="-128"/>
              <a:ea typeface="メイリオ" pitchFamily="50" charset="-128"/>
              <a:cs typeface="メイリオ" pitchFamily="50" charset="-128"/>
            </a:endParaRPr>
          </a:p>
          <a:p>
            <a:pPr algn="ctr" eaLnBrk="1" hangingPunct="1">
              <a:defRPr/>
            </a:pPr>
            <a:r>
              <a:rPr kumimoji="1" lang="ja-JP" altLang="en-US" sz="1400" b="1" smtClean="0">
                <a:solidFill>
                  <a:srgbClr val="000000"/>
                </a:solidFill>
                <a:latin typeface="メイリオ" pitchFamily="50" charset="-128"/>
                <a:ea typeface="メイリオ" pitchFamily="50" charset="-128"/>
                <a:cs typeface="メイリオ" pitchFamily="50" charset="-128"/>
              </a:rPr>
              <a:t>都道府県衛生主管部局</a:t>
            </a:r>
            <a:endParaRPr kumimoji="1" lang="en-US" altLang="ja-JP" sz="1400" b="1" smtClean="0">
              <a:solidFill>
                <a:srgbClr val="000000"/>
              </a:solidFill>
              <a:latin typeface="メイリオ" pitchFamily="50" charset="-128"/>
              <a:ea typeface="メイリオ" pitchFamily="50" charset="-128"/>
              <a:cs typeface="メイリオ" pitchFamily="50" charset="-128"/>
            </a:endParaRPr>
          </a:p>
          <a:p>
            <a:pPr algn="ctr" eaLnBrk="1" hangingPunct="1">
              <a:defRPr/>
            </a:pPr>
            <a:r>
              <a:rPr lang="ja-JP" altLang="en-US" sz="1000" b="1" smtClean="0">
                <a:solidFill>
                  <a:srgbClr val="000000"/>
                </a:solidFill>
                <a:latin typeface="メイリオ" pitchFamily="50" charset="-128"/>
                <a:ea typeface="メイリオ" pitchFamily="50" charset="-128"/>
                <a:cs typeface="メイリオ" pitchFamily="50" charset="-128"/>
              </a:rPr>
              <a:t>「新たな財政支援制度」公費</a:t>
            </a:r>
            <a:r>
              <a:rPr lang="en-US" altLang="ja-JP" sz="1000" b="1" smtClean="0">
                <a:solidFill>
                  <a:srgbClr val="000000"/>
                </a:solidFill>
                <a:latin typeface="メイリオ" pitchFamily="50" charset="-128"/>
                <a:ea typeface="メイリオ" pitchFamily="50" charset="-128"/>
                <a:cs typeface="メイリオ" pitchFamily="50" charset="-128"/>
              </a:rPr>
              <a:t>904</a:t>
            </a:r>
            <a:r>
              <a:rPr lang="ja-JP" altLang="en-US" sz="1000" b="1" smtClean="0">
                <a:solidFill>
                  <a:srgbClr val="000000"/>
                </a:solidFill>
                <a:latin typeface="メイリオ" pitchFamily="50" charset="-128"/>
                <a:ea typeface="メイリオ" pitchFamily="50" charset="-128"/>
                <a:cs typeface="メイリオ" pitchFamily="50" charset="-128"/>
              </a:rPr>
              <a:t>億円の内数</a:t>
            </a:r>
            <a:endParaRPr kumimoji="1" lang="ja-JP" altLang="en-US" sz="1000" b="1" smtClean="0">
              <a:solidFill>
                <a:srgbClr val="000000"/>
              </a:solidFill>
              <a:latin typeface="メイリオ" pitchFamily="50" charset="-128"/>
              <a:ea typeface="メイリオ" pitchFamily="50" charset="-128"/>
              <a:cs typeface="メイリオ" pitchFamily="50" charset="-128"/>
            </a:endParaRPr>
          </a:p>
        </p:txBody>
      </p:sp>
      <p:pic>
        <p:nvPicPr>
          <p:cNvPr id="79891"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0650" y="3119438"/>
            <a:ext cx="1560513"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92" name="テキスト ボックス 46"/>
          <p:cNvSpPr txBox="1">
            <a:spLocks noChangeArrowheads="1"/>
          </p:cNvSpPr>
          <p:nvPr/>
        </p:nvSpPr>
        <p:spPr bwMode="auto">
          <a:xfrm>
            <a:off x="7699375" y="2997200"/>
            <a:ext cx="1336675" cy="646113"/>
          </a:xfrm>
          <a:prstGeom prst="rect">
            <a:avLst/>
          </a:prstGeom>
          <a:solidFill>
            <a:schemeClr val="bg1"/>
          </a:solidFill>
          <a:ln w="57150">
            <a:solidFill>
              <a:srgbClr val="FF0000"/>
            </a:solidFill>
            <a:miter lim="800000"/>
            <a:headEnd/>
            <a:tailEnd/>
          </a:ln>
        </p:spPr>
        <p:txBody>
          <a:bodyP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kumimoji="0" lang="en-US" altLang="ja-JP" sz="1200">
                <a:solidFill>
                  <a:srgbClr val="000000"/>
                </a:solidFill>
              </a:rPr>
              <a:t>※</a:t>
            </a:r>
            <a:r>
              <a:rPr kumimoji="0" lang="ja-JP" altLang="en-US" sz="1200">
                <a:solidFill>
                  <a:srgbClr val="000000"/>
                </a:solidFill>
              </a:rPr>
              <a:t>新たな財政支援制度による基金対象事業</a:t>
            </a:r>
            <a:endParaRPr lang="ja-JP" altLang="en-US" sz="1200">
              <a:solidFill>
                <a:srgbClr val="000000"/>
              </a:solidFill>
            </a:endParaRPr>
          </a:p>
        </p:txBody>
      </p:sp>
      <p:sp>
        <p:nvSpPr>
          <p:cNvPr id="32" name="額縁 31"/>
          <p:cNvSpPr/>
          <p:nvPr/>
        </p:nvSpPr>
        <p:spPr>
          <a:xfrm>
            <a:off x="1881188" y="1419225"/>
            <a:ext cx="4978400" cy="42545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b="1" dirty="0">
                <a:solidFill>
                  <a:srgbClr val="000000"/>
                </a:solidFill>
                <a:latin typeface="HG丸ｺﾞｼｯｸM-PRO" pitchFamily="50" charset="-128"/>
                <a:ea typeface="HG丸ｺﾞｼｯｸM-PRO" pitchFamily="50" charset="-128"/>
              </a:rPr>
              <a:t>都道府県　医療勤務環境改善支援センター</a:t>
            </a:r>
          </a:p>
        </p:txBody>
      </p:sp>
      <p:sp>
        <p:nvSpPr>
          <p:cNvPr id="12" name="曲折矢印 11"/>
          <p:cNvSpPr/>
          <p:nvPr/>
        </p:nvSpPr>
        <p:spPr>
          <a:xfrm rot="10800000">
            <a:off x="8077200" y="3516313"/>
            <a:ext cx="533400" cy="1409700"/>
          </a:xfrm>
          <a:prstGeom prst="bentArrow">
            <a:avLst>
              <a:gd name="adj1" fmla="val 25000"/>
              <a:gd name="adj2" fmla="val 38410"/>
              <a:gd name="adj3" fmla="val 25000"/>
              <a:gd name="adj4" fmla="val 4375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srgbClr val="000000"/>
              </a:solidFill>
            </a:endParaRPr>
          </a:p>
        </p:txBody>
      </p:sp>
      <p:sp>
        <p:nvSpPr>
          <p:cNvPr id="26" name="正方形/長方形 25"/>
          <p:cNvSpPr/>
          <p:nvPr/>
        </p:nvSpPr>
        <p:spPr bwMode="auto">
          <a:xfrm>
            <a:off x="119063" y="5157788"/>
            <a:ext cx="8675687" cy="1665287"/>
          </a:xfrm>
          <a:prstGeom prst="rect">
            <a:avLst/>
          </a:prstGeom>
          <a:solidFill>
            <a:srgbClr val="C1F2FD"/>
          </a:solidFill>
          <a:ln w="9525" cap="flat" cmpd="sng" algn="ctr">
            <a:solidFill>
              <a:srgbClr val="000000">
                <a:shade val="95000"/>
                <a:satMod val="105000"/>
              </a:srgbClr>
            </a:solidFill>
            <a:prstDash val="solid"/>
            <a:headEnd/>
            <a:tailEnd/>
          </a:ln>
          <a:effectLst>
            <a:outerShdw blurRad="40000" dist="20000" dir="5400000" rotWithShape="0">
              <a:srgbClr val="000000">
                <a:alpha val="38000"/>
              </a:srgbClr>
            </a:outerShdw>
          </a:effectLst>
        </p:spPr>
        <p:txBody>
          <a:bodyPr wrap="none" anchor="ctr"/>
          <a:lstStyle/>
          <a:p>
            <a:pPr fontAlgn="auto">
              <a:spcAft>
                <a:spcPts val="0"/>
              </a:spcAft>
              <a:defRPr/>
            </a:pPr>
            <a:endParaRPr kumimoji="1" lang="ja-JP" altLang="en-US" sz="1200" kern="0" dirty="0">
              <a:solidFill>
                <a:srgbClr val="000000"/>
              </a:solidFill>
              <a:latin typeface="Arial"/>
              <a:ea typeface="ＭＳ Ｐゴシック"/>
            </a:endParaRPr>
          </a:p>
        </p:txBody>
      </p:sp>
      <p:grpSp>
        <p:nvGrpSpPr>
          <p:cNvPr id="79896" name="グループ化 43"/>
          <p:cNvGrpSpPr>
            <a:grpSpLocks/>
          </p:cNvGrpSpPr>
          <p:nvPr/>
        </p:nvGrpSpPr>
        <p:grpSpPr bwMode="auto">
          <a:xfrm>
            <a:off x="3441700" y="5443538"/>
            <a:ext cx="2311400" cy="1300162"/>
            <a:chOff x="2818329" y="1608535"/>
            <a:chExt cx="2170675" cy="1143688"/>
          </a:xfrm>
        </p:grpSpPr>
        <p:sp>
          <p:nvSpPr>
            <p:cNvPr id="45" name="円/楕円 44"/>
            <p:cNvSpPr/>
            <p:nvPr/>
          </p:nvSpPr>
          <p:spPr bwMode="auto">
            <a:xfrm>
              <a:off x="3785890" y="1608535"/>
              <a:ext cx="991414" cy="308614"/>
            </a:xfrm>
            <a:prstGeom prst="ellipse">
              <a:avLst/>
            </a:prstGeom>
            <a:solidFill>
              <a:srgbClr val="FFFFFF"/>
            </a:solidFill>
            <a:ln w="9525" cap="flat" cmpd="sng" algn="ctr">
              <a:solidFill>
                <a:srgbClr val="333399">
                  <a:shade val="95000"/>
                  <a:satMod val="105000"/>
                </a:srgbClr>
              </a:solidFill>
              <a:prstDash val="solid"/>
              <a:headEnd/>
              <a:tailEnd/>
            </a:ln>
            <a:effectLst>
              <a:outerShdw blurRad="40000" dist="20000" dir="5400000" rotWithShape="0">
                <a:srgbClr val="000000">
                  <a:alpha val="38000"/>
                </a:srgbClr>
              </a:outerShdw>
            </a:effectLst>
          </p:spPr>
          <p:txBody>
            <a:bodyPr wrap="none" anchor="ctr"/>
            <a:lstStyle/>
            <a:p>
              <a:pPr algn="ctr" fontAlgn="auto">
                <a:spcAft>
                  <a:spcPts val="0"/>
                </a:spcAft>
                <a:defRPr/>
              </a:pPr>
              <a:r>
                <a:rPr kumimoji="1" lang="ja-JP" altLang="en-US" sz="1200" kern="0" dirty="0">
                  <a:solidFill>
                    <a:srgbClr val="000000"/>
                  </a:solidFill>
                  <a:latin typeface="Arial"/>
                  <a:ea typeface="ＭＳ Ｐゴシック"/>
                </a:rPr>
                <a:t>現状の評価</a:t>
              </a:r>
            </a:p>
          </p:txBody>
        </p:sp>
        <p:sp>
          <p:nvSpPr>
            <p:cNvPr id="46" name="円/楕円 45"/>
            <p:cNvSpPr/>
            <p:nvPr/>
          </p:nvSpPr>
          <p:spPr bwMode="auto">
            <a:xfrm>
              <a:off x="2818329" y="2056793"/>
              <a:ext cx="991415" cy="308615"/>
            </a:xfrm>
            <a:prstGeom prst="ellipse">
              <a:avLst/>
            </a:prstGeom>
            <a:solidFill>
              <a:srgbClr val="FFFFFF"/>
            </a:solidFill>
            <a:ln w="9525" cap="flat" cmpd="sng" algn="ctr">
              <a:solidFill>
                <a:srgbClr val="333399">
                  <a:shade val="95000"/>
                  <a:satMod val="105000"/>
                </a:srgbClr>
              </a:solidFill>
              <a:prstDash val="solid"/>
              <a:headEnd/>
              <a:tailEnd/>
            </a:ln>
            <a:effectLst>
              <a:outerShdw blurRad="40000" dist="20000" dir="5400000" rotWithShape="0">
                <a:srgbClr val="000000">
                  <a:alpha val="38000"/>
                </a:srgbClr>
              </a:outerShdw>
            </a:effectLst>
          </p:spPr>
          <p:txBody>
            <a:bodyPr wrap="none" anchor="ctr"/>
            <a:lstStyle/>
            <a:p>
              <a:pPr algn="ctr" fontAlgn="auto">
                <a:spcAft>
                  <a:spcPts val="0"/>
                </a:spcAft>
                <a:defRPr/>
              </a:pPr>
              <a:r>
                <a:rPr lang="ja-JP" altLang="en-US" sz="1200" kern="0" dirty="0">
                  <a:solidFill>
                    <a:srgbClr val="000000"/>
                  </a:solidFill>
                  <a:latin typeface="Arial"/>
                  <a:ea typeface="ＭＳ Ｐゴシック"/>
                </a:rPr>
                <a:t>課題の抽出</a:t>
              </a:r>
              <a:endParaRPr kumimoji="1" lang="ja-JP" altLang="en-US" sz="1200" kern="0" dirty="0">
                <a:solidFill>
                  <a:srgbClr val="000000"/>
                </a:solidFill>
                <a:latin typeface="Arial"/>
                <a:ea typeface="ＭＳ Ｐゴシック"/>
              </a:endParaRPr>
            </a:p>
          </p:txBody>
        </p:sp>
        <p:sp>
          <p:nvSpPr>
            <p:cNvPr id="48" name="円/楕円 47"/>
            <p:cNvSpPr/>
            <p:nvPr/>
          </p:nvSpPr>
          <p:spPr bwMode="auto">
            <a:xfrm>
              <a:off x="3814216" y="2467348"/>
              <a:ext cx="1174788" cy="284875"/>
            </a:xfrm>
            <a:prstGeom prst="ellipse">
              <a:avLst/>
            </a:prstGeom>
            <a:solidFill>
              <a:srgbClr val="FFFFFF"/>
            </a:solidFill>
            <a:ln w="9525" cap="flat" cmpd="sng" algn="ctr">
              <a:solidFill>
                <a:srgbClr val="333399">
                  <a:shade val="95000"/>
                  <a:satMod val="105000"/>
                </a:srgbClr>
              </a:solidFill>
              <a:prstDash val="solid"/>
              <a:headEnd/>
              <a:tailEnd/>
            </a:ln>
            <a:effectLst>
              <a:outerShdw blurRad="40000" dist="20000" dir="5400000" rotWithShape="0">
                <a:srgbClr val="000000">
                  <a:alpha val="38000"/>
                </a:srgbClr>
              </a:outerShdw>
            </a:effectLst>
          </p:spPr>
          <p:txBody>
            <a:bodyPr wrap="none" anchor="ctr"/>
            <a:lstStyle/>
            <a:p>
              <a:pPr algn="ctr" fontAlgn="auto">
                <a:spcAft>
                  <a:spcPts val="0"/>
                </a:spcAft>
                <a:defRPr/>
              </a:pPr>
              <a:r>
                <a:rPr kumimoji="1" lang="ja-JP" altLang="en-US" sz="1200" kern="0" dirty="0">
                  <a:solidFill>
                    <a:srgbClr val="000000"/>
                  </a:solidFill>
                  <a:latin typeface="Arial"/>
                  <a:ea typeface="ＭＳ Ｐゴシック"/>
                </a:rPr>
                <a:t>改善方針の決定</a:t>
              </a:r>
            </a:p>
          </p:txBody>
        </p:sp>
        <p:cxnSp>
          <p:nvCxnSpPr>
            <p:cNvPr id="79912" name="直線矢印コネクタ 48"/>
            <p:cNvCxnSpPr>
              <a:cxnSpLocks noChangeShapeType="1"/>
              <a:stCxn id="46" idx="4"/>
              <a:endCxn id="48" idx="2"/>
            </p:cNvCxnSpPr>
            <p:nvPr/>
          </p:nvCxnSpPr>
          <p:spPr bwMode="auto">
            <a:xfrm>
              <a:off x="3314166" y="2365394"/>
              <a:ext cx="500712" cy="244087"/>
            </a:xfrm>
            <a:prstGeom prst="straightConnector1">
              <a:avLst/>
            </a:prstGeom>
            <a:noFill/>
            <a:ln w="38100" algn="ctr">
              <a:solidFill>
                <a:srgbClr val="2D2D8A"/>
              </a:solidFill>
              <a:round/>
              <a:headEnd/>
              <a:tailEnd type="arrow" w="med" len="med"/>
            </a:ln>
            <a:extLst>
              <a:ext uri="{909E8E84-426E-40DD-AFC4-6F175D3DCCD1}">
                <a14:hiddenFill xmlns:a14="http://schemas.microsoft.com/office/drawing/2010/main">
                  <a:noFill/>
                </a14:hiddenFill>
              </a:ext>
            </a:extLst>
          </p:spPr>
        </p:cxnSp>
        <p:cxnSp>
          <p:nvCxnSpPr>
            <p:cNvPr id="79913" name="直線矢印コネクタ 51"/>
            <p:cNvCxnSpPr>
              <a:cxnSpLocks noChangeShapeType="1"/>
              <a:stCxn id="48" idx="0"/>
              <a:endCxn id="45" idx="4"/>
            </p:cNvCxnSpPr>
            <p:nvPr/>
          </p:nvCxnSpPr>
          <p:spPr bwMode="auto">
            <a:xfrm flipH="1" flipV="1">
              <a:off x="4281893" y="1917628"/>
              <a:ext cx="120048" cy="549111"/>
            </a:xfrm>
            <a:prstGeom prst="straightConnector1">
              <a:avLst/>
            </a:prstGeom>
            <a:noFill/>
            <a:ln w="38100" algn="ctr">
              <a:solidFill>
                <a:srgbClr val="2D2D8A"/>
              </a:solidFill>
              <a:round/>
              <a:headEnd/>
              <a:tailEnd type="arrow" w="med" len="med"/>
            </a:ln>
            <a:extLst>
              <a:ext uri="{909E8E84-426E-40DD-AFC4-6F175D3DCCD1}">
                <a14:hiddenFill xmlns:a14="http://schemas.microsoft.com/office/drawing/2010/main">
                  <a:noFill/>
                </a14:hiddenFill>
              </a:ext>
            </a:extLst>
          </p:spPr>
        </p:cxnSp>
        <p:cxnSp>
          <p:nvCxnSpPr>
            <p:cNvPr id="79914" name="直線矢印コネクタ 52"/>
            <p:cNvCxnSpPr>
              <a:cxnSpLocks noChangeShapeType="1"/>
              <a:stCxn id="45" idx="3"/>
              <a:endCxn id="46" idx="0"/>
            </p:cNvCxnSpPr>
            <p:nvPr/>
          </p:nvCxnSpPr>
          <p:spPr bwMode="auto">
            <a:xfrm flipH="1">
              <a:off x="3314166" y="1872362"/>
              <a:ext cx="617117" cy="183939"/>
            </a:xfrm>
            <a:prstGeom prst="straightConnector1">
              <a:avLst/>
            </a:prstGeom>
            <a:noFill/>
            <a:ln w="38100" algn="ctr">
              <a:solidFill>
                <a:srgbClr val="2D2D8A"/>
              </a:solidFill>
              <a:round/>
              <a:headEnd/>
              <a:tailEnd type="arrow" w="med" len="med"/>
            </a:ln>
            <a:extLst>
              <a:ext uri="{909E8E84-426E-40DD-AFC4-6F175D3DCCD1}">
                <a14:hiddenFill xmlns:a14="http://schemas.microsoft.com/office/drawing/2010/main">
                  <a:noFill/>
                </a14:hiddenFill>
              </a:ext>
            </a:extLst>
          </p:spPr>
        </p:cxnSp>
      </p:grpSp>
      <p:sp>
        <p:nvSpPr>
          <p:cNvPr id="54" name="正方形/長方形 53"/>
          <p:cNvSpPr/>
          <p:nvPr/>
        </p:nvSpPr>
        <p:spPr bwMode="auto">
          <a:xfrm>
            <a:off x="185738" y="5556250"/>
            <a:ext cx="3143250" cy="246063"/>
          </a:xfrm>
          <a:prstGeom prst="rect">
            <a:avLst/>
          </a:prstGeom>
          <a:solidFill>
            <a:srgbClr val="CCFFCC"/>
          </a:solidFill>
          <a:ln w="9525" cap="flat" cmpd="sng" algn="ctr">
            <a:solidFill>
              <a:srgbClr val="2D2D8A">
                <a:shade val="95000"/>
                <a:satMod val="105000"/>
              </a:srgbClr>
            </a:solidFill>
            <a:prstDash val="solid"/>
            <a:headEnd/>
            <a:tailEnd/>
          </a:ln>
          <a:effectLst>
            <a:outerShdw blurRad="40000" dist="20000" dir="5400000" rotWithShape="0">
              <a:srgbClr val="000000">
                <a:alpha val="38000"/>
              </a:srgbClr>
            </a:outerShdw>
          </a:effectLst>
        </p:spPr>
        <p:txBody>
          <a:bodyPr wrap="none" anchor="ctr"/>
          <a:lstStyle/>
          <a:p>
            <a:pPr algn="ctr" fontAlgn="auto">
              <a:spcAft>
                <a:spcPts val="0"/>
              </a:spcAft>
              <a:defRPr/>
            </a:pPr>
            <a:r>
              <a:rPr lang="ja-JP" altLang="en-US" sz="1400" kern="0" dirty="0">
                <a:solidFill>
                  <a:srgbClr val="000000"/>
                </a:solidFill>
                <a:latin typeface="Arial"/>
                <a:ea typeface="ＭＳ Ｐゴシック"/>
              </a:rPr>
              <a:t>勤務環境改善マネジメントシステム</a:t>
            </a:r>
            <a:endParaRPr kumimoji="1" lang="ja-JP" altLang="en-US" sz="1400" kern="0" dirty="0">
              <a:solidFill>
                <a:srgbClr val="000000"/>
              </a:solidFill>
              <a:latin typeface="Arial"/>
              <a:ea typeface="ＭＳ Ｐゴシック"/>
            </a:endParaRPr>
          </a:p>
        </p:txBody>
      </p:sp>
      <p:sp>
        <p:nvSpPr>
          <p:cNvPr id="62" name="額縁 61"/>
          <p:cNvSpPr/>
          <p:nvPr/>
        </p:nvSpPr>
        <p:spPr>
          <a:xfrm>
            <a:off x="-14288" y="4984750"/>
            <a:ext cx="4313238" cy="427038"/>
          </a:xfrm>
          <a:prstGeom prst="beve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b="1" dirty="0">
                <a:solidFill>
                  <a:srgbClr val="000000">
                    <a:lumMod val="75000"/>
                  </a:srgbClr>
                </a:solidFill>
                <a:latin typeface="HG丸ｺﾞｼｯｸM-PRO" pitchFamily="50" charset="-128"/>
                <a:ea typeface="HG丸ｺﾞｼｯｸM-PRO" pitchFamily="50" charset="-128"/>
              </a:rPr>
              <a:t>勤務環境改善に取り組む医療機関</a:t>
            </a:r>
            <a:endParaRPr kumimoji="1" lang="ja-JP" altLang="en-US" b="1" dirty="0">
              <a:solidFill>
                <a:srgbClr val="000000">
                  <a:lumMod val="75000"/>
                </a:srgbClr>
              </a:solidFill>
              <a:latin typeface="HG丸ｺﾞｼｯｸM-PRO" pitchFamily="50" charset="-128"/>
              <a:ea typeface="HG丸ｺﾞｼｯｸM-PRO" pitchFamily="50" charset="-128"/>
            </a:endParaRPr>
          </a:p>
        </p:txBody>
      </p:sp>
      <p:pic>
        <p:nvPicPr>
          <p:cNvPr id="79899" name="Picture 7" descr="イラスト"/>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825" y="5808663"/>
            <a:ext cx="1046163"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テキスト ボックス 55"/>
          <p:cNvSpPr txBox="1"/>
          <p:nvPr/>
        </p:nvSpPr>
        <p:spPr bwMode="auto">
          <a:xfrm>
            <a:off x="1381125" y="5838825"/>
            <a:ext cx="1319213" cy="755650"/>
          </a:xfrm>
          <a:prstGeom prst="rect">
            <a:avLst/>
          </a:prstGeom>
          <a:solidFill>
            <a:srgbClr val="FFFFFF"/>
          </a:solidFill>
          <a:ln w="9525">
            <a:solidFill>
              <a:srgbClr val="000000"/>
            </a:solidFill>
            <a:miter lim="800000"/>
            <a:headEnd/>
            <a:tailEnd/>
          </a:ln>
        </p:spPr>
        <p:txBody>
          <a:bodyPr lIns="74295" tIns="8890" rIns="74295" bIns="8890" anchor="ctr">
            <a:spAutoFit/>
          </a:bodyPr>
          <a:lstStyle/>
          <a:p>
            <a:pPr fontAlgn="auto">
              <a:spcBef>
                <a:spcPts val="800"/>
              </a:spcBef>
              <a:spcAft>
                <a:spcPts val="0"/>
              </a:spcAft>
              <a:defRPr/>
            </a:pPr>
            <a:r>
              <a:rPr lang="ja-JP" altLang="en-US" sz="1200" kern="0" dirty="0">
                <a:solidFill>
                  <a:sysClr val="windowText" lastClr="000000"/>
                </a:solidFill>
                <a:latin typeface="Arial"/>
                <a:ea typeface="ＭＳ Ｐゴシック"/>
              </a:rPr>
              <a:t>院内で、院長、各部門</a:t>
            </a:r>
            <a:r>
              <a:rPr kumimoji="1" lang="ja-JP" altLang="en-US" sz="1200" kern="0" dirty="0">
                <a:solidFill>
                  <a:sysClr val="windowText" lastClr="000000"/>
                </a:solidFill>
                <a:latin typeface="Arial"/>
                <a:ea typeface="ＭＳ Ｐゴシック"/>
              </a:rPr>
              <a:t>責任者やスタッフが集まり協議</a:t>
            </a:r>
          </a:p>
        </p:txBody>
      </p:sp>
      <p:sp>
        <p:nvSpPr>
          <p:cNvPr id="57" name="テキスト ボックス 56"/>
          <p:cNvSpPr txBox="1"/>
          <p:nvPr/>
        </p:nvSpPr>
        <p:spPr bwMode="auto">
          <a:xfrm>
            <a:off x="2711450" y="6392863"/>
            <a:ext cx="1658938" cy="387350"/>
          </a:xfrm>
          <a:prstGeom prst="rect">
            <a:avLst/>
          </a:prstGeom>
          <a:solidFill>
            <a:srgbClr val="FFFFCC"/>
          </a:solidFill>
          <a:ln w="9525">
            <a:solidFill>
              <a:srgbClr val="333399"/>
            </a:solidFill>
            <a:miter lim="800000"/>
            <a:headEnd/>
            <a:tailEnd/>
          </a:ln>
        </p:spPr>
        <p:txBody>
          <a:bodyPr lIns="74295" tIns="8890" rIns="74295" bIns="8890">
            <a:spAutoFit/>
          </a:bodyPr>
          <a:lstStyle/>
          <a:p>
            <a:pPr algn="ctr" fontAlgn="auto">
              <a:spcBef>
                <a:spcPts val="800"/>
              </a:spcBef>
              <a:spcAft>
                <a:spcPts val="0"/>
              </a:spcAft>
              <a:defRPr/>
            </a:pPr>
            <a:r>
              <a:rPr kumimoji="1" lang="ja-JP" altLang="en-US" sz="1200" kern="0" dirty="0">
                <a:solidFill>
                  <a:sysClr val="windowText" lastClr="000000"/>
                </a:solidFill>
                <a:latin typeface="ＭＳ Ｐゴシック"/>
                <a:ea typeface="ＭＳ Ｐゴシック"/>
              </a:rPr>
              <a:t>ガイドラインなどを</a:t>
            </a:r>
            <a:r>
              <a:rPr kumimoji="1" lang="en-US" altLang="ja-JP" sz="1200" kern="0" dirty="0">
                <a:solidFill>
                  <a:sysClr val="windowText" lastClr="000000"/>
                </a:solidFill>
                <a:latin typeface="ＭＳ Ｐゴシック"/>
                <a:ea typeface="ＭＳ Ｐゴシック"/>
              </a:rPr>
              <a:t/>
            </a:r>
            <a:br>
              <a:rPr kumimoji="1" lang="en-US" altLang="ja-JP" sz="1200" kern="0" dirty="0">
                <a:solidFill>
                  <a:sysClr val="windowText" lastClr="000000"/>
                </a:solidFill>
                <a:latin typeface="ＭＳ Ｐゴシック"/>
                <a:ea typeface="ＭＳ Ｐゴシック"/>
              </a:rPr>
            </a:br>
            <a:r>
              <a:rPr kumimoji="1" lang="ja-JP" altLang="en-US" sz="1200" kern="0" dirty="0">
                <a:solidFill>
                  <a:sysClr val="windowText" lastClr="000000"/>
                </a:solidFill>
                <a:latin typeface="ＭＳ Ｐゴシック"/>
                <a:ea typeface="ＭＳ Ｐゴシック"/>
              </a:rPr>
              <a:t>参考に改善計画を策定</a:t>
            </a:r>
          </a:p>
        </p:txBody>
      </p:sp>
      <p:sp>
        <p:nvSpPr>
          <p:cNvPr id="60" name="曲折矢印 59"/>
          <p:cNvSpPr/>
          <p:nvPr/>
        </p:nvSpPr>
        <p:spPr bwMode="auto">
          <a:xfrm rot="5400000">
            <a:off x="2853531" y="5953919"/>
            <a:ext cx="296863" cy="581025"/>
          </a:xfrm>
          <a:prstGeom prst="bentArrow">
            <a:avLst/>
          </a:prstGeom>
          <a:solidFill>
            <a:srgbClr val="333399"/>
          </a:solidFill>
          <a:ln w="9525">
            <a:solidFill>
              <a:srgbClr val="2D2D8A"/>
            </a:solidFill>
            <a:prstDash val="solid"/>
            <a:round/>
            <a:headEnd/>
            <a:tailEnd/>
          </a:ln>
          <a:effectLst/>
        </p:spPr>
        <p:txBody>
          <a:bodyPr wrap="none" anchor="ctr"/>
          <a:lstStyle/>
          <a:p>
            <a:pPr fontAlgn="auto">
              <a:spcAft>
                <a:spcPts val="0"/>
              </a:spcAft>
              <a:defRPr/>
            </a:pPr>
            <a:endParaRPr kumimoji="1" lang="ja-JP" altLang="en-US" sz="1200" kern="0" dirty="0">
              <a:solidFill>
                <a:sysClr val="windowText" lastClr="000000"/>
              </a:solidFill>
              <a:ea typeface="ＭＳ Ｐ明朝" pitchFamily="18" charset="-128"/>
            </a:endParaRPr>
          </a:p>
        </p:txBody>
      </p:sp>
      <p:sp>
        <p:nvSpPr>
          <p:cNvPr id="61" name="四角形吹き出し 60"/>
          <p:cNvSpPr/>
          <p:nvPr/>
        </p:nvSpPr>
        <p:spPr>
          <a:xfrm>
            <a:off x="5896137" y="4926013"/>
            <a:ext cx="3005137" cy="1835150"/>
          </a:xfrm>
          <a:prstGeom prst="wedgeRectCallout">
            <a:avLst>
              <a:gd name="adj1" fmla="val -60726"/>
              <a:gd name="adj2" fmla="val 25352"/>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・医療従事者の働き方・休み方の改善</a:t>
            </a:r>
            <a:br>
              <a:rPr lang="ja-JP" altLang="en-US" sz="10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多職種の役割分担・連携（チーム医療推進）</a:t>
            </a:r>
            <a:br>
              <a:rPr lang="ja-JP" altLang="en-US" sz="1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医師事務･看護業務補助者の導入</a:t>
            </a:r>
            <a:br>
              <a:rPr lang="ja-JP" altLang="en-US" sz="1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勤務シフトの工夫、短時間正職員の導入</a:t>
            </a:r>
            <a:endParaRPr lang="en-US" altLang="ja-JP" sz="1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休暇取得促進</a:t>
            </a:r>
            <a:endParaRPr lang="en-US" altLang="ja-JP" sz="1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子育て中・介護中の者に対する残業免除</a:t>
            </a:r>
            <a:endParaRPr lang="en-US" altLang="ja-JP" sz="1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0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・働きやすさ確保のための環境整備</a:t>
            </a:r>
            <a:br>
              <a:rPr lang="ja-JP" altLang="en-US" sz="10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院内保育所・休憩スペースなどの整備</a:t>
            </a:r>
            <a:br>
              <a:rPr lang="ja-JP" altLang="en-US" sz="1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患者からの暴力・ハラスメントへの組織的対</a:t>
            </a:r>
            <a:endParaRPr lang="en-US" altLang="ja-JP" sz="1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応</a:t>
            </a:r>
            <a:endParaRPr lang="en-US" altLang="ja-JP" sz="1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医療スタッフのキャリア形成支援　　など</a:t>
            </a:r>
          </a:p>
        </p:txBody>
      </p:sp>
      <p:sp>
        <p:nvSpPr>
          <p:cNvPr id="65" name="円/楕円 64"/>
          <p:cNvSpPr/>
          <p:nvPr/>
        </p:nvSpPr>
        <p:spPr>
          <a:xfrm>
            <a:off x="0" y="4398963"/>
            <a:ext cx="3929063" cy="506412"/>
          </a:xfrm>
          <a:prstGeom prst="ellipse">
            <a:avLst/>
          </a:prstGeom>
          <a:solidFill>
            <a:schemeClr val="bg1"/>
          </a:solidFill>
          <a:ln>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900" dirty="0">
                <a:solidFill>
                  <a:srgbClr val="000000"/>
                </a:solidFill>
                <a:latin typeface="HG丸ｺﾞｼｯｸM-PRO" panose="020F0600000000000000" pitchFamily="50" charset="-128"/>
                <a:ea typeface="HG丸ｺﾞｼｯｸM-PRO" panose="020F0600000000000000" pitchFamily="50" charset="-128"/>
                <a:cs typeface="Tahoma" panose="020B0604030504040204" pitchFamily="34" charset="0"/>
              </a:rPr>
              <a:t>※</a:t>
            </a:r>
            <a:r>
              <a:rPr kumimoji="1" lang="ja-JP" altLang="en-US" sz="900" dirty="0">
                <a:solidFill>
                  <a:srgbClr val="000000"/>
                </a:solidFill>
                <a:latin typeface="HG丸ｺﾞｼｯｸM-PRO" panose="020F0600000000000000" pitchFamily="50" charset="-128"/>
                <a:ea typeface="HG丸ｺﾞｼｯｸM-PRO" panose="020F0600000000000000" pitchFamily="50" charset="-128"/>
                <a:cs typeface="Tahoma" panose="020B0604030504040204" pitchFamily="34" charset="0"/>
              </a:rPr>
              <a:t>　地域の関係団体と連携した支援</a:t>
            </a:r>
            <a:endParaRPr kumimoji="1" lang="en-US" altLang="ja-JP" sz="900" dirty="0">
              <a:solidFill>
                <a:srgbClr val="000000"/>
              </a:solidFill>
              <a:latin typeface="HG丸ｺﾞｼｯｸM-PRO" panose="020F0600000000000000" pitchFamily="50" charset="-128"/>
              <a:ea typeface="HG丸ｺﾞｼｯｸM-PRO" panose="020F0600000000000000" pitchFamily="50" charset="-128"/>
              <a:cs typeface="Tahoma" panose="020B0604030504040204" pitchFamily="34" charset="0"/>
            </a:endParaRPr>
          </a:p>
          <a:p>
            <a:pPr algn="ctr">
              <a:defRPr/>
            </a:pPr>
            <a:r>
              <a:rPr lang="ja-JP" altLang="en-US" sz="900" dirty="0">
                <a:solidFill>
                  <a:srgbClr val="000000"/>
                </a:solidFill>
                <a:latin typeface="HG丸ｺﾞｼｯｸM-PRO" panose="020F0600000000000000" pitchFamily="50" charset="-128"/>
                <a:ea typeface="HG丸ｺﾞｼｯｸM-PRO" panose="020F0600000000000000" pitchFamily="50" charset="-128"/>
                <a:cs typeface="Tahoma" panose="020B0604030504040204" pitchFamily="34" charset="0"/>
              </a:rPr>
              <a:t>医師会・病院協会・看護協会・社会保険労務士会・医業経営コンサルタント協会等</a:t>
            </a:r>
            <a:endParaRPr kumimoji="1" lang="ja-JP" altLang="en-US" sz="900" dirty="0">
              <a:solidFill>
                <a:srgbClr val="000000"/>
              </a:solidFill>
              <a:latin typeface="HG丸ｺﾞｼｯｸM-PRO" panose="020F0600000000000000" pitchFamily="50" charset="-128"/>
              <a:ea typeface="HG丸ｺﾞｼｯｸM-PRO" panose="020F0600000000000000" pitchFamily="50" charset="-128"/>
              <a:cs typeface="Tahoma" panose="020B0604030504040204" pitchFamily="34" charset="0"/>
            </a:endParaRPr>
          </a:p>
        </p:txBody>
      </p:sp>
      <p:sp>
        <p:nvSpPr>
          <p:cNvPr id="66" name="雲形吹き出し 65"/>
          <p:cNvSpPr/>
          <p:nvPr/>
        </p:nvSpPr>
        <p:spPr>
          <a:xfrm>
            <a:off x="2817813" y="2398713"/>
            <a:ext cx="1284287" cy="701675"/>
          </a:xfrm>
          <a:prstGeom prst="cloudCallout">
            <a:avLst>
              <a:gd name="adj1" fmla="val 9098"/>
              <a:gd name="adj2" fmla="val 1172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kumimoji="1" lang="ja-JP" altLang="en-US" sz="800" dirty="0">
                <a:solidFill>
                  <a:srgbClr val="000000"/>
                </a:solidFill>
                <a:latin typeface="HG丸ｺﾞｼｯｸM-PRO" panose="020F0600000000000000" pitchFamily="50" charset="-128"/>
                <a:ea typeface="HG丸ｺﾞｼｯｸM-PRO" panose="020F0600000000000000" pitchFamily="50" charset="-128"/>
              </a:rPr>
              <a:t>社会保険労務士、医業経営コンサルタントなど</a:t>
            </a:r>
          </a:p>
        </p:txBody>
      </p:sp>
      <p:pic>
        <p:nvPicPr>
          <p:cNvPr id="79906" name="Picture 6" descr="C:\Users\KHHQT\AppData\Local\Microsoft\Windows\Temporary Internet Files\Content.IE5\RQIPIGMO\MC900239657[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41700" y="4903788"/>
            <a:ext cx="968375"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下矢印 5"/>
          <p:cNvSpPr/>
          <p:nvPr/>
        </p:nvSpPr>
        <p:spPr>
          <a:xfrm>
            <a:off x="8659813" y="3433763"/>
            <a:ext cx="214312" cy="17399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srgbClr val="FFFFFF"/>
              </a:solidFill>
            </a:endParaRPr>
          </a:p>
        </p:txBody>
      </p:sp>
      <p:sp>
        <p:nvSpPr>
          <p:cNvPr id="41"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75</a:t>
            </a:fld>
            <a:endParaRPr lang="ja-JP" altLang="en-US" dirty="0">
              <a:latin typeface="ＭＳ ゴシック" pitchFamily="49" charset="-128"/>
              <a:ea typeface="ＭＳ ゴシック" pitchFamily="49" charset="-128"/>
            </a:endParaRPr>
          </a:p>
        </p:txBody>
      </p:sp>
      <p:sp>
        <p:nvSpPr>
          <p:cNvPr id="42" name="Text Box 2"/>
          <p:cNvSpPr txBox="1">
            <a:spLocks noChangeArrowheads="1"/>
          </p:cNvSpPr>
          <p:nvPr/>
        </p:nvSpPr>
        <p:spPr bwMode="auto">
          <a:xfrm>
            <a:off x="35496" y="6588897"/>
            <a:ext cx="1994190" cy="259163"/>
          </a:xfrm>
          <a:prstGeom prst="rect">
            <a:avLst/>
          </a:prstGeom>
          <a:noFill/>
          <a:ln>
            <a:noFill/>
          </a:ln>
          <a:extLst/>
        </p:spPr>
        <p:txBody>
          <a:bodyPr wrap="square" lIns="27432" tIns="18288" rIns="0" bIns="18288"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ja-JP" altLang="en-US" sz="1050" dirty="0">
                <a:solidFill>
                  <a:srgbClr val="000000"/>
                </a:solidFill>
                <a:latin typeface="メイリオ" pitchFamily="50" charset="-128"/>
                <a:ea typeface="メイリオ" pitchFamily="50" charset="-128"/>
                <a:cs typeface="メイリオ" pitchFamily="50" charset="-128"/>
              </a:rPr>
              <a:t>厚生</a:t>
            </a:r>
            <a:r>
              <a:rPr lang="ja-JP" altLang="en-US" sz="1050" dirty="0" smtClean="0">
                <a:solidFill>
                  <a:srgbClr val="000000"/>
                </a:solidFill>
                <a:latin typeface="メイリオ" pitchFamily="50" charset="-128"/>
                <a:ea typeface="メイリオ" pitchFamily="50" charset="-128"/>
                <a:cs typeface="メイリオ" pitchFamily="50" charset="-128"/>
              </a:rPr>
              <a:t>労働省作成資料</a:t>
            </a:r>
            <a:endParaRPr lang="ja-JP" altLang="en-US" sz="1050" dirty="0">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406817040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ローチャート : 結合子 3"/>
          <p:cNvSpPr/>
          <p:nvPr/>
        </p:nvSpPr>
        <p:spPr>
          <a:xfrm>
            <a:off x="3851923" y="2196393"/>
            <a:ext cx="5148064" cy="2651378"/>
          </a:xfrm>
          <a:prstGeom prst="flowChartConnector">
            <a:avLst/>
          </a:prstGeom>
          <a:solidFill>
            <a:schemeClr val="bg1"/>
          </a:solidFill>
          <a:ln w="762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レーム 20"/>
          <p:cNvSpPr/>
          <p:nvPr/>
        </p:nvSpPr>
        <p:spPr>
          <a:xfrm>
            <a:off x="4531546" y="5024027"/>
            <a:ext cx="4427984" cy="1656184"/>
          </a:xfrm>
          <a:prstGeom prst="frame">
            <a:avLst>
              <a:gd name="adj1" fmla="val 5731"/>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5" name="角丸四角形 24"/>
          <p:cNvSpPr/>
          <p:nvPr/>
        </p:nvSpPr>
        <p:spPr>
          <a:xfrm>
            <a:off x="2" y="3824460"/>
            <a:ext cx="3995936" cy="2304256"/>
          </a:xfrm>
          <a:prstGeom prst="roundRect">
            <a:avLst>
              <a:gd name="adj" fmla="val 12836"/>
            </a:avLst>
          </a:pr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2000" dirty="0" smtClean="0">
                <a:solidFill>
                  <a:schemeClr val="tx1"/>
                </a:solidFill>
                <a:ea typeface="ＤＦ特太ゴシック体" pitchFamily="1" charset="-128"/>
              </a:rPr>
              <a:t>勤務環境改善に取り組む病院</a:t>
            </a:r>
            <a:endParaRPr kumimoji="1" lang="ja-JP" altLang="en-US" sz="2000" dirty="0">
              <a:solidFill>
                <a:schemeClr val="tx1"/>
              </a:solidFill>
              <a:ea typeface="ＤＦ特太ゴシック体" pitchFamily="1" charset="-128"/>
            </a:endParaRPr>
          </a:p>
        </p:txBody>
      </p:sp>
      <p:sp>
        <p:nvSpPr>
          <p:cNvPr id="2" name="円/楕円 1"/>
          <p:cNvSpPr/>
          <p:nvPr/>
        </p:nvSpPr>
        <p:spPr>
          <a:xfrm>
            <a:off x="5952060" y="3385946"/>
            <a:ext cx="2736304" cy="492807"/>
          </a:xfrm>
          <a:prstGeom prst="ellipse">
            <a:avLst/>
          </a:prstGeom>
          <a:solidFill>
            <a:schemeClr val="accent6">
              <a:lumMod val="20000"/>
              <a:lumOff val="80000"/>
            </a:scheme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latin typeface="HG丸ｺﾞｼｯｸM-PRO" pitchFamily="50" charset="-128"/>
                <a:ea typeface="HG丸ｺﾞｼｯｸM-PRO" pitchFamily="50" charset="-128"/>
              </a:rPr>
              <a:t>医業経営</a:t>
            </a:r>
            <a:endParaRPr kumimoji="1" lang="en-US" altLang="ja-JP" sz="1200" dirty="0" smtClean="0">
              <a:solidFill>
                <a:schemeClr val="tx1"/>
              </a:solidFill>
              <a:latin typeface="HG丸ｺﾞｼｯｸM-PRO" pitchFamily="50" charset="-128"/>
              <a:ea typeface="HG丸ｺﾞｼｯｸM-PRO" pitchFamily="50" charset="-128"/>
            </a:endParaRPr>
          </a:p>
          <a:p>
            <a:pPr algn="ctr"/>
            <a:r>
              <a:rPr kumimoji="1" lang="ja-JP" altLang="en-US" sz="1200" dirty="0" smtClean="0">
                <a:solidFill>
                  <a:schemeClr val="tx1"/>
                </a:solidFill>
                <a:latin typeface="HG丸ｺﾞｼｯｸM-PRO" pitchFamily="50" charset="-128"/>
                <a:ea typeface="HG丸ｺﾞｼｯｸM-PRO" pitchFamily="50" charset="-128"/>
              </a:rPr>
              <a:t>コンサルタント協会</a:t>
            </a:r>
            <a:endParaRPr kumimoji="1" lang="ja-JP" altLang="en-US" sz="1200" dirty="0">
              <a:solidFill>
                <a:schemeClr val="tx1"/>
              </a:solidFill>
              <a:latin typeface="HG丸ｺﾞｼｯｸM-PRO" pitchFamily="50" charset="-128"/>
              <a:ea typeface="HG丸ｺﾞｼｯｸM-PRO" pitchFamily="50" charset="-128"/>
            </a:endParaRPr>
          </a:p>
        </p:txBody>
      </p:sp>
      <p:pic>
        <p:nvPicPr>
          <p:cNvPr id="3" name="Picture 6" descr="C:\Users\KHHQT\AppData\Local\Microsoft\Windows\Temporary Internet Files\Content.IE5\RQIPIGMO\MC900239657[1].wmf"/>
          <p:cNvPicPr>
            <a:picLocks noChangeAspect="1" noChangeArrowheads="1"/>
          </p:cNvPicPr>
          <p:nvPr/>
        </p:nvPicPr>
        <p:blipFill>
          <a:blip r:embed="rId2" cstate="print"/>
          <a:srcRect/>
          <a:stretch>
            <a:fillRect/>
          </a:stretch>
        </p:blipFill>
        <p:spPr bwMode="auto">
          <a:xfrm>
            <a:off x="71214" y="4401111"/>
            <a:ext cx="1458416" cy="958589"/>
          </a:xfrm>
          <a:prstGeom prst="rect">
            <a:avLst/>
          </a:prstGeom>
          <a:noFill/>
        </p:spPr>
      </p:pic>
      <p:sp>
        <p:nvSpPr>
          <p:cNvPr id="10" name="円/楕円 9"/>
          <p:cNvSpPr/>
          <p:nvPr/>
        </p:nvSpPr>
        <p:spPr>
          <a:xfrm>
            <a:off x="3104834" y="3131142"/>
            <a:ext cx="2880320" cy="393757"/>
          </a:xfrm>
          <a:prstGeom prst="ellipse">
            <a:avLst/>
          </a:prstGeom>
          <a:solidFill>
            <a:schemeClr val="accent6">
              <a:lumMod val="20000"/>
              <a:lumOff val="80000"/>
            </a:scheme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solidFill>
                  <a:schemeClr val="tx1"/>
                </a:solidFill>
                <a:latin typeface="HG丸ｺﾞｼｯｸM-PRO" pitchFamily="50" charset="-128"/>
                <a:ea typeface="HG丸ｺﾞｼｯｸM-PRO" pitchFamily="50" charset="-128"/>
              </a:rPr>
              <a:t>社会保険労務士会</a:t>
            </a:r>
            <a:endParaRPr kumimoji="1" lang="en-US" altLang="ja-JP" sz="1400" dirty="0" smtClean="0">
              <a:solidFill>
                <a:schemeClr val="tx1"/>
              </a:solidFill>
              <a:latin typeface="HG丸ｺﾞｼｯｸM-PRO" pitchFamily="50" charset="-128"/>
              <a:ea typeface="HG丸ｺﾞｼｯｸM-PRO" pitchFamily="50" charset="-128"/>
            </a:endParaRPr>
          </a:p>
        </p:txBody>
      </p:sp>
      <p:sp>
        <p:nvSpPr>
          <p:cNvPr id="31" name="角丸四角形吹き出し 30"/>
          <p:cNvSpPr/>
          <p:nvPr/>
        </p:nvSpPr>
        <p:spPr>
          <a:xfrm>
            <a:off x="3503789" y="3878752"/>
            <a:ext cx="4896544" cy="576064"/>
          </a:xfrm>
          <a:prstGeom prst="wedgeRoundRectCallout">
            <a:avLst>
              <a:gd name="adj1" fmla="val -11679"/>
              <a:gd name="adj2" fmla="val 165748"/>
              <a:gd name="adj3" fmla="val 16667"/>
            </a:avLst>
          </a:prstGeom>
          <a:solidFill>
            <a:schemeClr val="bg1"/>
          </a:solidFill>
          <a:ln w="57150">
            <a:solidFill>
              <a:schemeClr val="tx1"/>
            </a:solidFill>
          </a:ln>
          <a:effectLst>
            <a:outerShdw blurRad="508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600" b="1" dirty="0" smtClean="0">
                <a:solidFill>
                  <a:schemeClr val="tx1"/>
                </a:solidFill>
                <a:latin typeface="メイリオ" pitchFamily="50" charset="-128"/>
                <a:ea typeface="メイリオ" pitchFamily="50" charset="-128"/>
              </a:rPr>
              <a:t>医療機関のニーズに応じた相談、専門家派遣　等</a:t>
            </a:r>
            <a:endParaRPr kumimoji="1" lang="en-US" altLang="ja-JP" sz="1600" b="1" dirty="0" smtClean="0">
              <a:solidFill>
                <a:schemeClr val="tx1"/>
              </a:solidFill>
              <a:latin typeface="メイリオ" pitchFamily="50" charset="-128"/>
              <a:ea typeface="メイリオ" pitchFamily="50" charset="-128"/>
            </a:endParaRPr>
          </a:p>
          <a:p>
            <a:r>
              <a:rPr lang="en-US" altLang="ja-JP" sz="1200" dirty="0" smtClean="0">
                <a:solidFill>
                  <a:schemeClr val="tx1"/>
                </a:solidFill>
                <a:latin typeface="HG丸ｺﾞｼｯｸM-PRO" pitchFamily="50" charset="-128"/>
                <a:ea typeface="HG丸ｺﾞｼｯｸM-PRO" pitchFamily="50" charset="-128"/>
              </a:rPr>
              <a:t>※</a:t>
            </a:r>
            <a:r>
              <a:rPr lang="ja-JP" altLang="en-US" sz="1200" dirty="0" smtClean="0">
                <a:solidFill>
                  <a:schemeClr val="tx1"/>
                </a:solidFill>
                <a:latin typeface="HG丸ｺﾞｼｯｸM-PRO" pitchFamily="50" charset="-128"/>
                <a:ea typeface="HG丸ｺﾞｼｯｸM-PRO" pitchFamily="50" charset="-128"/>
              </a:rPr>
              <a:t>派遣する専門家はニーズや地域の実情に応じて柔軟に検討</a:t>
            </a:r>
            <a:endParaRPr kumimoji="1" lang="ja-JP" altLang="en-US" sz="1200" dirty="0">
              <a:solidFill>
                <a:schemeClr val="tx1"/>
              </a:solidFill>
              <a:latin typeface="HG丸ｺﾞｼｯｸM-PRO" pitchFamily="50" charset="-128"/>
              <a:ea typeface="HG丸ｺﾞｼｯｸM-PRO" pitchFamily="50" charset="-128"/>
            </a:endParaRPr>
          </a:p>
        </p:txBody>
      </p:sp>
      <p:pic>
        <p:nvPicPr>
          <p:cNvPr id="23" name="Picture 4" descr="C:\Users\KHHQT\AppData\Local\Microsoft\Windows\Temporary Internet Files\Content.IE5\0H6F3OR3\MC900349199[1].wmf"/>
          <p:cNvPicPr>
            <a:picLocks noChangeAspect="1" noChangeArrowheads="1"/>
          </p:cNvPicPr>
          <p:nvPr/>
        </p:nvPicPr>
        <p:blipFill>
          <a:blip r:embed="rId3" cstate="print"/>
          <a:srcRect/>
          <a:stretch>
            <a:fillRect/>
          </a:stretch>
        </p:blipFill>
        <p:spPr bwMode="auto">
          <a:xfrm>
            <a:off x="6300194" y="5531797"/>
            <a:ext cx="2555776" cy="1050995"/>
          </a:xfrm>
          <a:prstGeom prst="rect">
            <a:avLst/>
          </a:prstGeom>
          <a:noFill/>
        </p:spPr>
      </p:pic>
      <p:sp>
        <p:nvSpPr>
          <p:cNvPr id="24" name="雲形吹き出し 23"/>
          <p:cNvSpPr/>
          <p:nvPr/>
        </p:nvSpPr>
        <p:spPr>
          <a:xfrm>
            <a:off x="-51634" y="1772816"/>
            <a:ext cx="3903557" cy="1999096"/>
          </a:xfrm>
          <a:prstGeom prst="cloudCallout">
            <a:avLst>
              <a:gd name="adj1" fmla="val 31001"/>
              <a:gd name="adj2" fmla="val 5095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600" dirty="0" smtClean="0">
                <a:solidFill>
                  <a:schemeClr val="tx1"/>
                </a:solidFill>
                <a:latin typeface="メイリオ" pitchFamily="50" charset="-128"/>
                <a:ea typeface="メイリオ" pitchFamily="50" charset="-128"/>
              </a:rPr>
              <a:t>勤務環境の改善を実現するための病院のニーズは多種多様！</a:t>
            </a:r>
            <a:endParaRPr lang="en-US" altLang="ja-JP" sz="1600" dirty="0" smtClean="0">
              <a:solidFill>
                <a:schemeClr val="tx1"/>
              </a:solidFill>
              <a:latin typeface="メイリオ" pitchFamily="50" charset="-128"/>
              <a:ea typeface="メイリオ" pitchFamily="50" charset="-128"/>
            </a:endParaRPr>
          </a:p>
          <a:p>
            <a:r>
              <a:rPr lang="ja-JP" altLang="en-US" sz="1600" dirty="0" smtClean="0">
                <a:solidFill>
                  <a:srgbClr val="FF0000"/>
                </a:solidFill>
                <a:latin typeface="メイリオ" pitchFamily="50" charset="-128"/>
                <a:ea typeface="メイリオ" pitchFamily="50" charset="-128"/>
              </a:rPr>
              <a:t>労務管理、医療経営、診療報酬制度、組織マネジメント、・・・</a:t>
            </a:r>
            <a:endParaRPr kumimoji="1" lang="ja-JP" altLang="en-US" sz="1600" dirty="0">
              <a:solidFill>
                <a:srgbClr val="FF0000"/>
              </a:solidFill>
              <a:latin typeface="メイリオ" pitchFamily="50" charset="-128"/>
              <a:ea typeface="メイリオ" pitchFamily="50" charset="-128"/>
            </a:endParaRPr>
          </a:p>
        </p:txBody>
      </p:sp>
      <p:sp>
        <p:nvSpPr>
          <p:cNvPr id="8" name="角丸四角形 7"/>
          <p:cNvSpPr/>
          <p:nvPr/>
        </p:nvSpPr>
        <p:spPr>
          <a:xfrm>
            <a:off x="5952061" y="4861266"/>
            <a:ext cx="3168352" cy="504056"/>
          </a:xfrm>
          <a:prstGeom prst="roundRect">
            <a:avLst/>
          </a:prstGeom>
          <a:solidFill>
            <a:schemeClr val="accent6">
              <a:lumMod val="50000"/>
            </a:schemeClr>
          </a:solidFill>
          <a:ln>
            <a:solidFill>
              <a:schemeClr val="accent6">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solidFill>
                  <a:schemeClr val="bg1"/>
                </a:solidFill>
                <a:latin typeface="HG丸ｺﾞｼｯｸM-PRO" pitchFamily="50" charset="-128"/>
                <a:ea typeface="HG丸ｺﾞｼｯｸM-PRO" pitchFamily="50" charset="-128"/>
              </a:rPr>
              <a:t>支援センター</a:t>
            </a:r>
            <a:endParaRPr lang="en-US" altLang="ja-JP" b="1" dirty="0" smtClean="0">
              <a:solidFill>
                <a:schemeClr val="bg1"/>
              </a:solidFill>
              <a:latin typeface="HG丸ｺﾞｼｯｸM-PRO" pitchFamily="50" charset="-128"/>
              <a:ea typeface="HG丸ｺﾞｼｯｸM-PRO" pitchFamily="50" charset="-128"/>
            </a:endParaRPr>
          </a:p>
          <a:p>
            <a:pPr algn="ctr"/>
            <a:r>
              <a:rPr kumimoji="1" lang="ja-JP" altLang="en-US" b="1" dirty="0" smtClean="0">
                <a:solidFill>
                  <a:schemeClr val="bg1"/>
                </a:solidFill>
                <a:latin typeface="HG丸ｺﾞｼｯｸM-PRO" pitchFamily="50" charset="-128"/>
                <a:ea typeface="HG丸ｺﾞｼｯｸM-PRO" pitchFamily="50" charset="-128"/>
              </a:rPr>
              <a:t>（医療団体等が受託）</a:t>
            </a:r>
            <a:endParaRPr kumimoji="1" lang="ja-JP" altLang="en-US" b="1" dirty="0">
              <a:solidFill>
                <a:schemeClr val="bg1"/>
              </a:solidFill>
              <a:latin typeface="HG丸ｺﾞｼｯｸM-PRO" pitchFamily="50" charset="-128"/>
              <a:ea typeface="HG丸ｺﾞｼｯｸM-PRO" pitchFamily="50" charset="-128"/>
            </a:endParaRPr>
          </a:p>
        </p:txBody>
      </p:sp>
      <p:sp>
        <p:nvSpPr>
          <p:cNvPr id="27" name="下矢印 26"/>
          <p:cNvSpPr/>
          <p:nvPr/>
        </p:nvSpPr>
        <p:spPr>
          <a:xfrm rot="5400000">
            <a:off x="3586318" y="4602551"/>
            <a:ext cx="1224136" cy="15875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8" name="Picture 11"/>
          <p:cNvPicPr>
            <a:picLocks noChangeAspect="1" noChangeArrowheads="1"/>
          </p:cNvPicPr>
          <p:nvPr/>
        </p:nvPicPr>
        <p:blipFill>
          <a:blip r:embed="rId4" cstate="print"/>
          <a:srcRect/>
          <a:stretch>
            <a:fillRect/>
          </a:stretch>
        </p:blipFill>
        <p:spPr bwMode="auto">
          <a:xfrm>
            <a:off x="4577132" y="5076186"/>
            <a:ext cx="1964032" cy="1456325"/>
          </a:xfrm>
          <a:prstGeom prst="rect">
            <a:avLst/>
          </a:prstGeom>
          <a:noFill/>
          <a:ln w="9525">
            <a:noFill/>
            <a:miter lim="800000"/>
            <a:headEnd/>
            <a:tailEnd/>
          </a:ln>
        </p:spPr>
      </p:pic>
      <p:sp>
        <p:nvSpPr>
          <p:cNvPr id="32" name="テキスト ボックス 31"/>
          <p:cNvSpPr txBox="1"/>
          <p:nvPr/>
        </p:nvSpPr>
        <p:spPr>
          <a:xfrm>
            <a:off x="3884025" y="5223554"/>
            <a:ext cx="1080120" cy="400110"/>
          </a:xfrm>
          <a:prstGeom prst="rect">
            <a:avLst/>
          </a:prstGeom>
          <a:noFill/>
        </p:spPr>
        <p:txBody>
          <a:bodyPr wrap="square" rtlCol="0">
            <a:spAutoFit/>
          </a:bodyPr>
          <a:lstStyle/>
          <a:p>
            <a:r>
              <a:rPr kumimoji="1" lang="ja-JP" altLang="en-US" sz="2000" b="1" dirty="0" smtClean="0">
                <a:solidFill>
                  <a:schemeClr val="bg1"/>
                </a:solidFill>
                <a:latin typeface="メイリオ" pitchFamily="50" charset="-128"/>
                <a:ea typeface="メイリオ" pitchFamily="50" charset="-128"/>
              </a:rPr>
              <a:t>派遣等</a:t>
            </a:r>
            <a:endParaRPr kumimoji="1" lang="ja-JP" altLang="en-US" sz="2000" b="1" dirty="0">
              <a:solidFill>
                <a:schemeClr val="bg1"/>
              </a:solidFill>
              <a:latin typeface="メイリオ" pitchFamily="50" charset="-128"/>
              <a:ea typeface="メイリオ" pitchFamily="50" charset="-128"/>
            </a:endParaRPr>
          </a:p>
        </p:txBody>
      </p:sp>
      <p:sp>
        <p:nvSpPr>
          <p:cNvPr id="34" name="メモ 33"/>
          <p:cNvSpPr/>
          <p:nvPr/>
        </p:nvSpPr>
        <p:spPr>
          <a:xfrm>
            <a:off x="0" y="476672"/>
            <a:ext cx="9144000" cy="1080120"/>
          </a:xfrm>
          <a:prstGeom prst="foldedCorner">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500" b="1" dirty="0" smtClean="0">
                <a:solidFill>
                  <a:schemeClr val="accent6">
                    <a:lumMod val="50000"/>
                  </a:schemeClr>
                </a:solidFill>
                <a:latin typeface="メイリオ" pitchFamily="50" charset="-128"/>
                <a:ea typeface="メイリオ" pitchFamily="50" charset="-128"/>
              </a:rPr>
              <a:t>■</a:t>
            </a:r>
            <a:r>
              <a:rPr lang="ja-JP" altLang="en-US" sz="1500" dirty="0" smtClean="0">
                <a:solidFill>
                  <a:schemeClr val="tx1"/>
                </a:solidFill>
                <a:latin typeface="メイリオ" pitchFamily="50" charset="-128"/>
                <a:ea typeface="メイリオ" pitchFamily="50" charset="-128"/>
                <a:cs typeface="メイリオ" pitchFamily="50" charset="-128"/>
              </a:rPr>
              <a:t>医療スタッフ全体</a:t>
            </a:r>
            <a:r>
              <a:rPr lang="ja-JP" altLang="ja-JP" sz="1500" dirty="0" smtClean="0">
                <a:solidFill>
                  <a:schemeClr val="tx1"/>
                </a:solidFill>
                <a:latin typeface="メイリオ" pitchFamily="50" charset="-128"/>
                <a:ea typeface="メイリオ" pitchFamily="50" charset="-128"/>
                <a:cs typeface="メイリオ" pitchFamily="50" charset="-128"/>
              </a:rPr>
              <a:t>の</a:t>
            </a:r>
            <a:r>
              <a:rPr lang="ja-JP" altLang="ja-JP" sz="1500" dirty="0">
                <a:solidFill>
                  <a:schemeClr val="tx1"/>
                </a:solidFill>
                <a:latin typeface="メイリオ" pitchFamily="50" charset="-128"/>
                <a:ea typeface="メイリオ" pitchFamily="50" charset="-128"/>
                <a:cs typeface="メイリオ" pitchFamily="50" charset="-128"/>
              </a:rPr>
              <a:t>離職防止や</a:t>
            </a:r>
            <a:r>
              <a:rPr lang="ja-JP" altLang="ja-JP" sz="1500" dirty="0" smtClean="0">
                <a:solidFill>
                  <a:schemeClr val="tx1"/>
                </a:solidFill>
                <a:latin typeface="メイリオ" pitchFamily="50" charset="-128"/>
                <a:ea typeface="メイリオ" pitchFamily="50" charset="-128"/>
                <a:cs typeface="メイリオ" pitchFamily="50" charset="-128"/>
              </a:rPr>
              <a:t>医療</a:t>
            </a:r>
            <a:r>
              <a:rPr lang="ja-JP" altLang="en-US" sz="1500" dirty="0" smtClean="0">
                <a:solidFill>
                  <a:schemeClr val="tx1"/>
                </a:solidFill>
                <a:latin typeface="メイリオ" pitchFamily="50" charset="-128"/>
                <a:ea typeface="メイリオ" pitchFamily="50" charset="-128"/>
                <a:cs typeface="メイリオ" pitchFamily="50" charset="-128"/>
              </a:rPr>
              <a:t>の質の向上</a:t>
            </a:r>
            <a:r>
              <a:rPr lang="ja-JP" altLang="ja-JP" sz="1500" dirty="0" smtClean="0">
                <a:solidFill>
                  <a:schemeClr val="tx1"/>
                </a:solidFill>
                <a:latin typeface="メイリオ" pitchFamily="50" charset="-128"/>
                <a:ea typeface="メイリオ" pitchFamily="50" charset="-128"/>
                <a:cs typeface="メイリオ" pitchFamily="50" charset="-128"/>
              </a:rPr>
              <a:t>を</a:t>
            </a:r>
            <a:r>
              <a:rPr lang="ja-JP" altLang="ja-JP" sz="1500" dirty="0">
                <a:solidFill>
                  <a:schemeClr val="tx1"/>
                </a:solidFill>
                <a:latin typeface="メイリオ" pitchFamily="50" charset="-128"/>
                <a:ea typeface="メイリオ" pitchFamily="50" charset="-128"/>
                <a:cs typeface="メイリオ" pitchFamily="50" charset="-128"/>
              </a:rPr>
              <a:t>図るため、国における指針の策定等、各医療機関</a:t>
            </a:r>
            <a:r>
              <a:rPr lang="ja-JP" altLang="ja-JP" sz="1500" dirty="0" smtClean="0">
                <a:solidFill>
                  <a:schemeClr val="tx1"/>
                </a:solidFill>
                <a:latin typeface="メイリオ" pitchFamily="50" charset="-128"/>
                <a:ea typeface="メイリオ" pitchFamily="50" charset="-128"/>
                <a:cs typeface="メイリオ" pitchFamily="50" charset="-128"/>
              </a:rPr>
              <a:t>が</a:t>
            </a:r>
            <a:endParaRPr lang="en-US" altLang="ja-JP" sz="1500" dirty="0" smtClean="0">
              <a:solidFill>
                <a:schemeClr val="tx1"/>
              </a:solidFill>
              <a:latin typeface="メイリオ" pitchFamily="50" charset="-128"/>
              <a:ea typeface="メイリオ" pitchFamily="50" charset="-128"/>
              <a:cs typeface="メイリオ" pitchFamily="50" charset="-128"/>
            </a:endParaRPr>
          </a:p>
          <a:p>
            <a:r>
              <a:rPr lang="ja-JP" altLang="en-US" sz="1500" dirty="0">
                <a:solidFill>
                  <a:schemeClr val="tx1"/>
                </a:solidFill>
                <a:latin typeface="メイリオ" pitchFamily="50" charset="-128"/>
                <a:ea typeface="メイリオ" pitchFamily="50" charset="-128"/>
                <a:cs typeface="メイリオ" pitchFamily="50" charset="-128"/>
              </a:rPr>
              <a:t>　</a:t>
            </a:r>
            <a:r>
              <a:rPr lang="en-US" altLang="ja-JP" sz="1500" dirty="0" smtClean="0">
                <a:solidFill>
                  <a:schemeClr val="tx1"/>
                </a:solidFill>
                <a:latin typeface="メイリオ" pitchFamily="50" charset="-128"/>
                <a:ea typeface="メイリオ" pitchFamily="50" charset="-128"/>
                <a:cs typeface="メイリオ" pitchFamily="50" charset="-128"/>
              </a:rPr>
              <a:t>PDCA</a:t>
            </a:r>
            <a:r>
              <a:rPr lang="ja-JP" altLang="ja-JP" sz="1500" dirty="0">
                <a:solidFill>
                  <a:schemeClr val="tx1"/>
                </a:solidFill>
                <a:latin typeface="メイリオ" pitchFamily="50" charset="-128"/>
                <a:ea typeface="メイリオ" pitchFamily="50" charset="-128"/>
                <a:cs typeface="メイリオ" pitchFamily="50" charset="-128"/>
              </a:rPr>
              <a:t>サイクルを活用して計画的に勤務環境改善に向けた取組を行うための仕組み（勤務環境改善</a:t>
            </a:r>
            <a:r>
              <a:rPr lang="ja-JP" altLang="ja-JP" sz="1500" dirty="0" smtClean="0">
                <a:solidFill>
                  <a:schemeClr val="tx1"/>
                </a:solidFill>
                <a:latin typeface="メイリオ" pitchFamily="50" charset="-128"/>
                <a:ea typeface="メイリオ" pitchFamily="50" charset="-128"/>
                <a:cs typeface="メイリオ" pitchFamily="50" charset="-128"/>
              </a:rPr>
              <a:t>マネ</a:t>
            </a:r>
            <a:endParaRPr lang="en-US" altLang="ja-JP" sz="1500" dirty="0" smtClean="0">
              <a:solidFill>
                <a:schemeClr val="tx1"/>
              </a:solidFill>
              <a:latin typeface="メイリオ" pitchFamily="50" charset="-128"/>
              <a:ea typeface="メイリオ" pitchFamily="50" charset="-128"/>
              <a:cs typeface="メイリオ" pitchFamily="50" charset="-128"/>
            </a:endParaRPr>
          </a:p>
          <a:p>
            <a:r>
              <a:rPr lang="ja-JP" altLang="en-US" sz="1500" dirty="0">
                <a:solidFill>
                  <a:schemeClr val="tx1"/>
                </a:solidFill>
                <a:latin typeface="メイリオ" pitchFamily="50" charset="-128"/>
                <a:ea typeface="メイリオ" pitchFamily="50" charset="-128"/>
                <a:cs typeface="メイリオ" pitchFamily="50" charset="-128"/>
              </a:rPr>
              <a:t>　</a:t>
            </a:r>
            <a:r>
              <a:rPr lang="ja-JP" altLang="ja-JP" sz="1500" dirty="0" smtClean="0">
                <a:solidFill>
                  <a:schemeClr val="tx1"/>
                </a:solidFill>
                <a:latin typeface="メイリオ" pitchFamily="50" charset="-128"/>
                <a:ea typeface="メイリオ" pitchFamily="50" charset="-128"/>
                <a:cs typeface="メイリオ" pitchFamily="50" charset="-128"/>
              </a:rPr>
              <a:t>ジメントシステム</a:t>
            </a:r>
            <a:r>
              <a:rPr lang="ja-JP" altLang="ja-JP" sz="1500" dirty="0">
                <a:solidFill>
                  <a:schemeClr val="tx1"/>
                </a:solidFill>
                <a:latin typeface="メイリオ" pitchFamily="50" charset="-128"/>
                <a:ea typeface="メイリオ" pitchFamily="50" charset="-128"/>
                <a:cs typeface="メイリオ" pitchFamily="50" charset="-128"/>
              </a:rPr>
              <a:t>）</a:t>
            </a:r>
            <a:r>
              <a:rPr lang="ja-JP" altLang="ja-JP" sz="1500" dirty="0" smtClean="0">
                <a:solidFill>
                  <a:schemeClr val="tx1"/>
                </a:solidFill>
                <a:latin typeface="メイリオ" pitchFamily="50" charset="-128"/>
                <a:ea typeface="メイリオ" pitchFamily="50" charset="-128"/>
                <a:cs typeface="メイリオ" pitchFamily="50" charset="-128"/>
              </a:rPr>
              <a:t>を</a:t>
            </a:r>
            <a:r>
              <a:rPr lang="ja-JP" altLang="en-US" sz="1500" dirty="0" smtClean="0">
                <a:solidFill>
                  <a:schemeClr val="tx1"/>
                </a:solidFill>
                <a:latin typeface="メイリオ" pitchFamily="50" charset="-128"/>
                <a:ea typeface="メイリオ" pitchFamily="50" charset="-128"/>
                <a:cs typeface="メイリオ" pitchFamily="50" charset="-128"/>
              </a:rPr>
              <a:t>創設。あわせて、</a:t>
            </a:r>
            <a:r>
              <a:rPr lang="ja-JP" altLang="ja-JP" sz="1500" dirty="0" smtClean="0">
                <a:solidFill>
                  <a:schemeClr val="tx1"/>
                </a:solidFill>
                <a:latin typeface="メイリオ" pitchFamily="50" charset="-128"/>
                <a:ea typeface="メイリオ" pitchFamily="50" charset="-128"/>
                <a:cs typeface="メイリオ" pitchFamily="50" charset="-128"/>
              </a:rPr>
              <a:t>こう</a:t>
            </a:r>
            <a:r>
              <a:rPr lang="ja-JP" altLang="ja-JP" sz="1500" dirty="0">
                <a:solidFill>
                  <a:schemeClr val="tx1"/>
                </a:solidFill>
                <a:latin typeface="メイリオ" pitchFamily="50" charset="-128"/>
                <a:ea typeface="メイリオ" pitchFamily="50" charset="-128"/>
                <a:cs typeface="メイリオ" pitchFamily="50" charset="-128"/>
              </a:rPr>
              <a:t>した取組を行う医療機関に対する総合的な支援体制を</a:t>
            </a:r>
            <a:r>
              <a:rPr lang="ja-JP" altLang="ja-JP" sz="1500" dirty="0" smtClean="0">
                <a:solidFill>
                  <a:schemeClr val="tx1"/>
                </a:solidFill>
                <a:latin typeface="メイリオ" pitchFamily="50" charset="-128"/>
                <a:ea typeface="メイリオ" pitchFamily="50" charset="-128"/>
                <a:cs typeface="メイリオ" pitchFamily="50" charset="-128"/>
              </a:rPr>
              <a:t>構築</a:t>
            </a:r>
            <a:endParaRPr lang="en-US" altLang="ja-JP" sz="1500" dirty="0" smtClean="0">
              <a:solidFill>
                <a:schemeClr val="tx1"/>
              </a:solidFill>
              <a:latin typeface="メイリオ" pitchFamily="50" charset="-128"/>
              <a:ea typeface="メイリオ" pitchFamily="50" charset="-128"/>
              <a:cs typeface="メイリオ" pitchFamily="50" charset="-128"/>
            </a:endParaRPr>
          </a:p>
          <a:p>
            <a:r>
              <a:rPr lang="ja-JP" altLang="en-US" sz="1500" dirty="0">
                <a:solidFill>
                  <a:schemeClr val="tx1"/>
                </a:solidFill>
                <a:latin typeface="メイリオ" pitchFamily="50" charset="-128"/>
                <a:ea typeface="メイリオ" pitchFamily="50" charset="-128"/>
                <a:cs typeface="メイリオ" pitchFamily="50" charset="-128"/>
              </a:rPr>
              <a:t>　</a:t>
            </a:r>
            <a:r>
              <a:rPr lang="ja-JP" altLang="ja-JP" sz="1500" dirty="0" smtClean="0">
                <a:solidFill>
                  <a:schemeClr val="tx1"/>
                </a:solidFill>
                <a:latin typeface="メイリオ" pitchFamily="50" charset="-128"/>
                <a:ea typeface="メイリオ" pitchFamily="50" charset="-128"/>
                <a:cs typeface="メイリオ" pitchFamily="50" charset="-128"/>
              </a:rPr>
              <a:t>する</a:t>
            </a:r>
            <a:r>
              <a:rPr lang="ja-JP" altLang="ja-JP" sz="1500" dirty="0">
                <a:solidFill>
                  <a:schemeClr val="tx1"/>
                </a:solidFill>
                <a:latin typeface="メイリオ" pitchFamily="50" charset="-128"/>
                <a:ea typeface="メイリオ" pitchFamily="50" charset="-128"/>
                <a:cs typeface="メイリオ" pitchFamily="50" charset="-128"/>
              </a:rPr>
              <a:t>ため、</a:t>
            </a:r>
            <a:r>
              <a:rPr lang="ja-JP" altLang="ja-JP" sz="1500" dirty="0" smtClean="0">
                <a:solidFill>
                  <a:schemeClr val="tx1"/>
                </a:solidFill>
                <a:latin typeface="メイリオ" pitchFamily="50" charset="-128"/>
                <a:ea typeface="メイリオ" pitchFamily="50" charset="-128"/>
                <a:cs typeface="メイリオ" pitchFamily="50" charset="-128"/>
              </a:rPr>
              <a:t>都道府県</a:t>
            </a:r>
            <a:r>
              <a:rPr lang="ja-JP" altLang="en-US" sz="1500" dirty="0" smtClean="0">
                <a:solidFill>
                  <a:schemeClr val="tx1"/>
                </a:solidFill>
                <a:latin typeface="メイリオ" pitchFamily="50" charset="-128"/>
                <a:ea typeface="メイリオ" pitchFamily="50" charset="-128"/>
                <a:cs typeface="メイリオ" pitchFamily="50" charset="-128"/>
              </a:rPr>
              <a:t>が地域の関係団体と連携し、</a:t>
            </a:r>
            <a:r>
              <a:rPr lang="ja-JP" altLang="ja-JP" sz="1600" dirty="0" smtClean="0">
                <a:solidFill>
                  <a:schemeClr val="tx1"/>
                </a:solidFill>
                <a:latin typeface="ＤＦ特太ゴシック体" panose="020B0509000000000000" pitchFamily="49" charset="-128"/>
                <a:ea typeface="ＤＦ特太ゴシック体" panose="020B0509000000000000" pitchFamily="49" charset="-128"/>
                <a:cs typeface="メイリオ" pitchFamily="50" charset="-128"/>
              </a:rPr>
              <a:t>医療</a:t>
            </a:r>
            <a:r>
              <a:rPr lang="ja-JP" altLang="ja-JP" sz="1600" dirty="0">
                <a:solidFill>
                  <a:schemeClr val="tx1"/>
                </a:solidFill>
                <a:latin typeface="ＤＦ特太ゴシック体" panose="020B0509000000000000" pitchFamily="49" charset="-128"/>
                <a:ea typeface="ＤＦ特太ゴシック体" panose="020B0509000000000000" pitchFamily="49" charset="-128"/>
                <a:cs typeface="メイリオ" pitchFamily="50" charset="-128"/>
              </a:rPr>
              <a:t>勤務環境改善支援</a:t>
            </a:r>
            <a:r>
              <a:rPr lang="ja-JP" altLang="ja-JP" sz="1600" dirty="0" smtClean="0">
                <a:solidFill>
                  <a:schemeClr val="tx1"/>
                </a:solidFill>
                <a:latin typeface="ＤＦ特太ゴシック体" panose="020B0509000000000000" pitchFamily="49" charset="-128"/>
                <a:ea typeface="ＤＦ特太ゴシック体" panose="020B0509000000000000" pitchFamily="49" charset="-128"/>
                <a:cs typeface="メイリオ" pitchFamily="50" charset="-128"/>
              </a:rPr>
              <a:t>センター</a:t>
            </a:r>
            <a:r>
              <a:rPr lang="en-US" altLang="ja-JP" sz="1600" dirty="0" smtClean="0">
                <a:solidFill>
                  <a:schemeClr val="tx1"/>
                </a:solidFill>
                <a:latin typeface="ＤＦ特太ゴシック体" panose="020B0509000000000000" pitchFamily="49" charset="-128"/>
                <a:ea typeface="ＤＦ特太ゴシック体" panose="020B0509000000000000" pitchFamily="49" charset="-128"/>
                <a:cs typeface="メイリオ" pitchFamily="50" charset="-128"/>
              </a:rPr>
              <a:t>(</a:t>
            </a:r>
            <a:r>
              <a:rPr lang="ja-JP" altLang="ja-JP" sz="1600" dirty="0" smtClean="0">
                <a:solidFill>
                  <a:schemeClr val="tx1"/>
                </a:solidFill>
                <a:latin typeface="ＤＦ特太ゴシック体" panose="020B0509000000000000" pitchFamily="49" charset="-128"/>
                <a:ea typeface="ＤＦ特太ゴシック体" panose="020B0509000000000000" pitchFamily="49" charset="-128"/>
                <a:cs typeface="メイリオ" pitchFamily="50" charset="-128"/>
              </a:rPr>
              <a:t>仮称</a:t>
            </a:r>
            <a:r>
              <a:rPr lang="en-US" altLang="ja-JP" sz="1600" dirty="0" smtClean="0">
                <a:solidFill>
                  <a:schemeClr val="tx1"/>
                </a:solidFill>
                <a:latin typeface="ＤＦ特太ゴシック体" panose="020B0509000000000000" pitchFamily="49" charset="-128"/>
                <a:ea typeface="ＤＦ特太ゴシック体" panose="020B0509000000000000" pitchFamily="49" charset="-128"/>
                <a:cs typeface="メイリオ" pitchFamily="50" charset="-128"/>
              </a:rPr>
              <a:t>)</a:t>
            </a:r>
            <a:r>
              <a:rPr lang="ja-JP" altLang="en-US" sz="1500" dirty="0" smtClean="0">
                <a:solidFill>
                  <a:schemeClr val="tx1"/>
                </a:solidFill>
                <a:latin typeface="メイリオ" pitchFamily="50" charset="-128"/>
                <a:ea typeface="メイリオ" pitchFamily="50" charset="-128"/>
                <a:cs typeface="メイリオ" pitchFamily="50" charset="-128"/>
              </a:rPr>
              <a:t>を設置</a:t>
            </a:r>
            <a:r>
              <a:rPr lang="ja-JP" altLang="ja-JP" sz="1500" dirty="0" smtClean="0">
                <a:solidFill>
                  <a:schemeClr val="tx1"/>
                </a:solidFill>
                <a:latin typeface="メイリオ" pitchFamily="50" charset="-128"/>
                <a:ea typeface="メイリオ" pitchFamily="50" charset="-128"/>
                <a:cs typeface="メイリオ" pitchFamily="50" charset="-128"/>
              </a:rPr>
              <a:t>。</a:t>
            </a:r>
            <a:endParaRPr kumimoji="1" lang="en-US" altLang="ja-JP" sz="1500" b="1" dirty="0" smtClean="0">
              <a:solidFill>
                <a:schemeClr val="tx1"/>
              </a:solidFill>
              <a:latin typeface="メイリオ" pitchFamily="50" charset="-128"/>
              <a:ea typeface="メイリオ" pitchFamily="50" charset="-128"/>
              <a:cs typeface="メイリオ" pitchFamily="50" charset="-128"/>
            </a:endParaRPr>
          </a:p>
          <a:p>
            <a:endParaRPr kumimoji="1" lang="ja-JP" altLang="en-US" sz="1500" dirty="0">
              <a:solidFill>
                <a:schemeClr val="tx1"/>
              </a:solidFill>
              <a:latin typeface="メイリオ" pitchFamily="50" charset="-128"/>
              <a:ea typeface="メイリオ" pitchFamily="50" charset="-128"/>
              <a:cs typeface="メイリオ" pitchFamily="50" charset="-128"/>
            </a:endParaRPr>
          </a:p>
        </p:txBody>
      </p:sp>
      <p:sp>
        <p:nvSpPr>
          <p:cNvPr id="35" name="テキスト ボックス 34"/>
          <p:cNvSpPr txBox="1"/>
          <p:nvPr/>
        </p:nvSpPr>
        <p:spPr>
          <a:xfrm>
            <a:off x="5511686" y="2749299"/>
            <a:ext cx="3563888" cy="523220"/>
          </a:xfrm>
          <a:prstGeom prst="rect">
            <a:avLst/>
          </a:prstGeom>
          <a:noFill/>
        </p:spPr>
        <p:txBody>
          <a:bodyPr wrap="square" rtlCol="0">
            <a:spAutoFit/>
          </a:bodyPr>
          <a:lstStyle/>
          <a:p>
            <a:r>
              <a:rPr kumimoji="1" lang="ja-JP" altLang="en-US" sz="1400" dirty="0" smtClean="0">
                <a:latin typeface="メイリオ" pitchFamily="50" charset="-128"/>
                <a:ea typeface="メイリオ" pitchFamily="50" charset="-128"/>
              </a:rPr>
              <a:t>地域の実情に応じて関係団体と連携</a:t>
            </a:r>
            <a:endParaRPr kumimoji="1" lang="en-US" altLang="ja-JP" sz="1400" dirty="0" smtClean="0">
              <a:latin typeface="メイリオ" pitchFamily="50" charset="-128"/>
              <a:ea typeface="メイリオ" pitchFamily="50" charset="-128"/>
            </a:endParaRPr>
          </a:p>
          <a:p>
            <a:r>
              <a:rPr lang="ja-JP" altLang="en-US" sz="1400" dirty="0" smtClean="0">
                <a:latin typeface="メイリオ" pitchFamily="50" charset="-128"/>
                <a:ea typeface="メイリオ" pitchFamily="50" charset="-128"/>
              </a:rPr>
              <a:t>（運営協議会等で連携体制を確保）</a:t>
            </a:r>
            <a:endParaRPr kumimoji="1" lang="ja-JP" altLang="en-US" sz="1400" dirty="0">
              <a:latin typeface="メイリオ" pitchFamily="50" charset="-128"/>
              <a:ea typeface="メイリオ" pitchFamily="50" charset="-128"/>
            </a:endParaRPr>
          </a:p>
        </p:txBody>
      </p:sp>
      <p:sp>
        <p:nvSpPr>
          <p:cNvPr id="36" name="角丸四角形 35"/>
          <p:cNvSpPr/>
          <p:nvPr/>
        </p:nvSpPr>
        <p:spPr>
          <a:xfrm>
            <a:off x="3804797" y="1628800"/>
            <a:ext cx="5328592" cy="432048"/>
          </a:xfrm>
          <a:prstGeom prst="roundRect">
            <a:avLst/>
          </a:prstGeom>
          <a:solidFill>
            <a:schemeClr val="accent6">
              <a:lumMod val="50000"/>
            </a:schemeClr>
          </a:solidFill>
          <a:ln>
            <a:solidFill>
              <a:schemeClr val="accent6">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solidFill>
                  <a:schemeClr val="bg1"/>
                </a:solidFill>
                <a:latin typeface="HG丸ｺﾞｼｯｸM-PRO" pitchFamily="50" charset="-128"/>
                <a:ea typeface="HG丸ｺﾞｼｯｸM-PRO" pitchFamily="50" charset="-128"/>
              </a:rPr>
              <a:t>都道府県＝支援センター設置主体</a:t>
            </a:r>
            <a:endParaRPr kumimoji="1" lang="ja-JP" altLang="en-US" b="1" dirty="0">
              <a:solidFill>
                <a:schemeClr val="bg1"/>
              </a:solidFill>
              <a:latin typeface="HG丸ｺﾞｼｯｸM-PRO" pitchFamily="50" charset="-128"/>
              <a:ea typeface="HG丸ｺﾞｼｯｸM-PRO" pitchFamily="50" charset="-128"/>
            </a:endParaRPr>
          </a:p>
        </p:txBody>
      </p:sp>
      <p:sp>
        <p:nvSpPr>
          <p:cNvPr id="38" name="下矢印 37"/>
          <p:cNvSpPr/>
          <p:nvPr/>
        </p:nvSpPr>
        <p:spPr>
          <a:xfrm>
            <a:off x="8125978" y="2087236"/>
            <a:ext cx="1018024" cy="2774031"/>
          </a:xfrm>
          <a:prstGeom prst="downArrow">
            <a:avLst>
              <a:gd name="adj1" fmla="val 27702"/>
              <a:gd name="adj2" fmla="val 57848"/>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en-US" altLang="ja-JP" sz="1400" b="1" dirty="0" smtClean="0">
              <a:latin typeface="メイリオ" pitchFamily="50" charset="-128"/>
              <a:ea typeface="メイリオ" pitchFamily="50" charset="-128"/>
            </a:endParaRPr>
          </a:p>
          <a:p>
            <a:pPr algn="ctr"/>
            <a:r>
              <a:rPr kumimoji="1" lang="ja-JP" altLang="en-US" sz="1400" b="1" dirty="0" smtClean="0">
                <a:latin typeface="メイリオ" pitchFamily="50" charset="-128"/>
                <a:ea typeface="メイリオ" pitchFamily="50" charset="-128"/>
              </a:rPr>
              <a:t>事業を委託等</a:t>
            </a:r>
            <a:endParaRPr kumimoji="1" lang="ja-JP" altLang="en-US" sz="1400" b="1" dirty="0">
              <a:latin typeface="メイリオ" pitchFamily="50" charset="-128"/>
              <a:ea typeface="メイリオ" pitchFamily="50" charset="-128"/>
            </a:endParaRPr>
          </a:p>
        </p:txBody>
      </p:sp>
      <p:sp>
        <p:nvSpPr>
          <p:cNvPr id="40" name="額縁 39"/>
          <p:cNvSpPr/>
          <p:nvPr/>
        </p:nvSpPr>
        <p:spPr>
          <a:xfrm>
            <a:off x="0" y="0"/>
            <a:ext cx="9144000" cy="404664"/>
          </a:xfrm>
          <a:prstGeom prst="bevel">
            <a:avLst/>
          </a:prstGeom>
          <a:solidFill>
            <a:schemeClr val="accent1">
              <a:lumMod val="20000"/>
              <a:lumOff val="80000"/>
            </a:schemeClr>
          </a:solidFill>
          <a:ln>
            <a:solidFill>
              <a:schemeClr val="accent5">
                <a:lumMod val="50000"/>
              </a:schemeClr>
            </a:solid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b="1" dirty="0" smtClean="0">
                <a:solidFill>
                  <a:schemeClr val="tx1"/>
                </a:solidFill>
                <a:latin typeface="メイリオ" pitchFamily="50" charset="-128"/>
                <a:ea typeface="メイリオ" pitchFamily="50" charset="-128"/>
              </a:rPr>
              <a:t>事業イメージ　　医療機関の勤務環境改善システムの構築</a:t>
            </a:r>
            <a:endParaRPr kumimoji="1" lang="ja-JP" altLang="en-US" b="1" dirty="0">
              <a:solidFill>
                <a:schemeClr val="tx1"/>
              </a:solidFill>
              <a:latin typeface="メイリオ" pitchFamily="50" charset="-128"/>
              <a:ea typeface="メイリオ" pitchFamily="50" charset="-128"/>
            </a:endParaRPr>
          </a:p>
        </p:txBody>
      </p:sp>
      <p:sp>
        <p:nvSpPr>
          <p:cNvPr id="20" name="上矢印吹き出し 19"/>
          <p:cNvSpPr/>
          <p:nvPr/>
        </p:nvSpPr>
        <p:spPr>
          <a:xfrm>
            <a:off x="0" y="6021288"/>
            <a:ext cx="3851920" cy="836712"/>
          </a:xfrm>
          <a:prstGeom prst="upArrowCallout">
            <a:avLst>
              <a:gd name="adj1" fmla="val 25000"/>
              <a:gd name="adj2" fmla="val 97899"/>
              <a:gd name="adj3" fmla="val 25000"/>
              <a:gd name="adj4" fmla="val 6497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メイリオ" pitchFamily="50" charset="-128"/>
                <a:ea typeface="メイリオ" pitchFamily="50" charset="-128"/>
              </a:rPr>
              <a:t>国</a:t>
            </a:r>
            <a:r>
              <a:rPr lang="ja-JP" altLang="en-US" sz="1400" dirty="0" smtClean="0">
                <a:solidFill>
                  <a:schemeClr val="tx1"/>
                </a:solidFill>
                <a:latin typeface="メイリオ" pitchFamily="50" charset="-128"/>
                <a:ea typeface="メイリオ" pitchFamily="50" charset="-128"/>
              </a:rPr>
              <a:t>が策定した</a:t>
            </a:r>
            <a:r>
              <a:rPr kumimoji="1" lang="ja-JP" altLang="en-US" sz="1400" dirty="0" smtClean="0">
                <a:solidFill>
                  <a:schemeClr val="tx1"/>
                </a:solidFill>
                <a:latin typeface="メイリオ" pitchFamily="50" charset="-128"/>
                <a:ea typeface="メイリオ" pitchFamily="50" charset="-128"/>
              </a:rPr>
              <a:t>「指針（ガイドライン）」に基づく勤務環境改善のための計画策定</a:t>
            </a:r>
            <a:endParaRPr kumimoji="1" lang="ja-JP" altLang="en-US" sz="1400" dirty="0">
              <a:solidFill>
                <a:schemeClr val="tx1"/>
              </a:solidFill>
              <a:latin typeface="メイリオ" pitchFamily="50" charset="-128"/>
              <a:ea typeface="メイリオ" pitchFamily="50" charset="-128"/>
            </a:endParaRPr>
          </a:p>
        </p:txBody>
      </p:sp>
      <p:grpSp>
        <p:nvGrpSpPr>
          <p:cNvPr id="22" name="グループ化 92"/>
          <p:cNvGrpSpPr>
            <a:grpSpLocks/>
          </p:cNvGrpSpPr>
          <p:nvPr/>
        </p:nvGrpSpPr>
        <p:grpSpPr bwMode="auto">
          <a:xfrm>
            <a:off x="1817214" y="4455174"/>
            <a:ext cx="1479015" cy="850477"/>
            <a:chOff x="899592" y="2888968"/>
            <a:chExt cx="1404000" cy="1116096"/>
          </a:xfrm>
        </p:grpSpPr>
        <p:sp>
          <p:nvSpPr>
            <p:cNvPr id="29" name="フローチャート : 端子 28"/>
            <p:cNvSpPr/>
            <p:nvPr/>
          </p:nvSpPr>
          <p:spPr>
            <a:xfrm>
              <a:off x="899592" y="2888968"/>
              <a:ext cx="1404000" cy="252432"/>
            </a:xfrm>
            <a:prstGeom prst="flowChartTerminator">
              <a:avLst/>
            </a:prstGeom>
            <a:ln w="19050"/>
          </p:spPr>
          <p:style>
            <a:lnRef idx="2">
              <a:schemeClr val="accent3"/>
            </a:lnRef>
            <a:fillRef idx="1">
              <a:schemeClr val="lt1"/>
            </a:fillRef>
            <a:effectRef idx="0">
              <a:schemeClr val="accent3"/>
            </a:effectRef>
            <a:fontRef idx="minor">
              <a:schemeClr val="dk1"/>
            </a:fontRef>
          </p:style>
          <p:txBody>
            <a:bodyPr anchor="ctr"/>
            <a:lstStyle/>
            <a:p>
              <a:pPr>
                <a:defRPr/>
              </a:pPr>
              <a:r>
                <a:rPr lang="ja-JP" altLang="en-US" sz="1200" dirty="0">
                  <a:latin typeface="HG丸ｺﾞｼｯｸM-PRO" pitchFamily="50" charset="-128"/>
                  <a:ea typeface="HG丸ｺﾞｼｯｸM-PRO" pitchFamily="50" charset="-128"/>
                </a:rPr>
                <a:t>現状の評価</a:t>
              </a:r>
            </a:p>
          </p:txBody>
        </p:sp>
        <p:sp>
          <p:nvSpPr>
            <p:cNvPr id="30" name="フローチャート : 端子 29"/>
            <p:cNvSpPr/>
            <p:nvPr/>
          </p:nvSpPr>
          <p:spPr>
            <a:xfrm>
              <a:off x="899592" y="3320800"/>
              <a:ext cx="1404000" cy="252432"/>
            </a:xfrm>
            <a:prstGeom prst="flowChartTerminator">
              <a:avLst/>
            </a:prstGeom>
            <a:ln w="19050"/>
          </p:spPr>
          <p:style>
            <a:lnRef idx="2">
              <a:schemeClr val="accent3"/>
            </a:lnRef>
            <a:fillRef idx="1">
              <a:schemeClr val="lt1"/>
            </a:fillRef>
            <a:effectRef idx="0">
              <a:schemeClr val="accent3"/>
            </a:effectRef>
            <a:fontRef idx="minor">
              <a:schemeClr val="dk1"/>
            </a:fontRef>
          </p:style>
          <p:txBody>
            <a:bodyPr anchor="ctr"/>
            <a:lstStyle/>
            <a:p>
              <a:pPr>
                <a:defRPr/>
              </a:pPr>
              <a:r>
                <a:rPr lang="ja-JP" altLang="en-US" sz="1200" dirty="0">
                  <a:latin typeface="HG丸ｺﾞｼｯｸM-PRO" pitchFamily="50" charset="-128"/>
                  <a:ea typeface="HG丸ｺﾞｼｯｸM-PRO" pitchFamily="50" charset="-128"/>
                </a:rPr>
                <a:t>課題の抽出</a:t>
              </a:r>
            </a:p>
          </p:txBody>
        </p:sp>
        <p:sp>
          <p:nvSpPr>
            <p:cNvPr id="33" name="上矢印 32"/>
            <p:cNvSpPr/>
            <p:nvPr/>
          </p:nvSpPr>
          <p:spPr>
            <a:xfrm rot="10800000">
              <a:off x="1260122" y="3176327"/>
              <a:ext cx="648000" cy="107958"/>
            </a:xfrm>
            <a:prstGeom prst="upArrow">
              <a:avLst>
                <a:gd name="adj1" fmla="val 50000"/>
                <a:gd name="adj2" fmla="val 71462"/>
              </a:avLst>
            </a:prstGeom>
            <a:solidFill>
              <a:srgbClr val="92D050"/>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endParaRPr lang="ja-JP" altLang="en-US"/>
            </a:p>
          </p:txBody>
        </p:sp>
        <p:sp>
          <p:nvSpPr>
            <p:cNvPr id="37" name="上矢印 36"/>
            <p:cNvSpPr/>
            <p:nvPr/>
          </p:nvSpPr>
          <p:spPr>
            <a:xfrm rot="10800000">
              <a:off x="1260122" y="3616097"/>
              <a:ext cx="648000" cy="107958"/>
            </a:xfrm>
            <a:prstGeom prst="upArrow">
              <a:avLst>
                <a:gd name="adj1" fmla="val 50000"/>
                <a:gd name="adj2" fmla="val 71462"/>
              </a:avLst>
            </a:prstGeom>
            <a:solidFill>
              <a:srgbClr val="92D050"/>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endParaRPr lang="ja-JP" altLang="en-US"/>
            </a:p>
          </p:txBody>
        </p:sp>
        <p:sp>
          <p:nvSpPr>
            <p:cNvPr id="39" name="フローチャート : 端子 38"/>
            <p:cNvSpPr/>
            <p:nvPr/>
          </p:nvSpPr>
          <p:spPr>
            <a:xfrm>
              <a:off x="899592" y="3752632"/>
              <a:ext cx="1404000" cy="252432"/>
            </a:xfrm>
            <a:prstGeom prst="flowChartTerminator">
              <a:avLst/>
            </a:prstGeom>
            <a:ln w="19050"/>
          </p:spPr>
          <p:style>
            <a:lnRef idx="2">
              <a:schemeClr val="accent3"/>
            </a:lnRef>
            <a:fillRef idx="1">
              <a:schemeClr val="lt1"/>
            </a:fillRef>
            <a:effectRef idx="0">
              <a:schemeClr val="accent3"/>
            </a:effectRef>
            <a:fontRef idx="minor">
              <a:schemeClr val="dk1"/>
            </a:fontRef>
          </p:style>
          <p:txBody>
            <a:bodyPr anchor="ctr"/>
            <a:lstStyle/>
            <a:p>
              <a:pPr>
                <a:defRPr/>
              </a:pPr>
              <a:r>
                <a:rPr lang="ja-JP" altLang="en-US" sz="1200" dirty="0">
                  <a:latin typeface="HG丸ｺﾞｼｯｸM-PRO" pitchFamily="50" charset="-128"/>
                  <a:ea typeface="HG丸ｺﾞｼｯｸM-PRO" pitchFamily="50" charset="-128"/>
                </a:rPr>
                <a:t>改善方針の決定</a:t>
              </a:r>
            </a:p>
          </p:txBody>
        </p:sp>
      </p:grpSp>
      <p:sp>
        <p:nvSpPr>
          <p:cNvPr id="42" name="U ターン矢印 41"/>
          <p:cNvSpPr/>
          <p:nvPr/>
        </p:nvSpPr>
        <p:spPr>
          <a:xfrm rot="16200000">
            <a:off x="1305479" y="4679325"/>
            <a:ext cx="810032" cy="361728"/>
          </a:xfrm>
          <a:prstGeom prst="uturnArrow">
            <a:avLst>
              <a:gd name="adj1" fmla="val 25000"/>
              <a:gd name="adj2" fmla="val 25000"/>
              <a:gd name="adj3" fmla="val 57257"/>
              <a:gd name="adj4" fmla="val 43750"/>
              <a:gd name="adj5" fmla="val 100000"/>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solidFill>
                <a:schemeClr val="tx1"/>
              </a:solidFill>
            </a:endParaRPr>
          </a:p>
        </p:txBody>
      </p:sp>
      <p:pic>
        <p:nvPicPr>
          <p:cNvPr id="43" name="Picture 12" descr="MCj02235740000[1]"/>
          <p:cNvPicPr>
            <a:picLocks noChangeAspect="1" noChangeArrowheads="1"/>
          </p:cNvPicPr>
          <p:nvPr/>
        </p:nvPicPr>
        <p:blipFill>
          <a:blip r:embed="rId5" cstate="print"/>
          <a:srcRect/>
          <a:stretch>
            <a:fillRect/>
          </a:stretch>
        </p:blipFill>
        <p:spPr bwMode="auto">
          <a:xfrm>
            <a:off x="610247" y="5305648"/>
            <a:ext cx="1281112" cy="711200"/>
          </a:xfrm>
          <a:prstGeom prst="rect">
            <a:avLst/>
          </a:prstGeom>
          <a:noFill/>
          <a:ln w="9525">
            <a:noFill/>
            <a:miter lim="800000"/>
            <a:headEnd/>
            <a:tailEnd/>
          </a:ln>
        </p:spPr>
      </p:pic>
      <p:grpSp>
        <p:nvGrpSpPr>
          <p:cNvPr id="44" name="グループ化 114"/>
          <p:cNvGrpSpPr>
            <a:grpSpLocks/>
          </p:cNvGrpSpPr>
          <p:nvPr/>
        </p:nvGrpSpPr>
        <p:grpSpPr bwMode="auto">
          <a:xfrm>
            <a:off x="2117727" y="5359700"/>
            <a:ext cx="1590176" cy="697595"/>
            <a:chOff x="2195736" y="2204864"/>
            <a:chExt cx="1728192" cy="864096"/>
          </a:xfrm>
        </p:grpSpPr>
        <p:sp>
          <p:nvSpPr>
            <p:cNvPr id="45" name="フローチャート : 書類 44"/>
            <p:cNvSpPr/>
            <p:nvPr/>
          </p:nvSpPr>
          <p:spPr>
            <a:xfrm>
              <a:off x="2195736" y="2204864"/>
              <a:ext cx="1728192" cy="864096"/>
            </a:xfrm>
            <a:prstGeom prst="flowChartDocument">
              <a:avLst/>
            </a:prstGeom>
          </p:spPr>
          <p:style>
            <a:lnRef idx="1">
              <a:schemeClr val="accent3"/>
            </a:lnRef>
            <a:fillRef idx="2">
              <a:schemeClr val="accent3"/>
            </a:fillRef>
            <a:effectRef idx="1">
              <a:schemeClr val="accent3"/>
            </a:effectRef>
            <a:fontRef idx="minor">
              <a:schemeClr val="dk1"/>
            </a:fontRef>
          </p:style>
          <p:txBody>
            <a:bodyPr anchor="ctr"/>
            <a:lstStyle/>
            <a:p>
              <a:pPr>
                <a:defRPr/>
              </a:pPr>
              <a:endParaRPr lang="ja-JP" altLang="en-US"/>
            </a:p>
          </p:txBody>
        </p:sp>
        <p:sp>
          <p:nvSpPr>
            <p:cNvPr id="46" name="正方形/長方形 45"/>
            <p:cNvSpPr/>
            <p:nvPr/>
          </p:nvSpPr>
          <p:spPr>
            <a:xfrm>
              <a:off x="2270322" y="2319230"/>
              <a:ext cx="396738" cy="152488"/>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lIns="95759" tIns="47880" rIns="95759" bIns="47880" anchor="ctr"/>
            <a:lstStyle/>
            <a:p>
              <a:pPr>
                <a:defRPr/>
              </a:pPr>
              <a:r>
                <a:rPr lang="ja-JP" altLang="en-US" sz="600" dirty="0"/>
                <a:t>項目</a:t>
              </a:r>
            </a:p>
          </p:txBody>
        </p:sp>
        <p:sp>
          <p:nvSpPr>
            <p:cNvPr id="47" name="正方形/長方形 46"/>
            <p:cNvSpPr/>
            <p:nvPr/>
          </p:nvSpPr>
          <p:spPr>
            <a:xfrm>
              <a:off x="2641669" y="2319230"/>
              <a:ext cx="612564" cy="152488"/>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lIns="95759" tIns="47880" rIns="95759" bIns="47880" anchor="ctr"/>
            <a:lstStyle/>
            <a:p>
              <a:pPr>
                <a:defRPr/>
              </a:pPr>
              <a:r>
                <a:rPr lang="ja-JP" altLang="en-US" sz="500" dirty="0"/>
                <a:t>現状・課題</a:t>
              </a:r>
            </a:p>
          </p:txBody>
        </p:sp>
        <p:sp>
          <p:nvSpPr>
            <p:cNvPr id="48" name="正方形/長方形 47"/>
            <p:cNvSpPr/>
            <p:nvPr/>
          </p:nvSpPr>
          <p:spPr>
            <a:xfrm>
              <a:off x="3260581" y="2319230"/>
              <a:ext cx="585586" cy="152488"/>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lIns="95759" tIns="47880" rIns="95759" bIns="47880" anchor="ctr"/>
            <a:lstStyle/>
            <a:p>
              <a:pPr>
                <a:defRPr/>
              </a:pPr>
              <a:r>
                <a:rPr lang="ja-JP" altLang="en-US" sz="600" dirty="0"/>
                <a:t>改善方針</a:t>
              </a:r>
            </a:p>
          </p:txBody>
        </p:sp>
        <p:sp>
          <p:nvSpPr>
            <p:cNvPr id="49" name="正方形/長方形 48"/>
            <p:cNvSpPr/>
            <p:nvPr/>
          </p:nvSpPr>
          <p:spPr>
            <a:xfrm>
              <a:off x="2279844" y="2509839"/>
              <a:ext cx="395152" cy="30497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7701" tIns="47880" rIns="0" bIns="47880"/>
            <a:lstStyle/>
            <a:p>
              <a:pPr>
                <a:defRPr/>
              </a:pPr>
              <a:r>
                <a:rPr lang="ja-JP" altLang="en-US" sz="1100" dirty="0">
                  <a:solidFill>
                    <a:schemeClr val="tx1"/>
                  </a:solidFill>
                  <a:latin typeface="HG丸ｺﾞｼｯｸM-PRO" pitchFamily="50" charset="-128"/>
                  <a:ea typeface="HG丸ｺﾞｼｯｸM-PRO" pitchFamily="50" charset="-128"/>
                </a:rPr>
                <a:t>・・</a:t>
              </a:r>
            </a:p>
          </p:txBody>
        </p:sp>
        <p:sp>
          <p:nvSpPr>
            <p:cNvPr id="50" name="正方形/長方形 49"/>
            <p:cNvSpPr/>
            <p:nvPr/>
          </p:nvSpPr>
          <p:spPr>
            <a:xfrm>
              <a:off x="2641669" y="2509839"/>
              <a:ext cx="626847" cy="30497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5402" tIns="47880" rIns="75402" bIns="47880"/>
            <a:lstStyle/>
            <a:p>
              <a:pPr>
                <a:defRPr/>
              </a:pPr>
              <a:r>
                <a:rPr lang="ja-JP" altLang="en-US" sz="1100" dirty="0">
                  <a:solidFill>
                    <a:schemeClr val="tx1"/>
                  </a:solidFill>
                  <a:latin typeface="HG丸ｺﾞｼｯｸM-PRO" pitchFamily="50" charset="-128"/>
                  <a:ea typeface="HG丸ｺﾞｼｯｸM-PRO" pitchFamily="50" charset="-128"/>
                </a:rPr>
                <a:t>・・・</a:t>
              </a:r>
            </a:p>
          </p:txBody>
        </p:sp>
        <p:sp>
          <p:nvSpPr>
            <p:cNvPr id="51" name="正方形/長方形 50"/>
            <p:cNvSpPr/>
            <p:nvPr/>
          </p:nvSpPr>
          <p:spPr>
            <a:xfrm>
              <a:off x="3254234" y="2509839"/>
              <a:ext cx="576065" cy="30497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7701" tIns="47880" rIns="37701" bIns="47880"/>
            <a:lstStyle/>
            <a:p>
              <a:pPr>
                <a:defRPr/>
              </a:pPr>
              <a:r>
                <a:rPr lang="ja-JP" altLang="en-US" sz="1100" dirty="0">
                  <a:solidFill>
                    <a:schemeClr val="tx1"/>
                  </a:solidFill>
                  <a:latin typeface="HG丸ｺﾞｼｯｸM-PRO" pitchFamily="50" charset="-128"/>
                  <a:ea typeface="HG丸ｺﾞｼｯｸM-PRO" pitchFamily="50" charset="-128"/>
                </a:rPr>
                <a:t>・・・</a:t>
              </a:r>
              <a:endParaRPr lang="en-US" altLang="ja-JP" sz="1100" dirty="0">
                <a:solidFill>
                  <a:schemeClr val="tx1"/>
                </a:solidFill>
                <a:latin typeface="HG丸ｺﾞｼｯｸM-PRO" pitchFamily="50" charset="-128"/>
                <a:ea typeface="HG丸ｺﾞｼｯｸM-PRO" pitchFamily="50" charset="-128"/>
              </a:endParaRPr>
            </a:p>
            <a:p>
              <a:pPr>
                <a:defRPr/>
              </a:pPr>
              <a:endParaRPr lang="ja-JP" altLang="en-US" sz="1100" dirty="0">
                <a:solidFill>
                  <a:schemeClr val="tx1"/>
                </a:solidFill>
                <a:latin typeface="HG丸ｺﾞｼｯｸM-PRO" pitchFamily="50" charset="-128"/>
                <a:ea typeface="HG丸ｺﾞｼｯｸM-PRO" pitchFamily="50" charset="-128"/>
              </a:endParaRPr>
            </a:p>
          </p:txBody>
        </p:sp>
      </p:grpSp>
      <p:sp>
        <p:nvSpPr>
          <p:cNvPr id="41" name="円/楕円 40"/>
          <p:cNvSpPr/>
          <p:nvPr/>
        </p:nvSpPr>
        <p:spPr>
          <a:xfrm>
            <a:off x="3440399" y="2134809"/>
            <a:ext cx="2555778" cy="766749"/>
          </a:xfrm>
          <a:prstGeom prst="ellipse">
            <a:avLst/>
          </a:prstGeom>
          <a:solidFill>
            <a:schemeClr val="accent6">
              <a:lumMod val="20000"/>
              <a:lumOff val="80000"/>
            </a:scheme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latin typeface="HG丸ｺﾞｼｯｸM-PRO" pitchFamily="50" charset="-128"/>
                <a:ea typeface="HG丸ｺﾞｼｯｸM-PRO" pitchFamily="50" charset="-128"/>
              </a:rPr>
              <a:t>医療関係団体</a:t>
            </a:r>
            <a:endParaRPr lang="en-US" altLang="ja-JP" dirty="0" smtClean="0">
              <a:solidFill>
                <a:schemeClr val="tx1"/>
              </a:solidFill>
              <a:latin typeface="HG丸ｺﾞｼｯｸM-PRO" pitchFamily="50" charset="-128"/>
              <a:ea typeface="HG丸ｺﾞｼｯｸM-PRO" pitchFamily="50" charset="-128"/>
            </a:endParaRPr>
          </a:p>
          <a:p>
            <a:pPr algn="ctr"/>
            <a:r>
              <a:rPr lang="ja-JP" altLang="en-US" sz="1400" dirty="0" smtClean="0">
                <a:solidFill>
                  <a:schemeClr val="tx1"/>
                </a:solidFill>
                <a:latin typeface="HG丸ｺﾞｼｯｸM-PRO" pitchFamily="50" charset="-128"/>
                <a:ea typeface="HG丸ｺﾞｼｯｸM-PRO" pitchFamily="50" charset="-128"/>
              </a:rPr>
              <a:t>（医師会、病院協会、看護協会等）</a:t>
            </a:r>
            <a:endParaRPr kumimoji="1" lang="en-US" altLang="ja-JP" sz="1400" dirty="0" smtClean="0">
              <a:solidFill>
                <a:schemeClr val="tx1"/>
              </a:solidFill>
              <a:latin typeface="HG丸ｺﾞｼｯｸM-PRO" pitchFamily="50" charset="-128"/>
              <a:ea typeface="HG丸ｺﾞｼｯｸM-PRO" pitchFamily="50" charset="-128"/>
            </a:endParaRPr>
          </a:p>
        </p:txBody>
      </p:sp>
      <p:sp>
        <p:nvSpPr>
          <p:cNvPr id="52" name="Text Box 2"/>
          <p:cNvSpPr txBox="1">
            <a:spLocks noChangeArrowheads="1"/>
          </p:cNvSpPr>
          <p:nvPr/>
        </p:nvSpPr>
        <p:spPr bwMode="auto">
          <a:xfrm>
            <a:off x="7186322" y="6588897"/>
            <a:ext cx="1994190" cy="259163"/>
          </a:xfrm>
          <a:prstGeom prst="rect">
            <a:avLst/>
          </a:prstGeom>
          <a:noFill/>
          <a:ln>
            <a:noFill/>
          </a:ln>
          <a:extLst/>
        </p:spPr>
        <p:txBody>
          <a:bodyPr wrap="square" lIns="27432" tIns="18288" rIns="0" bIns="18288"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ja-JP" altLang="en-US" sz="1050" dirty="0">
                <a:solidFill>
                  <a:srgbClr val="000000"/>
                </a:solidFill>
                <a:latin typeface="メイリオ" pitchFamily="50" charset="-128"/>
                <a:ea typeface="メイリオ" pitchFamily="50" charset="-128"/>
                <a:cs typeface="メイリオ" pitchFamily="50" charset="-128"/>
              </a:rPr>
              <a:t>厚生</a:t>
            </a:r>
            <a:r>
              <a:rPr lang="ja-JP" altLang="en-US" sz="1050" dirty="0" smtClean="0">
                <a:solidFill>
                  <a:srgbClr val="000000"/>
                </a:solidFill>
                <a:latin typeface="メイリオ" pitchFamily="50" charset="-128"/>
                <a:ea typeface="メイリオ" pitchFamily="50" charset="-128"/>
                <a:cs typeface="メイリオ" pitchFamily="50" charset="-128"/>
              </a:rPr>
              <a:t>労働省作成資料</a:t>
            </a:r>
            <a:endParaRPr lang="ja-JP" altLang="en-US" sz="1050" dirty="0">
              <a:latin typeface="メイリオ" pitchFamily="50" charset="-128"/>
              <a:ea typeface="メイリオ" pitchFamily="50" charset="-128"/>
              <a:cs typeface="メイリオ" pitchFamily="50" charset="-128"/>
            </a:endParaRPr>
          </a:p>
        </p:txBody>
      </p:sp>
      <p:sp>
        <p:nvSpPr>
          <p:cNvPr id="56"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76</a:t>
            </a:fld>
            <a:endParaRPr lang="ja-JP" altLang="en-US" dirty="0">
              <a:latin typeface="ＭＳ ゴシック" pitchFamily="49" charset="-128"/>
              <a:ea typeface="ＭＳ ゴシック" pitchFamily="49" charset="-128"/>
            </a:endParaRPr>
          </a:p>
        </p:txBody>
      </p:sp>
    </p:spTree>
    <p:extLst>
      <p:ext uri="{BB962C8B-B14F-4D97-AF65-F5344CB8AC3E}">
        <p14:creationId xmlns:p14="http://schemas.microsoft.com/office/powerpoint/2010/main" val="298597445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 Box 4"/>
          <p:cNvSpPr txBox="1">
            <a:spLocks noChangeArrowheads="1"/>
          </p:cNvSpPr>
          <p:nvPr/>
        </p:nvSpPr>
        <p:spPr bwMode="auto">
          <a:xfrm>
            <a:off x="107504" y="980728"/>
            <a:ext cx="9001857" cy="3970318"/>
          </a:xfrm>
          <a:prstGeom prst="rect">
            <a:avLst/>
          </a:prstGeom>
          <a:noFill/>
          <a:ln w="9525" algn="ctr">
            <a:noFill/>
            <a:miter lim="800000"/>
            <a:headEnd/>
            <a:tailEnd/>
          </a:ln>
        </p:spPr>
        <p:txBody>
          <a:bodyPr lIns="0" tIns="0" rIns="0" bIns="0">
            <a:spAutoFit/>
          </a:bodyPr>
          <a:lstStyle/>
          <a:p>
            <a:pPr>
              <a:lnSpc>
                <a:spcPct val="100000"/>
              </a:lnSpc>
              <a:buFont typeface="Wingdings" pitchFamily="2" charset="2"/>
              <a:buNone/>
              <a:defRPr/>
            </a:pPr>
            <a:r>
              <a:rPr lang="ja-JP" altLang="en-US" sz="2800" dirty="0">
                <a:latin typeface="メイリオ" pitchFamily="50" charset="-128"/>
                <a:ea typeface="メイリオ" pitchFamily="50" charset="-128"/>
              </a:rPr>
              <a:t>○平成</a:t>
            </a:r>
            <a:r>
              <a:rPr lang="en-US" altLang="ja-JP" sz="2800" dirty="0">
                <a:latin typeface="メイリオ" pitchFamily="50" charset="-128"/>
                <a:ea typeface="メイリオ" pitchFamily="50" charset="-128"/>
              </a:rPr>
              <a:t>18</a:t>
            </a:r>
            <a:r>
              <a:rPr lang="ja-JP" altLang="en-US" sz="2800" dirty="0">
                <a:latin typeface="メイリオ" pitchFamily="50" charset="-128"/>
                <a:ea typeface="メイリオ" pitchFamily="50" charset="-128"/>
              </a:rPr>
              <a:t>年</a:t>
            </a:r>
            <a:r>
              <a:rPr lang="en-US" altLang="ja-JP" sz="2800" dirty="0">
                <a:latin typeface="メイリオ" pitchFamily="50" charset="-128"/>
                <a:ea typeface="メイリオ" pitchFamily="50" charset="-128"/>
              </a:rPr>
              <a:t>11</a:t>
            </a:r>
            <a:r>
              <a:rPr lang="ja-JP" altLang="en-US" sz="2800" dirty="0">
                <a:latin typeface="メイリオ" pitchFamily="50" charset="-128"/>
                <a:ea typeface="メイリオ" pitchFamily="50" charset="-128"/>
              </a:rPr>
              <a:t>月</a:t>
            </a:r>
            <a:endParaRPr lang="en-US" altLang="ja-JP" sz="2800" dirty="0">
              <a:latin typeface="メイリオ" pitchFamily="50" charset="-128"/>
              <a:ea typeface="メイリオ" pitchFamily="50" charset="-128"/>
            </a:endParaRPr>
          </a:p>
          <a:p>
            <a:pPr>
              <a:lnSpc>
                <a:spcPct val="100000"/>
              </a:lnSpc>
              <a:buFont typeface="Wingdings" pitchFamily="2" charset="2"/>
              <a:buNone/>
              <a:defRPr/>
            </a:pPr>
            <a:r>
              <a:rPr lang="ja-JP" altLang="en-US" sz="2400" dirty="0">
                <a:latin typeface="メイリオ" pitchFamily="50" charset="-128"/>
                <a:ea typeface="メイリオ" pitchFamily="50" charset="-128"/>
              </a:rPr>
              <a:t>　　厚生労働省より「医師再就業支援事業」を受託</a:t>
            </a:r>
            <a:endParaRPr lang="en-US" altLang="ja-JP" sz="2400" dirty="0">
              <a:latin typeface="メイリオ" pitchFamily="50" charset="-128"/>
              <a:ea typeface="メイリオ" pitchFamily="50" charset="-128"/>
            </a:endParaRPr>
          </a:p>
          <a:p>
            <a:pPr>
              <a:lnSpc>
                <a:spcPct val="100000"/>
              </a:lnSpc>
              <a:buFont typeface="Wingdings" pitchFamily="2" charset="2"/>
              <a:buNone/>
              <a:defRPr/>
            </a:pPr>
            <a:r>
              <a:rPr lang="ja-JP" altLang="en-US" sz="1000" dirty="0">
                <a:latin typeface="メイリオ" pitchFamily="50" charset="-128"/>
                <a:ea typeface="メイリオ" pitchFamily="50" charset="-128"/>
              </a:rPr>
              <a:t>　</a:t>
            </a:r>
          </a:p>
          <a:p>
            <a:pPr>
              <a:lnSpc>
                <a:spcPct val="100000"/>
              </a:lnSpc>
              <a:spcBef>
                <a:spcPts val="600"/>
              </a:spcBef>
              <a:buFont typeface="Wingdings" pitchFamily="2" charset="2"/>
              <a:buNone/>
              <a:defRPr/>
            </a:pPr>
            <a:r>
              <a:rPr lang="ja-JP" altLang="en-US" sz="2800" dirty="0">
                <a:latin typeface="メイリオ" pitchFamily="50" charset="-128"/>
                <a:ea typeface="メイリオ" pitchFamily="50" charset="-128"/>
              </a:rPr>
              <a:t>○平成</a:t>
            </a:r>
            <a:r>
              <a:rPr lang="en-US" altLang="ja-JP" sz="2800" dirty="0">
                <a:latin typeface="メイリオ" pitchFamily="50" charset="-128"/>
                <a:ea typeface="メイリオ" pitchFamily="50" charset="-128"/>
              </a:rPr>
              <a:t>19</a:t>
            </a:r>
            <a:r>
              <a:rPr lang="ja-JP" altLang="en-US" sz="2800" dirty="0">
                <a:latin typeface="メイリオ" pitchFamily="50" charset="-128"/>
                <a:ea typeface="メイリオ" pitchFamily="50" charset="-128"/>
              </a:rPr>
              <a:t>年</a:t>
            </a:r>
            <a:r>
              <a:rPr lang="en-US" altLang="ja-JP" sz="2800" dirty="0">
                <a:latin typeface="メイリオ" pitchFamily="50" charset="-128"/>
                <a:ea typeface="メイリオ" pitchFamily="50" charset="-128"/>
              </a:rPr>
              <a:t>1</a:t>
            </a:r>
            <a:r>
              <a:rPr lang="ja-JP" altLang="en-US" sz="2800" dirty="0">
                <a:latin typeface="メイリオ" pitchFamily="50" charset="-128"/>
                <a:ea typeface="メイリオ" pitchFamily="50" charset="-128"/>
              </a:rPr>
              <a:t>月</a:t>
            </a:r>
            <a:endParaRPr lang="en-US" altLang="ja-JP" sz="2800" dirty="0">
              <a:latin typeface="メイリオ" pitchFamily="50" charset="-128"/>
              <a:ea typeface="メイリオ" pitchFamily="50" charset="-128"/>
            </a:endParaRPr>
          </a:p>
          <a:p>
            <a:pPr>
              <a:lnSpc>
                <a:spcPct val="100000"/>
              </a:lnSpc>
              <a:buFont typeface="Wingdings" pitchFamily="2" charset="2"/>
              <a:buNone/>
              <a:defRPr/>
            </a:pPr>
            <a:r>
              <a:rPr lang="ja-JP" altLang="en-US" sz="2400" dirty="0">
                <a:latin typeface="メイリオ" pitchFamily="50" charset="-128"/>
                <a:ea typeface="メイリオ" pitchFamily="50" charset="-128"/>
              </a:rPr>
              <a:t>　　</a:t>
            </a:r>
            <a:r>
              <a:rPr lang="ja-JP" altLang="en-US" sz="2400" spc="-100" dirty="0">
                <a:solidFill>
                  <a:srgbClr val="FF0000"/>
                </a:solidFill>
                <a:latin typeface="メイリオ" pitchFamily="50" charset="-128"/>
                <a:ea typeface="メイリオ" pitchFamily="50" charset="-128"/>
              </a:rPr>
              <a:t>日本医師会女性医師バンク開設</a:t>
            </a:r>
            <a:r>
              <a:rPr lang="ja-JP" altLang="en-US" sz="2400" spc="-100" dirty="0">
                <a:latin typeface="メイリオ" pitchFamily="50" charset="-128"/>
                <a:ea typeface="メイリオ" pitchFamily="50" charset="-128"/>
              </a:rPr>
              <a:t>（就業継続支援、再研修含む）</a:t>
            </a:r>
            <a:endParaRPr lang="en-US" altLang="ja-JP" sz="2400" spc="-100" dirty="0">
              <a:latin typeface="メイリオ" pitchFamily="50" charset="-128"/>
              <a:ea typeface="メイリオ" pitchFamily="50" charset="-128"/>
            </a:endParaRPr>
          </a:p>
          <a:p>
            <a:pPr>
              <a:lnSpc>
                <a:spcPct val="100000"/>
              </a:lnSpc>
              <a:buFont typeface="Wingdings" pitchFamily="2" charset="2"/>
              <a:buNone/>
              <a:defRPr/>
            </a:pPr>
            <a:r>
              <a:rPr lang="ja-JP" altLang="en-US" sz="2400" dirty="0">
                <a:latin typeface="メイリオ" pitchFamily="50" charset="-128"/>
                <a:ea typeface="メイリオ" pitchFamily="50" charset="-128"/>
              </a:rPr>
              <a:t>　　女性医師バンク以外の事業も開始</a:t>
            </a:r>
            <a:endParaRPr lang="en-US" altLang="ja-JP" sz="2400" dirty="0">
              <a:latin typeface="メイリオ" pitchFamily="50" charset="-128"/>
              <a:ea typeface="メイリオ" pitchFamily="50" charset="-128"/>
            </a:endParaRPr>
          </a:p>
          <a:p>
            <a:pPr>
              <a:lnSpc>
                <a:spcPct val="100000"/>
              </a:lnSpc>
              <a:buFont typeface="Wingdings" pitchFamily="2" charset="2"/>
              <a:buNone/>
              <a:defRPr/>
            </a:pPr>
            <a:r>
              <a:rPr lang="ja-JP" altLang="en-US" sz="1000" dirty="0">
                <a:latin typeface="メイリオ" pitchFamily="50" charset="-128"/>
                <a:ea typeface="メイリオ" pitchFamily="50" charset="-128"/>
              </a:rPr>
              <a:t>　</a:t>
            </a:r>
          </a:p>
          <a:p>
            <a:pPr>
              <a:lnSpc>
                <a:spcPct val="100000"/>
              </a:lnSpc>
              <a:spcBef>
                <a:spcPts val="600"/>
              </a:spcBef>
              <a:buFont typeface="Wingdings" pitchFamily="2" charset="2"/>
              <a:buNone/>
              <a:defRPr/>
            </a:pPr>
            <a:r>
              <a:rPr lang="ja-JP" altLang="en-US" sz="2800" dirty="0">
                <a:latin typeface="メイリオ" pitchFamily="50" charset="-128"/>
                <a:ea typeface="メイリオ" pitchFamily="50" charset="-128"/>
              </a:rPr>
              <a:t>○平成</a:t>
            </a:r>
            <a:r>
              <a:rPr lang="en-US" altLang="ja-JP" sz="2800" dirty="0">
                <a:latin typeface="メイリオ" pitchFamily="50" charset="-128"/>
                <a:ea typeface="メイリオ" pitchFamily="50" charset="-128"/>
              </a:rPr>
              <a:t>21</a:t>
            </a:r>
            <a:r>
              <a:rPr lang="ja-JP" altLang="en-US" sz="2800" dirty="0">
                <a:latin typeface="メイリオ" pitchFamily="50" charset="-128"/>
                <a:ea typeface="メイリオ" pitchFamily="50" charset="-128"/>
              </a:rPr>
              <a:t>年</a:t>
            </a:r>
            <a:r>
              <a:rPr lang="en-US" altLang="ja-JP" sz="2800" dirty="0">
                <a:latin typeface="メイリオ" pitchFamily="50" charset="-128"/>
                <a:ea typeface="メイリオ" pitchFamily="50" charset="-128"/>
              </a:rPr>
              <a:t>4</a:t>
            </a:r>
            <a:r>
              <a:rPr lang="ja-JP" altLang="en-US" sz="2800" dirty="0">
                <a:latin typeface="メイリオ" pitchFamily="50" charset="-128"/>
                <a:ea typeface="メイリオ" pitchFamily="50" charset="-128"/>
              </a:rPr>
              <a:t>月</a:t>
            </a:r>
            <a:endParaRPr lang="en-US" altLang="ja-JP" sz="2800" dirty="0">
              <a:latin typeface="メイリオ" pitchFamily="50" charset="-128"/>
              <a:ea typeface="メイリオ" pitchFamily="50" charset="-128"/>
            </a:endParaRPr>
          </a:p>
          <a:p>
            <a:pPr>
              <a:lnSpc>
                <a:spcPct val="100000"/>
              </a:lnSpc>
              <a:buFont typeface="Wingdings" pitchFamily="2" charset="2"/>
              <a:buNone/>
              <a:defRPr/>
            </a:pPr>
            <a:r>
              <a:rPr lang="ja-JP" altLang="en-US" sz="2400" dirty="0">
                <a:latin typeface="メイリオ" pitchFamily="50" charset="-128"/>
                <a:ea typeface="メイリオ" pitchFamily="50" charset="-128"/>
              </a:rPr>
              <a:t>　　</a:t>
            </a:r>
            <a:r>
              <a:rPr lang="ja-JP" altLang="en-US" sz="2400" spc="-100" dirty="0">
                <a:latin typeface="メイリオ" pitchFamily="50" charset="-128"/>
                <a:ea typeface="メイリオ" pitchFamily="50" charset="-128"/>
              </a:rPr>
              <a:t>「医師再就業支援事業」改め</a:t>
            </a:r>
            <a:r>
              <a:rPr lang="ja-JP" altLang="en-US" sz="2400" spc="-100" dirty="0">
                <a:solidFill>
                  <a:srgbClr val="0000FF"/>
                </a:solidFill>
                <a:latin typeface="メイリオ" pitchFamily="50" charset="-128"/>
                <a:ea typeface="メイリオ" pitchFamily="50" charset="-128"/>
              </a:rPr>
              <a:t>「女性医師支援センター事業」</a:t>
            </a:r>
            <a:r>
              <a:rPr lang="ja-JP" altLang="en-US" sz="2400" spc="-100" dirty="0">
                <a:latin typeface="メイリオ" pitchFamily="50" charset="-128"/>
                <a:ea typeface="メイリオ" pitchFamily="50" charset="-128"/>
              </a:rPr>
              <a:t>へ</a:t>
            </a:r>
          </a:p>
          <a:p>
            <a:pPr>
              <a:lnSpc>
                <a:spcPct val="100000"/>
              </a:lnSpc>
              <a:buFont typeface="Wingdings" pitchFamily="2" charset="2"/>
              <a:buNone/>
              <a:defRPr/>
            </a:pPr>
            <a:r>
              <a:rPr lang="ja-JP" altLang="en-US" sz="2400" dirty="0">
                <a:latin typeface="メイリオ" pitchFamily="50" charset="-128"/>
                <a:ea typeface="メイリオ" pitchFamily="50" charset="-128"/>
              </a:rPr>
              <a:t>　　（女性医師の勤務継続への支援に重点を置き、更なる事業の</a:t>
            </a:r>
            <a:endParaRPr lang="en-US" altLang="ja-JP" sz="2400" dirty="0">
              <a:latin typeface="メイリオ" pitchFamily="50" charset="-128"/>
              <a:ea typeface="メイリオ" pitchFamily="50" charset="-128"/>
            </a:endParaRPr>
          </a:p>
          <a:p>
            <a:pPr>
              <a:lnSpc>
                <a:spcPct val="100000"/>
              </a:lnSpc>
              <a:buFont typeface="Wingdings" pitchFamily="2" charset="2"/>
              <a:buNone/>
              <a:defRPr/>
            </a:pPr>
            <a:r>
              <a:rPr lang="ja-JP" altLang="en-US" sz="2400" dirty="0">
                <a:latin typeface="メイリオ" pitchFamily="50" charset="-128"/>
                <a:ea typeface="メイリオ" pitchFamily="50" charset="-128"/>
              </a:rPr>
              <a:t>　　　発展を目指す。）</a:t>
            </a:r>
            <a:endParaRPr lang="en-US" altLang="ja-JP" sz="2400" dirty="0">
              <a:latin typeface="メイリオ" pitchFamily="50" charset="-128"/>
              <a:ea typeface="メイリオ" pitchFamily="50" charset="-128"/>
            </a:endParaRPr>
          </a:p>
        </p:txBody>
      </p:sp>
      <p:sp>
        <p:nvSpPr>
          <p:cNvPr id="7" name="Text Box 4"/>
          <p:cNvSpPr txBox="1">
            <a:spLocks noChangeArrowheads="1"/>
          </p:cNvSpPr>
          <p:nvPr/>
        </p:nvSpPr>
        <p:spPr bwMode="auto">
          <a:xfrm>
            <a:off x="250582" y="157163"/>
            <a:ext cx="8623788" cy="535534"/>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algn="ctr" eaLnBrk="1" hangingPunct="1">
              <a:lnSpc>
                <a:spcPct val="100000"/>
              </a:lnSpc>
              <a:buFontTx/>
              <a:buNone/>
            </a:pPr>
            <a:r>
              <a:rPr lang="ja-JP" altLang="en-US" sz="2200" dirty="0">
                <a:latin typeface="+mn-ea"/>
                <a:ea typeface="+mn-ea"/>
                <a:cs typeface="メイリオ" pitchFamily="50" charset="-128"/>
              </a:rPr>
              <a:t>女性</a:t>
            </a:r>
            <a:r>
              <a:rPr lang="ja-JP" altLang="en-US" sz="2200" dirty="0" smtClean="0">
                <a:latin typeface="+mn-ea"/>
                <a:ea typeface="+mn-ea"/>
                <a:cs typeface="メイリオ" pitchFamily="50" charset="-128"/>
              </a:rPr>
              <a:t>医師支援センター事業</a:t>
            </a:r>
            <a:r>
              <a:rPr lang="ja-JP" altLang="en-US" dirty="0" smtClean="0">
                <a:latin typeface="+mj-ea"/>
                <a:ea typeface="+mj-ea"/>
                <a:cs typeface="メイリオ" pitchFamily="50" charset="-128"/>
              </a:rPr>
              <a:t>　</a:t>
            </a:r>
            <a:endParaRPr lang="en-US" altLang="ja-JP" dirty="0" smtClean="0">
              <a:latin typeface="+mj-ea"/>
              <a:ea typeface="+mj-ea"/>
              <a:cs typeface="メイリオ" pitchFamily="50" charset="-128"/>
            </a:endParaRPr>
          </a:p>
        </p:txBody>
      </p:sp>
      <p:sp>
        <p:nvSpPr>
          <p:cNvPr id="8" name="テキスト ボックス 7"/>
          <p:cNvSpPr txBox="1"/>
          <p:nvPr/>
        </p:nvSpPr>
        <p:spPr>
          <a:xfrm>
            <a:off x="107504" y="6551766"/>
            <a:ext cx="3744416" cy="261610"/>
          </a:xfrm>
          <a:prstGeom prst="rect">
            <a:avLst/>
          </a:prstGeom>
          <a:noFill/>
        </p:spPr>
        <p:txBody>
          <a:bodyPr wrap="square" rtlCol="0">
            <a:spAutoFit/>
          </a:bodyPr>
          <a:lstStyle/>
          <a:p>
            <a:r>
              <a:rPr kumimoji="1" lang="ja-JP" altLang="en-US" sz="1050" dirty="0" smtClean="0"/>
              <a:t>出典：日本医師会作成資料</a:t>
            </a:r>
            <a:endParaRPr kumimoji="1" lang="ja-JP" altLang="en-US" sz="1050" dirty="0"/>
          </a:p>
        </p:txBody>
      </p:sp>
      <p:sp>
        <p:nvSpPr>
          <p:cNvPr id="9"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77</a:t>
            </a:fld>
            <a:endParaRPr lang="ja-JP" altLang="en-US">
              <a:latin typeface="ＭＳ ゴシック" pitchFamily="49" charset="-128"/>
              <a:ea typeface="ＭＳ ゴシック" pitchFamily="49" charset="-128"/>
            </a:endParaRPr>
          </a:p>
        </p:txBody>
      </p:sp>
    </p:spTree>
    <p:extLst>
      <p:ext uri="{BB962C8B-B14F-4D97-AF65-F5344CB8AC3E}">
        <p14:creationId xmlns:p14="http://schemas.microsoft.com/office/powerpoint/2010/main" val="360401790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メモ 13"/>
          <p:cNvSpPr>
            <a:spLocks noChangeArrowheads="1"/>
          </p:cNvSpPr>
          <p:nvPr/>
        </p:nvSpPr>
        <p:spPr bwMode="auto">
          <a:xfrm>
            <a:off x="177675" y="928688"/>
            <a:ext cx="8786813" cy="5500687"/>
          </a:xfrm>
          <a:prstGeom prst="foldedCorner">
            <a:avLst>
              <a:gd name="adj" fmla="val 12009"/>
            </a:avLst>
          </a:prstGeom>
          <a:solidFill>
            <a:srgbClr val="FFFFFF"/>
          </a:solidFill>
          <a:ln w="9525" algn="ctr">
            <a:solidFill>
              <a:schemeClr val="tx1"/>
            </a:solidFill>
            <a:round/>
            <a:headEnd/>
            <a:tailEnd/>
          </a:ln>
        </p:spPr>
        <p:txBody>
          <a:bodyPr/>
          <a:lstStyle/>
          <a:p>
            <a:endParaRPr kumimoji="0" lang="ja-JP" altLang="en-US" sz="1800">
              <a:solidFill>
                <a:srgbClr val="000000"/>
              </a:solidFill>
            </a:endParaRPr>
          </a:p>
        </p:txBody>
      </p:sp>
      <p:sp>
        <p:nvSpPr>
          <p:cNvPr id="15364" name="Text Box 87"/>
          <p:cNvSpPr txBox="1">
            <a:spLocks noChangeArrowheads="1"/>
          </p:cNvSpPr>
          <p:nvPr/>
        </p:nvSpPr>
        <p:spPr bwMode="auto">
          <a:xfrm>
            <a:off x="189530" y="926712"/>
            <a:ext cx="8786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200">
                <a:solidFill>
                  <a:schemeClr val="tx1"/>
                </a:solidFill>
                <a:latin typeface="Arial" charset="0"/>
                <a:ea typeface="ＭＳ Ｐゴシック" charset="-128"/>
              </a:defRPr>
            </a:lvl1pPr>
            <a:lvl2pPr marL="742950" indent="-285750" eaLnBrk="0" hangingPunct="0">
              <a:defRPr kumimoji="1" sz="1200">
                <a:solidFill>
                  <a:schemeClr val="tx1"/>
                </a:solidFill>
                <a:latin typeface="Arial" charset="0"/>
                <a:ea typeface="ＭＳ Ｐゴシック" charset="-128"/>
              </a:defRPr>
            </a:lvl2pPr>
            <a:lvl3pPr marL="1143000" indent="-228600" eaLnBrk="0" hangingPunct="0">
              <a:defRPr kumimoji="1" sz="1200">
                <a:solidFill>
                  <a:schemeClr val="tx1"/>
                </a:solidFill>
                <a:latin typeface="Arial" charset="0"/>
                <a:ea typeface="ＭＳ Ｐゴシック" charset="-128"/>
              </a:defRPr>
            </a:lvl3pPr>
            <a:lvl4pPr marL="1600200" indent="-228600" eaLnBrk="0" hangingPunct="0">
              <a:defRPr kumimoji="1" sz="1200">
                <a:solidFill>
                  <a:schemeClr val="tx1"/>
                </a:solidFill>
                <a:latin typeface="Arial" charset="0"/>
                <a:ea typeface="ＭＳ Ｐゴシック" charset="-128"/>
              </a:defRPr>
            </a:lvl4pPr>
            <a:lvl5pPr marL="2057400" indent="-228600" eaLnBrk="0" hangingPunct="0">
              <a:defRPr kumimoji="1" sz="12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2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2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2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200">
                <a:solidFill>
                  <a:schemeClr val="tx1"/>
                </a:solidFill>
                <a:latin typeface="Arial" charset="0"/>
                <a:ea typeface="ＭＳ Ｐゴシック" charset="-128"/>
              </a:defRPr>
            </a:lvl9pPr>
          </a:lstStyle>
          <a:p>
            <a:pPr eaLnBrk="1" hangingPunct="1"/>
            <a:r>
              <a:rPr lang="ja-JP" altLang="en-US" sz="2400">
                <a:solidFill>
                  <a:srgbClr val="000000"/>
                </a:solidFill>
                <a:ea typeface="ＭＳ ゴシック" pitchFamily="49" charset="-128"/>
              </a:rPr>
              <a:t>１．女性医師ﾊﾞﾝｸによる就業継続、復帰支援（再研修を含む）</a:t>
            </a:r>
          </a:p>
        </p:txBody>
      </p:sp>
      <p:sp>
        <p:nvSpPr>
          <p:cNvPr id="15365" name="Text Box 87"/>
          <p:cNvSpPr txBox="1">
            <a:spLocks noChangeArrowheads="1"/>
          </p:cNvSpPr>
          <p:nvPr/>
        </p:nvSpPr>
        <p:spPr bwMode="auto">
          <a:xfrm>
            <a:off x="189530" y="1431537"/>
            <a:ext cx="8786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200">
                <a:solidFill>
                  <a:schemeClr val="tx1"/>
                </a:solidFill>
                <a:latin typeface="Arial" charset="0"/>
                <a:ea typeface="ＭＳ Ｐゴシック" charset="-128"/>
              </a:defRPr>
            </a:lvl1pPr>
            <a:lvl2pPr marL="742950" indent="-285750" eaLnBrk="0" hangingPunct="0">
              <a:defRPr kumimoji="1" sz="1200">
                <a:solidFill>
                  <a:schemeClr val="tx1"/>
                </a:solidFill>
                <a:latin typeface="Arial" charset="0"/>
                <a:ea typeface="ＭＳ Ｐゴシック" charset="-128"/>
              </a:defRPr>
            </a:lvl2pPr>
            <a:lvl3pPr marL="1143000" indent="-228600" eaLnBrk="0" hangingPunct="0">
              <a:defRPr kumimoji="1" sz="1200">
                <a:solidFill>
                  <a:schemeClr val="tx1"/>
                </a:solidFill>
                <a:latin typeface="Arial" charset="0"/>
                <a:ea typeface="ＭＳ Ｐゴシック" charset="-128"/>
              </a:defRPr>
            </a:lvl3pPr>
            <a:lvl4pPr marL="1600200" indent="-228600" eaLnBrk="0" hangingPunct="0">
              <a:defRPr kumimoji="1" sz="1200">
                <a:solidFill>
                  <a:schemeClr val="tx1"/>
                </a:solidFill>
                <a:latin typeface="Arial" charset="0"/>
                <a:ea typeface="ＭＳ Ｐゴシック" charset="-128"/>
              </a:defRPr>
            </a:lvl4pPr>
            <a:lvl5pPr marL="2057400" indent="-228600" eaLnBrk="0" hangingPunct="0">
              <a:defRPr kumimoji="1" sz="12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2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2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2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200">
                <a:solidFill>
                  <a:schemeClr val="tx1"/>
                </a:solidFill>
                <a:latin typeface="Arial" charset="0"/>
                <a:ea typeface="ＭＳ Ｐゴシック" charset="-128"/>
              </a:defRPr>
            </a:lvl9pPr>
          </a:lstStyle>
          <a:p>
            <a:pPr eaLnBrk="1" hangingPunct="1"/>
            <a:r>
              <a:rPr lang="ja-JP" altLang="en-US" sz="2400">
                <a:solidFill>
                  <a:srgbClr val="000000"/>
                </a:solidFill>
                <a:ea typeface="ＭＳ ゴシック" pitchFamily="49" charset="-128"/>
              </a:rPr>
              <a:t>２．</a:t>
            </a:r>
            <a:r>
              <a:rPr lang="ja-JP" altLang="en-US" sz="2400">
                <a:solidFill>
                  <a:srgbClr val="000000"/>
                </a:solidFill>
              </a:rPr>
              <a:t>医学生、研修医等をサポートするための会</a:t>
            </a:r>
            <a:endParaRPr lang="ja-JP" altLang="en-US" sz="2400">
              <a:solidFill>
                <a:srgbClr val="000000"/>
              </a:solidFill>
              <a:ea typeface="ＭＳ ゴシック" pitchFamily="49" charset="-128"/>
            </a:endParaRPr>
          </a:p>
        </p:txBody>
      </p:sp>
      <p:sp>
        <p:nvSpPr>
          <p:cNvPr id="15366" name="Text Box 87"/>
          <p:cNvSpPr txBox="1">
            <a:spLocks noChangeArrowheads="1"/>
          </p:cNvSpPr>
          <p:nvPr/>
        </p:nvSpPr>
        <p:spPr bwMode="auto">
          <a:xfrm>
            <a:off x="199055" y="2947600"/>
            <a:ext cx="8786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200">
                <a:solidFill>
                  <a:schemeClr val="tx1"/>
                </a:solidFill>
                <a:latin typeface="Arial" charset="0"/>
                <a:ea typeface="ＭＳ Ｐゴシック" charset="-128"/>
              </a:defRPr>
            </a:lvl1pPr>
            <a:lvl2pPr marL="742950" indent="-285750" eaLnBrk="0" hangingPunct="0">
              <a:defRPr kumimoji="1" sz="1200">
                <a:solidFill>
                  <a:schemeClr val="tx1"/>
                </a:solidFill>
                <a:latin typeface="Arial" charset="0"/>
                <a:ea typeface="ＭＳ Ｐゴシック" charset="-128"/>
              </a:defRPr>
            </a:lvl2pPr>
            <a:lvl3pPr marL="1143000" indent="-228600" eaLnBrk="0" hangingPunct="0">
              <a:defRPr kumimoji="1" sz="1200">
                <a:solidFill>
                  <a:schemeClr val="tx1"/>
                </a:solidFill>
                <a:latin typeface="Arial" charset="0"/>
                <a:ea typeface="ＭＳ Ｐゴシック" charset="-128"/>
              </a:defRPr>
            </a:lvl3pPr>
            <a:lvl4pPr marL="1600200" indent="-228600" eaLnBrk="0" hangingPunct="0">
              <a:defRPr kumimoji="1" sz="1200">
                <a:solidFill>
                  <a:schemeClr val="tx1"/>
                </a:solidFill>
                <a:latin typeface="Arial" charset="0"/>
                <a:ea typeface="ＭＳ Ｐゴシック" charset="-128"/>
              </a:defRPr>
            </a:lvl4pPr>
            <a:lvl5pPr marL="2057400" indent="-228600" eaLnBrk="0" hangingPunct="0">
              <a:defRPr kumimoji="1" sz="12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2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2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2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200">
                <a:solidFill>
                  <a:schemeClr val="tx1"/>
                </a:solidFill>
                <a:latin typeface="Arial" charset="0"/>
                <a:ea typeface="ＭＳ Ｐゴシック" charset="-128"/>
              </a:defRPr>
            </a:lvl9pPr>
          </a:lstStyle>
          <a:p>
            <a:pPr eaLnBrk="1" hangingPunct="1"/>
            <a:r>
              <a:rPr lang="ja-JP" altLang="en-US" sz="2400">
                <a:solidFill>
                  <a:srgbClr val="000000"/>
                </a:solidFill>
                <a:ea typeface="ＭＳ ゴシック" pitchFamily="49" charset="-128"/>
              </a:rPr>
              <a:t>５．</a:t>
            </a:r>
            <a:r>
              <a:rPr lang="ja-JP" altLang="en-US" sz="2400">
                <a:solidFill>
                  <a:srgbClr val="000000"/>
                </a:solidFill>
              </a:rPr>
              <a:t>医師会主催の講習会等への託児サービス併設促進と補助</a:t>
            </a:r>
            <a:endParaRPr lang="ja-JP" altLang="en-US" sz="2400">
              <a:solidFill>
                <a:srgbClr val="000000"/>
              </a:solidFill>
              <a:ea typeface="ＭＳ ゴシック" pitchFamily="49" charset="-128"/>
            </a:endParaRPr>
          </a:p>
        </p:txBody>
      </p:sp>
      <p:sp>
        <p:nvSpPr>
          <p:cNvPr id="15367" name="Text Box 87"/>
          <p:cNvSpPr txBox="1">
            <a:spLocks noChangeArrowheads="1"/>
          </p:cNvSpPr>
          <p:nvPr/>
        </p:nvSpPr>
        <p:spPr bwMode="auto">
          <a:xfrm>
            <a:off x="189530" y="1934775"/>
            <a:ext cx="8786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200">
                <a:solidFill>
                  <a:schemeClr val="tx1"/>
                </a:solidFill>
                <a:latin typeface="Arial" charset="0"/>
                <a:ea typeface="ＭＳ Ｐゴシック" charset="-128"/>
              </a:defRPr>
            </a:lvl1pPr>
            <a:lvl2pPr marL="742950" indent="-285750" eaLnBrk="0" hangingPunct="0">
              <a:defRPr kumimoji="1" sz="1200">
                <a:solidFill>
                  <a:schemeClr val="tx1"/>
                </a:solidFill>
                <a:latin typeface="Arial" charset="0"/>
                <a:ea typeface="ＭＳ Ｐゴシック" charset="-128"/>
              </a:defRPr>
            </a:lvl2pPr>
            <a:lvl3pPr marL="1143000" indent="-228600" eaLnBrk="0" hangingPunct="0">
              <a:defRPr kumimoji="1" sz="1200">
                <a:solidFill>
                  <a:schemeClr val="tx1"/>
                </a:solidFill>
                <a:latin typeface="Arial" charset="0"/>
                <a:ea typeface="ＭＳ Ｐゴシック" charset="-128"/>
              </a:defRPr>
            </a:lvl3pPr>
            <a:lvl4pPr marL="1600200" indent="-228600" eaLnBrk="0" hangingPunct="0">
              <a:defRPr kumimoji="1" sz="1200">
                <a:solidFill>
                  <a:schemeClr val="tx1"/>
                </a:solidFill>
                <a:latin typeface="Arial" charset="0"/>
                <a:ea typeface="ＭＳ Ｐゴシック" charset="-128"/>
              </a:defRPr>
            </a:lvl4pPr>
            <a:lvl5pPr marL="2057400" indent="-228600" eaLnBrk="0" hangingPunct="0">
              <a:defRPr kumimoji="1" sz="12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2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2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2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200">
                <a:solidFill>
                  <a:schemeClr val="tx1"/>
                </a:solidFill>
                <a:latin typeface="Arial" charset="0"/>
                <a:ea typeface="ＭＳ Ｐゴシック" charset="-128"/>
              </a:defRPr>
            </a:lvl9pPr>
          </a:lstStyle>
          <a:p>
            <a:pPr eaLnBrk="1" hangingPunct="1"/>
            <a:r>
              <a:rPr lang="ja-JP" altLang="en-US" sz="2400">
                <a:solidFill>
                  <a:srgbClr val="000000"/>
                </a:solidFill>
                <a:ea typeface="ＭＳ ゴシック" pitchFamily="49" charset="-128"/>
              </a:rPr>
              <a:t>３．</a:t>
            </a:r>
            <a:r>
              <a:rPr lang="ja-JP" altLang="en-US" sz="2400">
                <a:solidFill>
                  <a:srgbClr val="000000"/>
                </a:solidFill>
              </a:rPr>
              <a:t>各都道府県女性医師相談窓口への支援</a:t>
            </a:r>
            <a:endParaRPr lang="ja-JP" altLang="en-US" sz="2400">
              <a:solidFill>
                <a:srgbClr val="000000"/>
              </a:solidFill>
              <a:ea typeface="ＭＳ ゴシック" pitchFamily="49" charset="-128"/>
            </a:endParaRPr>
          </a:p>
        </p:txBody>
      </p:sp>
      <p:sp>
        <p:nvSpPr>
          <p:cNvPr id="15368" name="Text Box 87"/>
          <p:cNvSpPr txBox="1">
            <a:spLocks noChangeArrowheads="1"/>
          </p:cNvSpPr>
          <p:nvPr/>
        </p:nvSpPr>
        <p:spPr bwMode="auto">
          <a:xfrm>
            <a:off x="189530" y="2447537"/>
            <a:ext cx="8786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200">
                <a:solidFill>
                  <a:schemeClr val="tx1"/>
                </a:solidFill>
                <a:latin typeface="Arial" charset="0"/>
                <a:ea typeface="ＭＳ Ｐゴシック" charset="-128"/>
              </a:defRPr>
            </a:lvl1pPr>
            <a:lvl2pPr marL="742950" indent="-285750" eaLnBrk="0" hangingPunct="0">
              <a:defRPr kumimoji="1" sz="1200">
                <a:solidFill>
                  <a:schemeClr val="tx1"/>
                </a:solidFill>
                <a:latin typeface="Arial" charset="0"/>
                <a:ea typeface="ＭＳ Ｐゴシック" charset="-128"/>
              </a:defRPr>
            </a:lvl2pPr>
            <a:lvl3pPr marL="1143000" indent="-228600" eaLnBrk="0" hangingPunct="0">
              <a:defRPr kumimoji="1" sz="1200">
                <a:solidFill>
                  <a:schemeClr val="tx1"/>
                </a:solidFill>
                <a:latin typeface="Arial" charset="0"/>
                <a:ea typeface="ＭＳ Ｐゴシック" charset="-128"/>
              </a:defRPr>
            </a:lvl3pPr>
            <a:lvl4pPr marL="1600200" indent="-228600" eaLnBrk="0" hangingPunct="0">
              <a:defRPr kumimoji="1" sz="1200">
                <a:solidFill>
                  <a:schemeClr val="tx1"/>
                </a:solidFill>
                <a:latin typeface="Arial" charset="0"/>
                <a:ea typeface="ＭＳ Ｐゴシック" charset="-128"/>
              </a:defRPr>
            </a:lvl4pPr>
            <a:lvl5pPr marL="2057400" indent="-228600" eaLnBrk="0" hangingPunct="0">
              <a:defRPr kumimoji="1" sz="12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2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2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2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200">
                <a:solidFill>
                  <a:schemeClr val="tx1"/>
                </a:solidFill>
                <a:latin typeface="Arial" charset="0"/>
                <a:ea typeface="ＭＳ Ｐゴシック" charset="-128"/>
              </a:defRPr>
            </a:lvl9pPr>
          </a:lstStyle>
          <a:p>
            <a:pPr eaLnBrk="1" hangingPunct="1"/>
            <a:r>
              <a:rPr lang="ja-JP" altLang="en-US" sz="2400">
                <a:solidFill>
                  <a:srgbClr val="000000"/>
                </a:solidFill>
                <a:ea typeface="ＭＳ ゴシック" pitchFamily="49" charset="-128"/>
              </a:rPr>
              <a:t>４．</a:t>
            </a:r>
            <a:r>
              <a:rPr lang="ja-JP" altLang="en-US" sz="2400">
                <a:solidFill>
                  <a:srgbClr val="000000"/>
                </a:solidFill>
              </a:rPr>
              <a:t>女性医師支援センター事業ブロック別会議の実施</a:t>
            </a:r>
            <a:endParaRPr lang="ja-JP" altLang="en-US" sz="2400">
              <a:solidFill>
                <a:srgbClr val="000000"/>
              </a:solidFill>
              <a:ea typeface="ＭＳ ゴシック" pitchFamily="49" charset="-128"/>
            </a:endParaRPr>
          </a:p>
        </p:txBody>
      </p:sp>
      <p:sp>
        <p:nvSpPr>
          <p:cNvPr id="89101" name="Rectangle 86"/>
          <p:cNvSpPr>
            <a:spLocks noChangeArrowheads="1"/>
          </p:cNvSpPr>
          <p:nvPr/>
        </p:nvSpPr>
        <p:spPr bwMode="auto">
          <a:xfrm>
            <a:off x="250825" y="188913"/>
            <a:ext cx="8639175" cy="647700"/>
          </a:xfrm>
          <a:prstGeom prst="rect">
            <a:avLst/>
          </a:prstGeom>
          <a:noFill/>
          <a:ln w="9525">
            <a:noFill/>
            <a:miter lim="800000"/>
            <a:headEnd/>
            <a:tailEnd/>
          </a:ln>
          <a:effectLst/>
        </p:spPr>
        <p:txBody>
          <a:bodyPr wrap="none" anchor="ctr"/>
          <a:lstStyle/>
          <a:p>
            <a:pPr algn="ctr">
              <a:defRPr/>
            </a:pPr>
            <a:r>
              <a:rPr lang="ja-JP" altLang="en-US" sz="2800" dirty="0" smtClean="0">
                <a:latin typeface="ＭＳ ゴシック" pitchFamily="49" charset="-128"/>
                <a:ea typeface="ＭＳ ゴシック" pitchFamily="49" charset="-128"/>
              </a:rPr>
              <a:t>平成</a:t>
            </a:r>
            <a:r>
              <a:rPr lang="en-US" altLang="ja-JP" sz="2800" dirty="0">
                <a:latin typeface="ＭＳ ゴシック" pitchFamily="49" charset="-128"/>
                <a:ea typeface="ＭＳ ゴシック" pitchFamily="49" charset="-128"/>
              </a:rPr>
              <a:t>25</a:t>
            </a:r>
            <a:r>
              <a:rPr lang="ja-JP" altLang="en-US" sz="2800" dirty="0">
                <a:latin typeface="ＭＳ ゴシック" pitchFamily="49" charset="-128"/>
                <a:ea typeface="ＭＳ ゴシック" pitchFamily="49" charset="-128"/>
              </a:rPr>
              <a:t>年度女性医師支援センター事業 事業計画</a:t>
            </a:r>
          </a:p>
        </p:txBody>
      </p:sp>
      <p:sp>
        <p:nvSpPr>
          <p:cNvPr id="15370" name="Text Box 87"/>
          <p:cNvSpPr txBox="1">
            <a:spLocks noChangeArrowheads="1"/>
          </p:cNvSpPr>
          <p:nvPr/>
        </p:nvSpPr>
        <p:spPr bwMode="auto">
          <a:xfrm>
            <a:off x="189530" y="3447662"/>
            <a:ext cx="8786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200">
                <a:solidFill>
                  <a:schemeClr val="tx1"/>
                </a:solidFill>
                <a:latin typeface="Arial" charset="0"/>
                <a:ea typeface="ＭＳ Ｐゴシック" charset="-128"/>
              </a:defRPr>
            </a:lvl1pPr>
            <a:lvl2pPr marL="742950" indent="-285750" eaLnBrk="0" hangingPunct="0">
              <a:defRPr kumimoji="1" sz="1200">
                <a:solidFill>
                  <a:schemeClr val="tx1"/>
                </a:solidFill>
                <a:latin typeface="Arial" charset="0"/>
                <a:ea typeface="ＭＳ Ｐゴシック" charset="-128"/>
              </a:defRPr>
            </a:lvl2pPr>
            <a:lvl3pPr marL="1143000" indent="-228600" eaLnBrk="0" hangingPunct="0">
              <a:defRPr kumimoji="1" sz="1200">
                <a:solidFill>
                  <a:schemeClr val="tx1"/>
                </a:solidFill>
                <a:latin typeface="Arial" charset="0"/>
                <a:ea typeface="ＭＳ Ｐゴシック" charset="-128"/>
              </a:defRPr>
            </a:lvl3pPr>
            <a:lvl4pPr marL="1600200" indent="-228600" eaLnBrk="0" hangingPunct="0">
              <a:defRPr kumimoji="1" sz="1200">
                <a:solidFill>
                  <a:schemeClr val="tx1"/>
                </a:solidFill>
                <a:latin typeface="Arial" charset="0"/>
                <a:ea typeface="ＭＳ Ｐゴシック" charset="-128"/>
              </a:defRPr>
            </a:lvl4pPr>
            <a:lvl5pPr marL="2057400" indent="-228600" eaLnBrk="0" hangingPunct="0">
              <a:defRPr kumimoji="1" sz="12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2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2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2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200">
                <a:solidFill>
                  <a:schemeClr val="tx1"/>
                </a:solidFill>
                <a:latin typeface="Arial" charset="0"/>
                <a:ea typeface="ＭＳ Ｐゴシック" charset="-128"/>
              </a:defRPr>
            </a:lvl9pPr>
          </a:lstStyle>
          <a:p>
            <a:pPr eaLnBrk="1" hangingPunct="1"/>
            <a:r>
              <a:rPr lang="ja-JP" altLang="en-US" sz="2400">
                <a:solidFill>
                  <a:srgbClr val="000000"/>
                </a:solidFill>
                <a:ea typeface="ＭＳ ゴシック" pitchFamily="49" charset="-128"/>
              </a:rPr>
              <a:t>６．「２０２０．３０」推進懇話会の開催</a:t>
            </a:r>
          </a:p>
        </p:txBody>
      </p:sp>
      <p:sp>
        <p:nvSpPr>
          <p:cNvPr id="15371" name="Text Box 87"/>
          <p:cNvSpPr txBox="1">
            <a:spLocks noChangeArrowheads="1"/>
          </p:cNvSpPr>
          <p:nvPr/>
        </p:nvSpPr>
        <p:spPr bwMode="auto">
          <a:xfrm>
            <a:off x="199055" y="3876287"/>
            <a:ext cx="8786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200">
                <a:solidFill>
                  <a:schemeClr val="tx1"/>
                </a:solidFill>
                <a:latin typeface="Arial" charset="0"/>
                <a:ea typeface="ＭＳ Ｐゴシック" charset="-128"/>
              </a:defRPr>
            </a:lvl1pPr>
            <a:lvl2pPr marL="742950" indent="-285750" eaLnBrk="0" hangingPunct="0">
              <a:defRPr kumimoji="1" sz="1200">
                <a:solidFill>
                  <a:schemeClr val="tx1"/>
                </a:solidFill>
                <a:latin typeface="Arial" charset="0"/>
                <a:ea typeface="ＭＳ Ｐゴシック" charset="-128"/>
              </a:defRPr>
            </a:lvl2pPr>
            <a:lvl3pPr marL="1143000" indent="-228600" eaLnBrk="0" hangingPunct="0">
              <a:defRPr kumimoji="1" sz="1200">
                <a:solidFill>
                  <a:schemeClr val="tx1"/>
                </a:solidFill>
                <a:latin typeface="Arial" charset="0"/>
                <a:ea typeface="ＭＳ Ｐゴシック" charset="-128"/>
              </a:defRPr>
            </a:lvl3pPr>
            <a:lvl4pPr marL="1600200" indent="-228600" eaLnBrk="0" hangingPunct="0">
              <a:defRPr kumimoji="1" sz="1200">
                <a:solidFill>
                  <a:schemeClr val="tx1"/>
                </a:solidFill>
                <a:latin typeface="Arial" charset="0"/>
                <a:ea typeface="ＭＳ Ｐゴシック" charset="-128"/>
              </a:defRPr>
            </a:lvl4pPr>
            <a:lvl5pPr marL="2057400" indent="-228600" eaLnBrk="0" hangingPunct="0">
              <a:defRPr kumimoji="1" sz="12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2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2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2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200">
                <a:solidFill>
                  <a:schemeClr val="tx1"/>
                </a:solidFill>
                <a:latin typeface="Arial" charset="0"/>
                <a:ea typeface="ＭＳ Ｐゴシック" charset="-128"/>
              </a:defRPr>
            </a:lvl9pPr>
          </a:lstStyle>
          <a:p>
            <a:pPr eaLnBrk="1" hangingPunct="1"/>
            <a:r>
              <a:rPr lang="ja-JP" altLang="en-US" sz="2400">
                <a:solidFill>
                  <a:srgbClr val="000000"/>
                </a:solidFill>
                <a:ea typeface="ＭＳ ゴシック" pitchFamily="49" charset="-128"/>
              </a:rPr>
              <a:t>７．女性医師の就労環境の改善と健康支援</a:t>
            </a:r>
          </a:p>
        </p:txBody>
      </p:sp>
      <p:sp>
        <p:nvSpPr>
          <p:cNvPr id="15372" name="Text Box 87"/>
          <p:cNvSpPr txBox="1">
            <a:spLocks noChangeArrowheads="1"/>
          </p:cNvSpPr>
          <p:nvPr/>
        </p:nvSpPr>
        <p:spPr bwMode="auto">
          <a:xfrm>
            <a:off x="189530" y="4376350"/>
            <a:ext cx="8786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200">
                <a:solidFill>
                  <a:schemeClr val="tx1"/>
                </a:solidFill>
                <a:latin typeface="Arial" charset="0"/>
                <a:ea typeface="ＭＳ Ｐゴシック" charset="-128"/>
              </a:defRPr>
            </a:lvl1pPr>
            <a:lvl2pPr marL="742950" indent="-285750" eaLnBrk="0" hangingPunct="0">
              <a:defRPr kumimoji="1" sz="1200">
                <a:solidFill>
                  <a:schemeClr val="tx1"/>
                </a:solidFill>
                <a:latin typeface="Arial" charset="0"/>
                <a:ea typeface="ＭＳ Ｐゴシック" charset="-128"/>
              </a:defRPr>
            </a:lvl2pPr>
            <a:lvl3pPr marL="1143000" indent="-228600" eaLnBrk="0" hangingPunct="0">
              <a:defRPr kumimoji="1" sz="1200">
                <a:solidFill>
                  <a:schemeClr val="tx1"/>
                </a:solidFill>
                <a:latin typeface="Arial" charset="0"/>
                <a:ea typeface="ＭＳ Ｐゴシック" charset="-128"/>
              </a:defRPr>
            </a:lvl3pPr>
            <a:lvl4pPr marL="1600200" indent="-228600" eaLnBrk="0" hangingPunct="0">
              <a:defRPr kumimoji="1" sz="1200">
                <a:solidFill>
                  <a:schemeClr val="tx1"/>
                </a:solidFill>
                <a:latin typeface="Arial" charset="0"/>
                <a:ea typeface="ＭＳ Ｐゴシック" charset="-128"/>
              </a:defRPr>
            </a:lvl4pPr>
            <a:lvl5pPr marL="2057400" indent="-228600" eaLnBrk="0" hangingPunct="0">
              <a:defRPr kumimoji="1" sz="12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2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2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2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200">
                <a:solidFill>
                  <a:schemeClr val="tx1"/>
                </a:solidFill>
                <a:latin typeface="Arial" charset="0"/>
                <a:ea typeface="ＭＳ Ｐゴシック" charset="-128"/>
              </a:defRPr>
            </a:lvl9pPr>
          </a:lstStyle>
          <a:p>
            <a:pPr eaLnBrk="1" hangingPunct="1"/>
            <a:r>
              <a:rPr lang="ja-JP" altLang="en-US" sz="2400" dirty="0">
                <a:solidFill>
                  <a:srgbClr val="000000"/>
                </a:solidFill>
                <a:ea typeface="ＭＳ ゴシック" pitchFamily="49" charset="-128"/>
              </a:rPr>
              <a:t>８．「女性医師支援事業連絡協議会」の開催</a:t>
            </a:r>
          </a:p>
        </p:txBody>
      </p:sp>
      <p:sp>
        <p:nvSpPr>
          <p:cNvPr id="15373" name="Text Box 87"/>
          <p:cNvSpPr txBox="1">
            <a:spLocks noChangeArrowheads="1"/>
          </p:cNvSpPr>
          <p:nvPr/>
        </p:nvSpPr>
        <p:spPr bwMode="auto">
          <a:xfrm>
            <a:off x="189530" y="4876412"/>
            <a:ext cx="8786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200">
                <a:solidFill>
                  <a:schemeClr val="tx1"/>
                </a:solidFill>
                <a:latin typeface="Arial" charset="0"/>
                <a:ea typeface="ＭＳ Ｐゴシック" charset="-128"/>
              </a:defRPr>
            </a:lvl1pPr>
            <a:lvl2pPr marL="742950" indent="-285750" eaLnBrk="0" hangingPunct="0">
              <a:defRPr kumimoji="1" sz="1200">
                <a:solidFill>
                  <a:schemeClr val="tx1"/>
                </a:solidFill>
                <a:latin typeface="Arial" charset="0"/>
                <a:ea typeface="ＭＳ Ｐゴシック" charset="-128"/>
              </a:defRPr>
            </a:lvl2pPr>
            <a:lvl3pPr marL="1143000" indent="-228600" eaLnBrk="0" hangingPunct="0">
              <a:defRPr kumimoji="1" sz="1200">
                <a:solidFill>
                  <a:schemeClr val="tx1"/>
                </a:solidFill>
                <a:latin typeface="Arial" charset="0"/>
                <a:ea typeface="ＭＳ Ｐゴシック" charset="-128"/>
              </a:defRPr>
            </a:lvl3pPr>
            <a:lvl4pPr marL="1600200" indent="-228600" eaLnBrk="0" hangingPunct="0">
              <a:defRPr kumimoji="1" sz="1200">
                <a:solidFill>
                  <a:schemeClr val="tx1"/>
                </a:solidFill>
                <a:latin typeface="Arial" charset="0"/>
                <a:ea typeface="ＭＳ Ｐゴシック" charset="-128"/>
              </a:defRPr>
            </a:lvl4pPr>
            <a:lvl5pPr marL="2057400" indent="-228600" eaLnBrk="0" hangingPunct="0">
              <a:defRPr kumimoji="1" sz="12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2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2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2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200">
                <a:solidFill>
                  <a:schemeClr val="tx1"/>
                </a:solidFill>
                <a:latin typeface="Arial" charset="0"/>
                <a:ea typeface="ＭＳ Ｐゴシック" charset="-128"/>
              </a:defRPr>
            </a:lvl9pPr>
          </a:lstStyle>
          <a:p>
            <a:pPr eaLnBrk="1" hangingPunct="1"/>
            <a:r>
              <a:rPr lang="ja-JP" altLang="en-US" sz="2400" dirty="0">
                <a:solidFill>
                  <a:srgbClr val="000000"/>
                </a:solidFill>
                <a:ea typeface="ＭＳ ゴシック" pitchFamily="49" charset="-128"/>
              </a:rPr>
              <a:t>９．大学医学部の女性医師支援担当者連絡会の開催</a:t>
            </a:r>
          </a:p>
        </p:txBody>
      </p:sp>
      <p:sp>
        <p:nvSpPr>
          <p:cNvPr id="15" name="Text Box 87"/>
          <p:cNvSpPr txBox="1">
            <a:spLocks noChangeArrowheads="1"/>
          </p:cNvSpPr>
          <p:nvPr/>
        </p:nvSpPr>
        <p:spPr bwMode="auto">
          <a:xfrm>
            <a:off x="189530" y="5379650"/>
            <a:ext cx="8964613" cy="831850"/>
          </a:xfrm>
          <a:prstGeom prst="rect">
            <a:avLst/>
          </a:prstGeom>
          <a:noFill/>
          <a:ln>
            <a:noFill/>
          </a:ln>
          <a:extLst/>
        </p:spPr>
        <p:txBody>
          <a:bodyPr>
            <a:spAutoFit/>
          </a:bodyPr>
          <a:lstStyle>
            <a:lvl1pPr eaLnBrk="0" hangingPunct="0">
              <a:defRPr kumimoji="1" sz="1200">
                <a:solidFill>
                  <a:schemeClr val="tx1"/>
                </a:solidFill>
                <a:latin typeface="Arial" charset="0"/>
                <a:ea typeface="ＭＳ Ｐゴシック" pitchFamily="50" charset="-128"/>
              </a:defRPr>
            </a:lvl1pPr>
            <a:lvl2pPr marL="742950" indent="-285750" eaLnBrk="0" hangingPunct="0">
              <a:defRPr kumimoji="1" sz="1200">
                <a:solidFill>
                  <a:schemeClr val="tx1"/>
                </a:solidFill>
                <a:latin typeface="Arial" charset="0"/>
                <a:ea typeface="ＭＳ Ｐゴシック" pitchFamily="50" charset="-128"/>
              </a:defRPr>
            </a:lvl2pPr>
            <a:lvl3pPr marL="1143000" indent="-228600" eaLnBrk="0" hangingPunct="0">
              <a:defRPr kumimoji="1" sz="1200">
                <a:solidFill>
                  <a:schemeClr val="tx1"/>
                </a:solidFill>
                <a:latin typeface="Arial" charset="0"/>
                <a:ea typeface="ＭＳ Ｐゴシック" pitchFamily="50" charset="-128"/>
              </a:defRPr>
            </a:lvl3pPr>
            <a:lvl4pPr marL="1600200" indent="-228600" eaLnBrk="0" hangingPunct="0">
              <a:defRPr kumimoji="1" sz="1200">
                <a:solidFill>
                  <a:schemeClr val="tx1"/>
                </a:solidFill>
                <a:latin typeface="Arial" charset="0"/>
                <a:ea typeface="ＭＳ Ｐゴシック" pitchFamily="50" charset="-128"/>
              </a:defRPr>
            </a:lvl4pPr>
            <a:lvl5pPr marL="2057400" indent="-228600" eaLnBrk="0" hangingPunct="0">
              <a:defRPr kumimoji="1" sz="1200">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sz="1200">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sz="1200">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sz="1200">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sz="1200">
                <a:solidFill>
                  <a:schemeClr val="tx1"/>
                </a:solidFill>
                <a:latin typeface="Arial" charset="0"/>
                <a:ea typeface="ＭＳ Ｐゴシック" pitchFamily="50" charset="-128"/>
              </a:defRPr>
            </a:lvl9pPr>
          </a:lstStyle>
          <a:p>
            <a:pPr marL="633413" indent="-633413" eaLnBrk="1" hangingPunct="1">
              <a:defRPr/>
            </a:pPr>
            <a:r>
              <a:rPr lang="en-US" altLang="ja-JP" sz="2400" dirty="0" smtClean="0">
                <a:solidFill>
                  <a:srgbClr val="000000"/>
                </a:solidFill>
                <a:latin typeface="ＭＳ ゴシック" pitchFamily="49" charset="-128"/>
                <a:ea typeface="ＭＳ ゴシック" pitchFamily="49" charset="-128"/>
              </a:rPr>
              <a:t>10</a:t>
            </a:r>
            <a:r>
              <a:rPr lang="ja-JP" altLang="en-US" sz="2400" dirty="0" err="1" smtClean="0">
                <a:solidFill>
                  <a:srgbClr val="000000"/>
                </a:solidFill>
                <a:latin typeface="ＭＳ ゴシック" pitchFamily="49" charset="-128"/>
                <a:ea typeface="ＭＳ ゴシック" pitchFamily="49" charset="-128"/>
              </a:rPr>
              <a:t>．</a:t>
            </a:r>
            <a:r>
              <a:rPr lang="ja-JP" altLang="en-US" sz="2400" spc="-100" dirty="0" smtClean="0">
                <a:solidFill>
                  <a:srgbClr val="000000"/>
                </a:solidFill>
                <a:latin typeface="ＭＳ ゴシック" pitchFamily="49" charset="-128"/>
                <a:ea typeface="ＭＳ ゴシック" pitchFamily="49" charset="-128"/>
              </a:rPr>
              <a:t>「女性医師の勤務環境の整備に関する病院長、病院開設者・</a:t>
            </a:r>
            <a:r>
              <a:rPr lang="ja-JP" altLang="en-US" sz="2400" dirty="0" smtClean="0">
                <a:solidFill>
                  <a:srgbClr val="000000"/>
                </a:solidFill>
                <a:latin typeface="ＭＳ ゴシック" pitchFamily="49" charset="-128"/>
                <a:ea typeface="ＭＳ ゴシック" pitchFamily="49" charset="-128"/>
              </a:rPr>
              <a:t>管理者等への講習会」の実施</a:t>
            </a:r>
          </a:p>
        </p:txBody>
      </p:sp>
      <p:sp>
        <p:nvSpPr>
          <p:cNvPr id="17"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78</a:t>
            </a:fld>
            <a:endParaRPr lang="ja-JP" altLang="en-US">
              <a:latin typeface="ＭＳ ゴシック" pitchFamily="49" charset="-128"/>
              <a:ea typeface="ＭＳ ゴシック" pitchFamily="49" charset="-128"/>
            </a:endParaRPr>
          </a:p>
        </p:txBody>
      </p:sp>
      <p:sp>
        <p:nvSpPr>
          <p:cNvPr id="18" name="テキスト ボックス 17"/>
          <p:cNvSpPr txBox="1"/>
          <p:nvPr/>
        </p:nvSpPr>
        <p:spPr>
          <a:xfrm>
            <a:off x="107504" y="6551766"/>
            <a:ext cx="3744416" cy="261610"/>
          </a:xfrm>
          <a:prstGeom prst="rect">
            <a:avLst/>
          </a:prstGeom>
          <a:noFill/>
        </p:spPr>
        <p:txBody>
          <a:bodyPr wrap="square" rtlCol="0">
            <a:spAutoFit/>
          </a:bodyPr>
          <a:lstStyle/>
          <a:p>
            <a:r>
              <a:rPr kumimoji="1" lang="ja-JP" altLang="en-US" sz="1050" dirty="0" smtClean="0"/>
              <a:t>出典：日本医師会作成資料</a:t>
            </a:r>
            <a:endParaRPr kumimoji="1" lang="ja-JP" altLang="en-US" sz="1050" dirty="0"/>
          </a:p>
        </p:txBody>
      </p:sp>
    </p:spTree>
    <p:extLst>
      <p:ext uri="{BB962C8B-B14F-4D97-AF65-F5344CB8AC3E}">
        <p14:creationId xmlns:p14="http://schemas.microsoft.com/office/powerpoint/2010/main" val="9371204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6"/>
          <p:cNvSpPr>
            <a:spLocks noChangeArrowheads="1"/>
          </p:cNvSpPr>
          <p:nvPr/>
        </p:nvSpPr>
        <p:spPr bwMode="auto">
          <a:xfrm>
            <a:off x="285750" y="192634"/>
            <a:ext cx="8572500" cy="5000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ja-JP" altLang="en-US" sz="2800" dirty="0" smtClean="0">
                <a:latin typeface="Calibri" pitchFamily="34" charset="0"/>
              </a:rPr>
              <a:t>医の倫理綱領</a:t>
            </a:r>
            <a:endParaRPr lang="ja-JP" altLang="en-US" sz="2800" dirty="0">
              <a:latin typeface="Calibri" pitchFamily="34" charset="0"/>
            </a:endParaRPr>
          </a:p>
        </p:txBody>
      </p:sp>
      <p:sp>
        <p:nvSpPr>
          <p:cNvPr id="3" name="正方形/長方形 2"/>
          <p:cNvSpPr/>
          <p:nvPr/>
        </p:nvSpPr>
        <p:spPr>
          <a:xfrm>
            <a:off x="179512" y="795570"/>
            <a:ext cx="8820928" cy="5729774"/>
          </a:xfrm>
          <a:prstGeom prst="rect">
            <a:avLst/>
          </a:prstGeom>
        </p:spPr>
        <p:txBody>
          <a:bodyPr wrap="square">
            <a:spAutoFit/>
          </a:bodyPr>
          <a:lstStyle/>
          <a:p>
            <a:r>
              <a:rPr lang="ja-JP" altLang="en-US" sz="2200" dirty="0">
                <a:latin typeface="ＭＳ ゴシック" pitchFamily="49" charset="-128"/>
                <a:ea typeface="ＭＳ ゴシック" pitchFamily="49" charset="-128"/>
              </a:rPr>
              <a:t>　</a:t>
            </a:r>
            <a:r>
              <a:rPr lang="ja-JP" altLang="ja-JP" sz="2200" dirty="0">
                <a:latin typeface="ＭＳ ゴシック" pitchFamily="49" charset="-128"/>
                <a:ea typeface="ＭＳ ゴシック" pitchFamily="49" charset="-128"/>
              </a:rPr>
              <a:t>医学および医療は、病める人の治療はもとより、人びとの健康の</a:t>
            </a:r>
            <a:r>
              <a:rPr lang="ja-JP" altLang="ja-JP" sz="2200" dirty="0" smtClean="0">
                <a:latin typeface="ＭＳ ゴシック" pitchFamily="49" charset="-128"/>
                <a:ea typeface="ＭＳ ゴシック" pitchFamily="49" charset="-128"/>
              </a:rPr>
              <a:t>維持もしく</a:t>
            </a:r>
            <a:r>
              <a:rPr lang="ja-JP" altLang="ja-JP" sz="2200" dirty="0">
                <a:latin typeface="ＭＳ ゴシック" pitchFamily="49" charset="-128"/>
                <a:ea typeface="ＭＳ ゴシック" pitchFamily="49" charset="-128"/>
              </a:rPr>
              <a:t>は増進を図るもので、医師は責任の重大性を認識し</a:t>
            </a:r>
            <a:r>
              <a:rPr lang="ja-JP" altLang="ja-JP" sz="2200" dirty="0" smtClean="0">
                <a:latin typeface="ＭＳ ゴシック" pitchFamily="49" charset="-128"/>
                <a:ea typeface="ＭＳ ゴシック" pitchFamily="49" charset="-128"/>
              </a:rPr>
              <a:t>、</a:t>
            </a:r>
            <a:endParaRPr lang="en-US" altLang="ja-JP" sz="2200" dirty="0" smtClean="0">
              <a:latin typeface="ＭＳ ゴシック" pitchFamily="49" charset="-128"/>
              <a:ea typeface="ＭＳ ゴシック" pitchFamily="49" charset="-128"/>
            </a:endParaRPr>
          </a:p>
          <a:p>
            <a:r>
              <a:rPr lang="ja-JP" altLang="ja-JP" sz="2200" dirty="0" smtClean="0">
                <a:latin typeface="ＭＳ ゴシック" pitchFamily="49" charset="-128"/>
                <a:ea typeface="ＭＳ ゴシック" pitchFamily="49" charset="-128"/>
              </a:rPr>
              <a:t>人類</a:t>
            </a:r>
            <a:r>
              <a:rPr lang="ja-JP" altLang="ja-JP" sz="2200" dirty="0">
                <a:latin typeface="ＭＳ ゴシック" pitchFamily="49" charset="-128"/>
                <a:ea typeface="ＭＳ ゴシック" pitchFamily="49" charset="-128"/>
              </a:rPr>
              <a:t>愛を基にすべての人に奉仕するものである。</a:t>
            </a:r>
          </a:p>
          <a:p>
            <a:pPr>
              <a:spcBef>
                <a:spcPts val="1000"/>
              </a:spcBef>
            </a:pPr>
            <a:r>
              <a:rPr lang="en-US" altLang="ja-JP" sz="2200" dirty="0">
                <a:latin typeface="ＭＳ ゴシック" pitchFamily="49" charset="-128"/>
                <a:ea typeface="ＭＳ ゴシック" pitchFamily="49" charset="-128"/>
              </a:rPr>
              <a:t> </a:t>
            </a:r>
            <a:r>
              <a:rPr lang="ja-JP" altLang="en-US" sz="2200" dirty="0" smtClean="0">
                <a:latin typeface="ＭＳ ゴシック" pitchFamily="49" charset="-128"/>
                <a:ea typeface="ＭＳ ゴシック" pitchFamily="49" charset="-128"/>
              </a:rPr>
              <a:t>１．</a:t>
            </a:r>
            <a:r>
              <a:rPr lang="ja-JP" altLang="ja-JP" sz="2200" dirty="0" smtClean="0">
                <a:latin typeface="ＭＳ ゴシック" pitchFamily="49" charset="-128"/>
                <a:ea typeface="ＭＳ ゴシック" pitchFamily="49" charset="-128"/>
              </a:rPr>
              <a:t>医師</a:t>
            </a:r>
            <a:r>
              <a:rPr lang="ja-JP" altLang="ja-JP" sz="2200" dirty="0">
                <a:latin typeface="ＭＳ ゴシック" pitchFamily="49" charset="-128"/>
                <a:ea typeface="ＭＳ ゴシック" pitchFamily="49" charset="-128"/>
              </a:rPr>
              <a:t>は生涯学習の精神を保ち、つねに医学の知識と技術の</a:t>
            </a:r>
            <a:r>
              <a:rPr lang="ja-JP" altLang="ja-JP" sz="2200" dirty="0" smtClean="0">
                <a:latin typeface="ＭＳ ゴシック" pitchFamily="49" charset="-128"/>
                <a:ea typeface="ＭＳ ゴシック" pitchFamily="49" charset="-128"/>
              </a:rPr>
              <a:t>習得</a:t>
            </a:r>
            <a:endParaRPr lang="en-US" altLang="ja-JP" sz="2200" dirty="0" smtClean="0">
              <a:latin typeface="ＭＳ ゴシック" pitchFamily="49" charset="-128"/>
              <a:ea typeface="ＭＳ ゴシック" pitchFamily="49" charset="-128"/>
            </a:endParaRPr>
          </a:p>
          <a:p>
            <a:r>
              <a:rPr lang="ja-JP" altLang="en-US" sz="2200" dirty="0" smtClean="0">
                <a:latin typeface="ＭＳ ゴシック" pitchFamily="49" charset="-128"/>
                <a:ea typeface="ＭＳ ゴシック" pitchFamily="49" charset="-128"/>
              </a:rPr>
              <a:t>　　 </a:t>
            </a:r>
            <a:r>
              <a:rPr lang="ja-JP" altLang="ja-JP" sz="2200" dirty="0" smtClean="0">
                <a:latin typeface="ＭＳ ゴシック" pitchFamily="49" charset="-128"/>
                <a:ea typeface="ＭＳ ゴシック" pitchFamily="49" charset="-128"/>
              </a:rPr>
              <a:t>に努める</a:t>
            </a:r>
            <a:r>
              <a:rPr lang="ja-JP" altLang="ja-JP" sz="2200" dirty="0">
                <a:latin typeface="ＭＳ ゴシック" pitchFamily="49" charset="-128"/>
                <a:ea typeface="ＭＳ ゴシック" pitchFamily="49" charset="-128"/>
              </a:rPr>
              <a:t>とともに、その進歩・発展に尽くす。</a:t>
            </a:r>
          </a:p>
          <a:p>
            <a:pPr>
              <a:spcBef>
                <a:spcPts val="1000"/>
              </a:spcBef>
            </a:pPr>
            <a:r>
              <a:rPr lang="en-US" altLang="ja-JP" sz="2200" dirty="0">
                <a:latin typeface="ＭＳ ゴシック" pitchFamily="49" charset="-128"/>
                <a:ea typeface="ＭＳ ゴシック" pitchFamily="49" charset="-128"/>
              </a:rPr>
              <a:t> </a:t>
            </a:r>
            <a:r>
              <a:rPr lang="ja-JP" altLang="en-US" sz="2200" dirty="0" smtClean="0">
                <a:latin typeface="ＭＳ ゴシック" pitchFamily="49" charset="-128"/>
                <a:ea typeface="ＭＳ ゴシック" pitchFamily="49" charset="-128"/>
              </a:rPr>
              <a:t>２．</a:t>
            </a:r>
            <a:r>
              <a:rPr lang="ja-JP" altLang="ja-JP" sz="2200" dirty="0" smtClean="0">
                <a:latin typeface="ＭＳ ゴシック" pitchFamily="49" charset="-128"/>
                <a:ea typeface="ＭＳ ゴシック" pitchFamily="49" charset="-128"/>
              </a:rPr>
              <a:t>医師</a:t>
            </a:r>
            <a:r>
              <a:rPr lang="ja-JP" altLang="ja-JP" sz="2200" dirty="0">
                <a:latin typeface="ＭＳ ゴシック" pitchFamily="49" charset="-128"/>
                <a:ea typeface="ＭＳ ゴシック" pitchFamily="49" charset="-128"/>
              </a:rPr>
              <a:t>はこの職業の尊厳と責任を自覚し、教養を深め</a:t>
            </a:r>
            <a:r>
              <a:rPr lang="ja-JP" altLang="ja-JP" sz="2200" dirty="0" smtClean="0">
                <a:latin typeface="ＭＳ ゴシック" pitchFamily="49" charset="-128"/>
                <a:ea typeface="ＭＳ ゴシック" pitchFamily="49" charset="-128"/>
              </a:rPr>
              <a:t>、人格を</a:t>
            </a:r>
            <a:endParaRPr lang="en-US" altLang="ja-JP" sz="2200" dirty="0" smtClean="0">
              <a:latin typeface="ＭＳ ゴシック" pitchFamily="49" charset="-128"/>
              <a:ea typeface="ＭＳ ゴシック" pitchFamily="49" charset="-128"/>
            </a:endParaRPr>
          </a:p>
          <a:p>
            <a:r>
              <a:rPr lang="en-US" altLang="ja-JP" sz="2200" dirty="0">
                <a:latin typeface="ＭＳ ゴシック" pitchFamily="49" charset="-128"/>
                <a:ea typeface="ＭＳ ゴシック" pitchFamily="49" charset="-128"/>
              </a:rPr>
              <a:t> </a:t>
            </a:r>
            <a:r>
              <a:rPr lang="en-US" altLang="ja-JP" sz="2200" dirty="0" smtClean="0">
                <a:latin typeface="ＭＳ ゴシック" pitchFamily="49" charset="-128"/>
                <a:ea typeface="ＭＳ ゴシック" pitchFamily="49" charset="-128"/>
              </a:rPr>
              <a:t>    </a:t>
            </a:r>
            <a:r>
              <a:rPr lang="ja-JP" altLang="ja-JP" sz="2200" dirty="0" smtClean="0">
                <a:latin typeface="ＭＳ ゴシック" pitchFamily="49" charset="-128"/>
                <a:ea typeface="ＭＳ ゴシック" pitchFamily="49" charset="-128"/>
              </a:rPr>
              <a:t>高める</a:t>
            </a:r>
            <a:r>
              <a:rPr lang="ja-JP" altLang="ja-JP" sz="2200" dirty="0">
                <a:latin typeface="ＭＳ ゴシック" pitchFamily="49" charset="-128"/>
                <a:ea typeface="ＭＳ ゴシック" pitchFamily="49" charset="-128"/>
              </a:rPr>
              <a:t>ように心掛ける。</a:t>
            </a:r>
          </a:p>
          <a:p>
            <a:pPr>
              <a:spcBef>
                <a:spcPts val="1000"/>
              </a:spcBef>
            </a:pPr>
            <a:r>
              <a:rPr lang="en-US" altLang="ja-JP" sz="2200" dirty="0">
                <a:latin typeface="ＭＳ ゴシック" pitchFamily="49" charset="-128"/>
                <a:ea typeface="ＭＳ ゴシック" pitchFamily="49" charset="-128"/>
              </a:rPr>
              <a:t> </a:t>
            </a:r>
            <a:r>
              <a:rPr lang="ja-JP" altLang="en-US" sz="2200" dirty="0" smtClean="0">
                <a:latin typeface="ＭＳ ゴシック" pitchFamily="49" charset="-128"/>
                <a:ea typeface="ＭＳ ゴシック" pitchFamily="49" charset="-128"/>
              </a:rPr>
              <a:t>３．</a:t>
            </a:r>
            <a:r>
              <a:rPr lang="ja-JP" altLang="ja-JP" sz="2200" dirty="0" smtClean="0">
                <a:latin typeface="ＭＳ ゴシック" pitchFamily="49" charset="-128"/>
                <a:ea typeface="ＭＳ ゴシック" pitchFamily="49" charset="-128"/>
              </a:rPr>
              <a:t>医師</a:t>
            </a:r>
            <a:r>
              <a:rPr lang="ja-JP" altLang="ja-JP" sz="2200" dirty="0">
                <a:latin typeface="ＭＳ ゴシック" pitchFamily="49" charset="-128"/>
                <a:ea typeface="ＭＳ ゴシック" pitchFamily="49" charset="-128"/>
              </a:rPr>
              <a:t>は医療を受ける人びとの人格を尊重し、やさしい心</a:t>
            </a:r>
            <a:r>
              <a:rPr lang="ja-JP" altLang="ja-JP" sz="2200" dirty="0" smtClean="0">
                <a:latin typeface="ＭＳ ゴシック" pitchFamily="49" charset="-128"/>
                <a:ea typeface="ＭＳ ゴシック" pitchFamily="49" charset="-128"/>
              </a:rPr>
              <a:t>で</a:t>
            </a:r>
            <a:endParaRPr lang="en-US" altLang="ja-JP" sz="2200" dirty="0" smtClean="0">
              <a:latin typeface="ＭＳ ゴシック" pitchFamily="49" charset="-128"/>
              <a:ea typeface="ＭＳ ゴシック" pitchFamily="49" charset="-128"/>
            </a:endParaRPr>
          </a:p>
          <a:p>
            <a:r>
              <a:rPr lang="en-US" altLang="ja-JP" sz="2200" dirty="0">
                <a:latin typeface="ＭＳ ゴシック" pitchFamily="49" charset="-128"/>
                <a:ea typeface="ＭＳ ゴシック" pitchFamily="49" charset="-128"/>
              </a:rPr>
              <a:t> </a:t>
            </a:r>
            <a:r>
              <a:rPr lang="en-US" altLang="ja-JP" sz="2200" dirty="0" smtClean="0">
                <a:latin typeface="ＭＳ ゴシック" pitchFamily="49" charset="-128"/>
                <a:ea typeface="ＭＳ ゴシック" pitchFamily="49" charset="-128"/>
              </a:rPr>
              <a:t>    </a:t>
            </a:r>
            <a:r>
              <a:rPr lang="ja-JP" altLang="ja-JP" sz="2200" dirty="0" smtClean="0">
                <a:latin typeface="ＭＳ ゴシック" pitchFamily="49" charset="-128"/>
                <a:ea typeface="ＭＳ ゴシック" pitchFamily="49" charset="-128"/>
              </a:rPr>
              <a:t>接するととも</a:t>
            </a:r>
            <a:r>
              <a:rPr lang="ja-JP" altLang="ja-JP" sz="2200" dirty="0">
                <a:latin typeface="ＭＳ ゴシック" pitchFamily="49" charset="-128"/>
                <a:ea typeface="ＭＳ ゴシック" pitchFamily="49" charset="-128"/>
              </a:rPr>
              <a:t>に、医療内容についてよく説明し、信頼</a:t>
            </a:r>
            <a:r>
              <a:rPr lang="ja-JP" altLang="ja-JP" sz="2200" dirty="0" smtClean="0">
                <a:latin typeface="ＭＳ ゴシック" pitchFamily="49" charset="-128"/>
                <a:ea typeface="ＭＳ ゴシック" pitchFamily="49" charset="-128"/>
              </a:rPr>
              <a:t>を</a:t>
            </a:r>
            <a:endParaRPr lang="en-US" altLang="ja-JP" sz="2200" dirty="0" smtClean="0">
              <a:latin typeface="ＭＳ ゴシック" pitchFamily="49" charset="-128"/>
              <a:ea typeface="ＭＳ ゴシック" pitchFamily="49" charset="-128"/>
            </a:endParaRPr>
          </a:p>
          <a:p>
            <a:r>
              <a:rPr lang="en-US" altLang="ja-JP" sz="2200" dirty="0">
                <a:latin typeface="ＭＳ ゴシック" pitchFamily="49" charset="-128"/>
                <a:ea typeface="ＭＳ ゴシック" pitchFamily="49" charset="-128"/>
              </a:rPr>
              <a:t> </a:t>
            </a:r>
            <a:r>
              <a:rPr lang="en-US" altLang="ja-JP" sz="2200" dirty="0" smtClean="0">
                <a:latin typeface="ＭＳ ゴシック" pitchFamily="49" charset="-128"/>
                <a:ea typeface="ＭＳ ゴシック" pitchFamily="49" charset="-128"/>
              </a:rPr>
              <a:t>    </a:t>
            </a:r>
            <a:r>
              <a:rPr lang="ja-JP" altLang="ja-JP" sz="2200" dirty="0" smtClean="0">
                <a:latin typeface="ＭＳ ゴシック" pitchFamily="49" charset="-128"/>
                <a:ea typeface="ＭＳ ゴシック" pitchFamily="49" charset="-128"/>
              </a:rPr>
              <a:t>得る</a:t>
            </a:r>
            <a:r>
              <a:rPr lang="ja-JP" altLang="ja-JP" sz="2200" dirty="0">
                <a:latin typeface="ＭＳ ゴシック" pitchFamily="49" charset="-128"/>
                <a:ea typeface="ＭＳ ゴシック" pitchFamily="49" charset="-128"/>
              </a:rPr>
              <a:t>ように努める。</a:t>
            </a:r>
          </a:p>
          <a:p>
            <a:pPr>
              <a:spcBef>
                <a:spcPts val="1000"/>
              </a:spcBef>
            </a:pPr>
            <a:r>
              <a:rPr lang="en-US" altLang="ja-JP" sz="2200" dirty="0">
                <a:latin typeface="ＭＳ ゴシック" pitchFamily="49" charset="-128"/>
                <a:ea typeface="ＭＳ ゴシック" pitchFamily="49" charset="-128"/>
              </a:rPr>
              <a:t> </a:t>
            </a:r>
            <a:r>
              <a:rPr lang="ja-JP" altLang="en-US" sz="2200" dirty="0" smtClean="0">
                <a:latin typeface="ＭＳ ゴシック" pitchFamily="49" charset="-128"/>
                <a:ea typeface="ＭＳ ゴシック" pitchFamily="49" charset="-128"/>
              </a:rPr>
              <a:t>４．</a:t>
            </a:r>
            <a:r>
              <a:rPr lang="ja-JP" altLang="ja-JP" sz="2200" dirty="0" smtClean="0">
                <a:latin typeface="ＭＳ ゴシック" pitchFamily="49" charset="-128"/>
                <a:ea typeface="ＭＳ ゴシック" pitchFamily="49" charset="-128"/>
              </a:rPr>
              <a:t>医師</a:t>
            </a:r>
            <a:r>
              <a:rPr lang="ja-JP" altLang="ja-JP" sz="2200" dirty="0">
                <a:latin typeface="ＭＳ ゴシック" pitchFamily="49" charset="-128"/>
                <a:ea typeface="ＭＳ ゴシック" pitchFamily="49" charset="-128"/>
              </a:rPr>
              <a:t>は互いに尊敬し、医療関係者と協力して医療に尽くす。</a:t>
            </a:r>
          </a:p>
          <a:p>
            <a:pPr>
              <a:spcBef>
                <a:spcPts val="1000"/>
              </a:spcBef>
            </a:pPr>
            <a:r>
              <a:rPr lang="en-US" altLang="ja-JP" sz="2200" dirty="0">
                <a:latin typeface="ＭＳ ゴシック" pitchFamily="49" charset="-128"/>
                <a:ea typeface="ＭＳ ゴシック" pitchFamily="49" charset="-128"/>
              </a:rPr>
              <a:t> </a:t>
            </a:r>
            <a:r>
              <a:rPr lang="ja-JP" altLang="en-US" sz="2200" dirty="0" smtClean="0">
                <a:latin typeface="ＭＳ ゴシック" pitchFamily="49" charset="-128"/>
                <a:ea typeface="ＭＳ ゴシック" pitchFamily="49" charset="-128"/>
              </a:rPr>
              <a:t>５．</a:t>
            </a:r>
            <a:r>
              <a:rPr lang="ja-JP" altLang="ja-JP" sz="2200" dirty="0" smtClean="0">
                <a:latin typeface="ＭＳ ゴシック" pitchFamily="49" charset="-128"/>
                <a:ea typeface="ＭＳ ゴシック" pitchFamily="49" charset="-128"/>
              </a:rPr>
              <a:t>医師</a:t>
            </a:r>
            <a:r>
              <a:rPr lang="ja-JP" altLang="ja-JP" sz="2200" dirty="0">
                <a:latin typeface="ＭＳ ゴシック" pitchFamily="49" charset="-128"/>
                <a:ea typeface="ＭＳ ゴシック" pitchFamily="49" charset="-128"/>
              </a:rPr>
              <a:t>は医療の公共性を重んじ、医療を通じて社会の発展</a:t>
            </a:r>
            <a:r>
              <a:rPr lang="ja-JP" altLang="ja-JP" sz="2200" dirty="0" smtClean="0">
                <a:latin typeface="ＭＳ ゴシック" pitchFamily="49" charset="-128"/>
                <a:ea typeface="ＭＳ ゴシック" pitchFamily="49" charset="-128"/>
              </a:rPr>
              <a:t>に</a:t>
            </a:r>
            <a:endParaRPr lang="en-US" altLang="ja-JP" sz="2200" dirty="0" smtClean="0">
              <a:latin typeface="ＭＳ ゴシック" pitchFamily="49" charset="-128"/>
              <a:ea typeface="ＭＳ ゴシック" pitchFamily="49" charset="-128"/>
            </a:endParaRPr>
          </a:p>
          <a:p>
            <a:r>
              <a:rPr lang="en-US" altLang="ja-JP" sz="2200" dirty="0">
                <a:latin typeface="ＭＳ ゴシック" pitchFamily="49" charset="-128"/>
                <a:ea typeface="ＭＳ ゴシック" pitchFamily="49" charset="-128"/>
              </a:rPr>
              <a:t> </a:t>
            </a:r>
            <a:r>
              <a:rPr lang="en-US" altLang="ja-JP" sz="2200" dirty="0" smtClean="0">
                <a:latin typeface="ＭＳ ゴシック" pitchFamily="49" charset="-128"/>
                <a:ea typeface="ＭＳ ゴシック" pitchFamily="49" charset="-128"/>
              </a:rPr>
              <a:t>    </a:t>
            </a:r>
            <a:r>
              <a:rPr lang="ja-JP" altLang="ja-JP" sz="2200" dirty="0" smtClean="0">
                <a:latin typeface="ＭＳ ゴシック" pitchFamily="49" charset="-128"/>
                <a:ea typeface="ＭＳ ゴシック" pitchFamily="49" charset="-128"/>
              </a:rPr>
              <a:t>尽くす</a:t>
            </a:r>
            <a:r>
              <a:rPr lang="ja-JP" altLang="ja-JP" sz="2200" dirty="0">
                <a:latin typeface="ＭＳ ゴシック" pitchFamily="49" charset="-128"/>
                <a:ea typeface="ＭＳ ゴシック" pitchFamily="49" charset="-128"/>
              </a:rPr>
              <a:t>とともに、法規範の遵守および法秩序の形成に努める。</a:t>
            </a:r>
          </a:p>
          <a:p>
            <a:pPr>
              <a:spcBef>
                <a:spcPts val="1000"/>
              </a:spcBef>
            </a:pPr>
            <a:r>
              <a:rPr lang="en-US" altLang="ja-JP" sz="2200" dirty="0">
                <a:latin typeface="ＭＳ ゴシック" pitchFamily="49" charset="-128"/>
                <a:ea typeface="ＭＳ ゴシック" pitchFamily="49" charset="-128"/>
              </a:rPr>
              <a:t> </a:t>
            </a:r>
            <a:r>
              <a:rPr lang="ja-JP" altLang="en-US" sz="2200" dirty="0" smtClean="0">
                <a:latin typeface="ＭＳ ゴシック" pitchFamily="49" charset="-128"/>
                <a:ea typeface="ＭＳ ゴシック" pitchFamily="49" charset="-128"/>
              </a:rPr>
              <a:t>６．</a:t>
            </a:r>
            <a:r>
              <a:rPr lang="ja-JP" altLang="ja-JP" sz="2200" dirty="0" smtClean="0">
                <a:latin typeface="ＭＳ ゴシック" pitchFamily="49" charset="-128"/>
                <a:ea typeface="ＭＳ ゴシック" pitchFamily="49" charset="-128"/>
              </a:rPr>
              <a:t>医師</a:t>
            </a:r>
            <a:r>
              <a:rPr lang="ja-JP" altLang="ja-JP" sz="2200" dirty="0">
                <a:latin typeface="ＭＳ ゴシック" pitchFamily="49" charset="-128"/>
                <a:ea typeface="ＭＳ ゴシック" pitchFamily="49" charset="-128"/>
              </a:rPr>
              <a:t>は医業にあたって営利を目的としない。</a:t>
            </a:r>
          </a:p>
        </p:txBody>
      </p:sp>
      <p:sp>
        <p:nvSpPr>
          <p:cNvPr id="4" name="テキスト ボックス 3"/>
          <p:cNvSpPr txBox="1"/>
          <p:nvPr/>
        </p:nvSpPr>
        <p:spPr>
          <a:xfrm>
            <a:off x="35496" y="6525344"/>
            <a:ext cx="4608512" cy="307777"/>
          </a:xfrm>
          <a:prstGeom prst="rect">
            <a:avLst/>
          </a:prstGeom>
          <a:noFill/>
        </p:spPr>
        <p:txBody>
          <a:bodyPr wrap="square" rtlCol="0">
            <a:spAutoFit/>
          </a:bodyPr>
          <a:lstStyle/>
          <a:p>
            <a:r>
              <a:rPr lang="ja-JP" altLang="ja-JP" sz="1400" dirty="0"/>
              <a:t>平成</a:t>
            </a:r>
            <a:r>
              <a:rPr lang="en-US" altLang="ja-JP" sz="1400" dirty="0"/>
              <a:t>12</a:t>
            </a:r>
            <a:r>
              <a:rPr lang="ja-JP" altLang="ja-JP" sz="1400" dirty="0"/>
              <a:t>年</a:t>
            </a:r>
            <a:r>
              <a:rPr lang="en-US" altLang="ja-JP" sz="1400" dirty="0"/>
              <a:t>4</a:t>
            </a:r>
            <a:r>
              <a:rPr lang="ja-JP" altLang="ja-JP" sz="1400" dirty="0"/>
              <a:t>月</a:t>
            </a:r>
            <a:r>
              <a:rPr lang="en-US" altLang="ja-JP" sz="1400" dirty="0"/>
              <a:t>2</a:t>
            </a:r>
            <a:r>
              <a:rPr lang="ja-JP" altLang="ja-JP" sz="1400" dirty="0" smtClean="0"/>
              <a:t>日</a:t>
            </a:r>
            <a:r>
              <a:rPr lang="ja-JP" altLang="ja-JP" sz="1400" dirty="0"/>
              <a:t>　第</a:t>
            </a:r>
            <a:r>
              <a:rPr lang="en-US" altLang="ja-JP" sz="1400" dirty="0"/>
              <a:t>102</a:t>
            </a:r>
            <a:r>
              <a:rPr lang="ja-JP" altLang="ja-JP" sz="1400" dirty="0"/>
              <a:t>回定例</a:t>
            </a:r>
            <a:r>
              <a:rPr lang="ja-JP" altLang="ja-JP" sz="1400" dirty="0" smtClean="0"/>
              <a:t>代議員会</a:t>
            </a:r>
            <a:r>
              <a:rPr lang="ja-JP" altLang="en-US" sz="1400" dirty="0" smtClean="0"/>
              <a:t>にて採択</a:t>
            </a:r>
            <a:endParaRPr lang="ja-JP" altLang="ja-JP" sz="1400" dirty="0"/>
          </a:p>
        </p:txBody>
      </p:sp>
      <p:sp>
        <p:nvSpPr>
          <p:cNvPr id="6"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7</a:t>
            </a:fld>
            <a:endParaRPr lang="ja-JP" altLang="en-US">
              <a:latin typeface="ＭＳ ゴシック" pitchFamily="49" charset="-128"/>
              <a:ea typeface="ＭＳ ゴシック" pitchFamily="49" charset="-128"/>
            </a:endParaRPr>
          </a:p>
        </p:txBody>
      </p:sp>
    </p:spTree>
    <p:extLst>
      <p:ext uri="{BB962C8B-B14F-4D97-AF65-F5344CB8AC3E}">
        <p14:creationId xmlns:p14="http://schemas.microsoft.com/office/powerpoint/2010/main" val="76278447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52047" y="137439"/>
            <a:ext cx="8573966" cy="442674"/>
          </a:xfrm>
          <a:prstGeom prst="roundRect">
            <a:avLst/>
          </a:prstGeom>
          <a:solidFill>
            <a:schemeClr val="accent6">
              <a:lumMod val="20000"/>
              <a:lumOff val="80000"/>
            </a:schemeClr>
          </a:solidFill>
          <a:ln>
            <a:solidFill>
              <a:schemeClr val="tx1"/>
            </a:solidFill>
          </a:ln>
        </p:spPr>
        <p:txBody>
          <a:bodyPr>
            <a:spAutoFit/>
          </a:bodyPr>
          <a:lstStyle/>
          <a:p>
            <a:pPr algn="l" eaLnBrk="1" hangingPunct="1">
              <a:defRPr/>
            </a:pPr>
            <a:r>
              <a:rPr lang="ja-JP" altLang="en-US" sz="2000" dirty="0" smtClean="0">
                <a:solidFill>
                  <a:schemeClr val="tx1"/>
                </a:solidFill>
                <a:latin typeface="+mj-ea"/>
              </a:rPr>
              <a:t>１．就業継続支援</a:t>
            </a:r>
            <a:r>
              <a:rPr lang="ja-JP" altLang="en-US" sz="2000" dirty="0" smtClean="0">
                <a:latin typeface="+mj-ea"/>
              </a:rPr>
              <a:t>、再研修紹介</a:t>
            </a:r>
            <a:endParaRPr lang="ja-JP" altLang="en-US" sz="2000" dirty="0" smtClean="0">
              <a:solidFill>
                <a:schemeClr val="tx1"/>
              </a:solidFill>
              <a:latin typeface="+mj-ea"/>
            </a:endParaRPr>
          </a:p>
        </p:txBody>
      </p:sp>
      <p:sp>
        <p:nvSpPr>
          <p:cNvPr id="17412" name="Text Box 3"/>
          <p:cNvSpPr txBox="1">
            <a:spLocks noChangeArrowheads="1"/>
          </p:cNvSpPr>
          <p:nvPr/>
        </p:nvSpPr>
        <p:spPr bwMode="auto">
          <a:xfrm>
            <a:off x="395536" y="626021"/>
            <a:ext cx="8216411" cy="1461939"/>
          </a:xfrm>
          <a:prstGeom prst="rect">
            <a:avLst/>
          </a:prstGeom>
          <a:noFill/>
          <a:ln w="9525">
            <a:noFill/>
            <a:miter lim="800000"/>
            <a:headEnd/>
            <a:tailEnd/>
          </a:ln>
        </p:spPr>
        <p:txBody>
          <a:bodyPr>
            <a:spAutoFit/>
          </a:bodyPr>
          <a:lstStyle/>
          <a:p>
            <a:pPr>
              <a:spcBef>
                <a:spcPct val="50000"/>
              </a:spcBef>
              <a:buFont typeface="Wingdings" pitchFamily="2" charset="2"/>
              <a:buNone/>
              <a:defRPr/>
            </a:pPr>
            <a:r>
              <a:rPr lang="ja-JP" altLang="en-US" sz="2400" b="1" dirty="0">
                <a:solidFill>
                  <a:srgbClr val="0033CC"/>
                </a:solidFill>
                <a:latin typeface="メイリオ" pitchFamily="50" charset="-128"/>
                <a:ea typeface="メイリオ" pitchFamily="50" charset="-128"/>
                <a:cs typeface="メイリオ" pitchFamily="50" charset="-128"/>
              </a:rPr>
              <a:t>「日本医師会女性医師バンク」</a:t>
            </a:r>
            <a:r>
              <a:rPr lang="ja-JP" altLang="en-US" sz="2000" dirty="0">
                <a:latin typeface="メイリオ" pitchFamily="50" charset="-128"/>
                <a:ea typeface="メイリオ" pitchFamily="50" charset="-128"/>
                <a:cs typeface="メイリオ" pitchFamily="50" charset="-128"/>
              </a:rPr>
              <a:t>平成１９年１月３０日開設</a:t>
            </a:r>
            <a:endParaRPr lang="en-US" altLang="ja-JP" sz="2000" dirty="0">
              <a:latin typeface="メイリオ" pitchFamily="50" charset="-128"/>
              <a:ea typeface="メイリオ" pitchFamily="50" charset="-128"/>
              <a:cs typeface="メイリオ" pitchFamily="50" charset="-128"/>
            </a:endParaRPr>
          </a:p>
          <a:p>
            <a:pPr>
              <a:spcBef>
                <a:spcPts val="600"/>
              </a:spcBef>
              <a:buFont typeface="Wingdings" pitchFamily="2" charset="2"/>
              <a:buNone/>
              <a:defRPr/>
            </a:pPr>
            <a:r>
              <a:rPr lang="ja-JP" altLang="en-US" sz="2000" dirty="0">
                <a:latin typeface="メイリオ" pitchFamily="50" charset="-128"/>
                <a:ea typeface="メイリオ" pitchFamily="50" charset="-128"/>
                <a:cs typeface="メイリオ" pitchFamily="50" charset="-128"/>
              </a:rPr>
              <a:t>☆　会員・非会員を問わず利用できる</a:t>
            </a:r>
            <a:endParaRPr lang="en-US" altLang="ja-JP" sz="2000" dirty="0">
              <a:latin typeface="メイリオ" pitchFamily="50" charset="-128"/>
              <a:ea typeface="メイリオ" pitchFamily="50" charset="-128"/>
              <a:cs typeface="メイリオ" pitchFamily="50" charset="-128"/>
            </a:endParaRPr>
          </a:p>
          <a:p>
            <a:pPr>
              <a:spcBef>
                <a:spcPts val="0"/>
              </a:spcBef>
              <a:buFont typeface="Wingdings" pitchFamily="2" charset="2"/>
              <a:buNone/>
              <a:defRPr/>
            </a:pPr>
            <a:r>
              <a:rPr lang="ja-JP" altLang="en-US" sz="2000" dirty="0">
                <a:latin typeface="メイリオ" pitchFamily="50" charset="-128"/>
                <a:ea typeface="メイリオ" pitchFamily="50" charset="-128"/>
                <a:cs typeface="メイリオ" pitchFamily="50" charset="-128"/>
              </a:rPr>
              <a:t>☆　求人・求職共に無料</a:t>
            </a:r>
            <a:endParaRPr lang="en-US" altLang="ja-JP" sz="2000" dirty="0">
              <a:latin typeface="メイリオ" pitchFamily="50" charset="-128"/>
              <a:ea typeface="メイリオ" pitchFamily="50" charset="-128"/>
              <a:cs typeface="メイリオ" pitchFamily="50" charset="-128"/>
            </a:endParaRPr>
          </a:p>
          <a:p>
            <a:pPr>
              <a:spcBef>
                <a:spcPts val="0"/>
              </a:spcBef>
              <a:buFont typeface="Wingdings" pitchFamily="2" charset="2"/>
              <a:buNone/>
              <a:defRPr/>
            </a:pPr>
            <a:r>
              <a:rPr lang="ja-JP" altLang="en-US" sz="2000" dirty="0">
                <a:latin typeface="メイリオ" pitchFamily="50" charset="-128"/>
                <a:ea typeface="メイリオ" pitchFamily="50" charset="-128"/>
                <a:cs typeface="メイリオ" pitchFamily="50" charset="-128"/>
              </a:rPr>
              <a:t>☆　</a:t>
            </a:r>
            <a:r>
              <a:rPr lang="ja-JP" altLang="en-US" sz="2000" spc="-120" dirty="0">
                <a:latin typeface="メイリオ" pitchFamily="50" charset="-128"/>
                <a:ea typeface="メイリオ" pitchFamily="50" charset="-128"/>
                <a:cs typeface="メイリオ" pitchFamily="50" charset="-128"/>
              </a:rPr>
              <a:t>現役医師のコーディネーターが、相談・マッチング</a:t>
            </a:r>
            <a:r>
              <a:rPr lang="ja-JP" altLang="en-US" sz="2000" dirty="0" smtClean="0">
                <a:latin typeface="メイリオ" pitchFamily="50" charset="-128"/>
                <a:ea typeface="メイリオ" pitchFamily="50" charset="-128"/>
                <a:cs typeface="メイリオ" pitchFamily="50" charset="-128"/>
              </a:rPr>
              <a:t>にあたる</a:t>
            </a:r>
            <a:endParaRPr lang="ja-JP" altLang="en-US" sz="2000" dirty="0">
              <a:latin typeface="メイリオ" pitchFamily="50" charset="-128"/>
              <a:ea typeface="メイリオ" pitchFamily="50" charset="-128"/>
              <a:cs typeface="メイリオ" pitchFamily="50" charset="-128"/>
            </a:endParaRPr>
          </a:p>
        </p:txBody>
      </p:sp>
      <p:sp>
        <p:nvSpPr>
          <p:cNvPr id="98310" name="AutoShape 7"/>
          <p:cNvSpPr>
            <a:spLocks noChangeArrowheads="1"/>
          </p:cNvSpPr>
          <p:nvPr/>
        </p:nvSpPr>
        <p:spPr bwMode="auto">
          <a:xfrm>
            <a:off x="323528" y="2066181"/>
            <a:ext cx="8496943" cy="1281589"/>
          </a:xfrm>
          <a:prstGeom prst="roundRect">
            <a:avLst>
              <a:gd name="adj" fmla="val 11111"/>
            </a:avLst>
          </a:prstGeom>
          <a:solidFill>
            <a:schemeClr val="bg1"/>
          </a:solidFill>
          <a:ln w="3175">
            <a:solidFill>
              <a:schemeClr val="tx1"/>
            </a:solidFill>
            <a:round/>
            <a:headEnd/>
            <a:tailEnd/>
          </a:ln>
        </p:spPr>
        <p:txBody>
          <a:bodyPr wrap="square">
            <a:spAutoFit/>
          </a:bodyPr>
          <a:lstStyle/>
          <a:p>
            <a:pPr>
              <a:buFont typeface="Wingdings" pitchFamily="2" charset="2"/>
              <a:buNone/>
            </a:pPr>
            <a:r>
              <a:rPr lang="ja-JP" altLang="en-US" dirty="0" smtClean="0">
                <a:latin typeface="メイリオ" pitchFamily="50" charset="-128"/>
                <a:ea typeface="メイリオ" pitchFamily="50" charset="-128"/>
                <a:cs typeface="メイリオ" pitchFamily="50" charset="-128"/>
              </a:rPr>
              <a:t>　　成立</a:t>
            </a:r>
            <a:r>
              <a:rPr lang="ja-JP" altLang="en-US" dirty="0">
                <a:latin typeface="メイリオ" pitchFamily="50" charset="-128"/>
                <a:ea typeface="メイリオ" pitchFamily="50" charset="-128"/>
                <a:cs typeface="メイリオ" pitchFamily="50" charset="-128"/>
              </a:rPr>
              <a:t>件数　平成</a:t>
            </a:r>
            <a:r>
              <a:rPr lang="en-US" altLang="ja-JP" dirty="0" smtClean="0">
                <a:latin typeface="メイリオ" pitchFamily="50" charset="-128"/>
                <a:ea typeface="メイリオ" pitchFamily="50" charset="-128"/>
                <a:cs typeface="メイリオ" pitchFamily="50" charset="-128"/>
              </a:rPr>
              <a:t>26</a:t>
            </a:r>
            <a:r>
              <a:rPr lang="ja-JP" altLang="en-US" dirty="0" smtClean="0">
                <a:latin typeface="メイリオ" pitchFamily="50" charset="-128"/>
                <a:ea typeface="メイリオ" pitchFamily="50" charset="-128"/>
                <a:cs typeface="メイリオ" pitchFamily="50" charset="-128"/>
              </a:rPr>
              <a:t>年</a:t>
            </a:r>
            <a:r>
              <a:rPr lang="en-US" altLang="ja-JP" dirty="0" smtClean="0">
                <a:latin typeface="メイリオ" pitchFamily="50" charset="-128"/>
                <a:ea typeface="メイリオ" pitchFamily="50" charset="-128"/>
                <a:cs typeface="メイリオ" pitchFamily="50" charset="-128"/>
              </a:rPr>
              <a:t>1</a:t>
            </a:r>
            <a:r>
              <a:rPr lang="ja-JP" altLang="en-US" smtClean="0">
                <a:latin typeface="メイリオ" pitchFamily="50" charset="-128"/>
                <a:ea typeface="メイリオ" pitchFamily="50" charset="-128"/>
                <a:cs typeface="メイリオ" pitchFamily="50" charset="-128"/>
              </a:rPr>
              <a:t>月</a:t>
            </a:r>
            <a:r>
              <a:rPr lang="ja-JP" altLang="en-US" dirty="0">
                <a:latin typeface="メイリオ" pitchFamily="50" charset="-128"/>
                <a:ea typeface="メイリオ" pitchFamily="50" charset="-128"/>
                <a:cs typeface="メイリオ" pitchFamily="50" charset="-128"/>
              </a:rPr>
              <a:t>末現在　　　　　　  </a:t>
            </a:r>
            <a:r>
              <a:rPr lang="ja-JP" altLang="en-US" dirty="0" smtClean="0">
                <a:latin typeface="メイリオ" pitchFamily="50" charset="-128"/>
                <a:ea typeface="メイリオ" pitchFamily="50" charset="-128"/>
                <a:cs typeface="メイリオ" pitchFamily="50" charset="-128"/>
              </a:rPr>
              <a:t> 　　　　　</a:t>
            </a:r>
            <a:r>
              <a:rPr lang="ja-JP" altLang="en-US" smtClean="0">
                <a:latin typeface="メイリオ" pitchFamily="50" charset="-128"/>
                <a:ea typeface="メイリオ" pitchFamily="50" charset="-128"/>
                <a:cs typeface="メイリオ" pitchFamily="50" charset="-128"/>
              </a:rPr>
              <a:t>   </a:t>
            </a:r>
            <a:r>
              <a:rPr lang="ja-JP" altLang="en-US" dirty="0" smtClean="0">
                <a:latin typeface="メイリオ" pitchFamily="50" charset="-128"/>
                <a:ea typeface="メイリオ" pitchFamily="50" charset="-128"/>
                <a:cs typeface="メイリオ" pitchFamily="50" charset="-128"/>
              </a:rPr>
              <a:t>　３６１件</a:t>
            </a:r>
            <a:r>
              <a:rPr lang="ja-JP" altLang="en-US" dirty="0">
                <a:latin typeface="メイリオ" pitchFamily="50" charset="-128"/>
                <a:ea typeface="メイリオ" pitchFamily="50" charset="-128"/>
                <a:cs typeface="メイリオ" pitchFamily="50" charset="-128"/>
              </a:rPr>
              <a:t/>
            </a:r>
            <a:br>
              <a:rPr lang="ja-JP" altLang="en-US" dirty="0">
                <a:latin typeface="メイリオ" pitchFamily="50" charset="-128"/>
                <a:ea typeface="メイリオ" pitchFamily="50" charset="-128"/>
                <a:cs typeface="メイリオ" pitchFamily="50" charset="-128"/>
              </a:rPr>
            </a:br>
            <a:r>
              <a:rPr lang="ja-JP" altLang="en-US" dirty="0" smtClean="0">
                <a:latin typeface="メイリオ" pitchFamily="50" charset="-128"/>
                <a:ea typeface="メイリオ" pitchFamily="50" charset="-128"/>
                <a:cs typeface="メイリオ" pitchFamily="50" charset="-128"/>
              </a:rPr>
              <a:t>　　登録</a:t>
            </a:r>
            <a:r>
              <a:rPr lang="ja-JP" altLang="en-US" dirty="0">
                <a:latin typeface="メイリオ" pitchFamily="50" charset="-128"/>
                <a:ea typeface="メイリオ" pitchFamily="50" charset="-128"/>
                <a:cs typeface="メイリオ" pitchFamily="50" charset="-128"/>
              </a:rPr>
              <a:t>件数　　　　　　　　　　　</a:t>
            </a:r>
            <a:r>
              <a:rPr lang="ja-JP" altLang="en-US" dirty="0" smtClean="0">
                <a:latin typeface="メイリオ" pitchFamily="50" charset="-128"/>
                <a:ea typeface="メイリオ" pitchFamily="50" charset="-128"/>
                <a:cs typeface="メイリオ" pitchFamily="50" charset="-128"/>
              </a:rPr>
              <a:t>　　　　　　求人</a:t>
            </a:r>
            <a:r>
              <a:rPr lang="ja-JP" altLang="en-US" dirty="0">
                <a:latin typeface="メイリオ" pitchFamily="50" charset="-128"/>
                <a:ea typeface="メイリオ" pitchFamily="50" charset="-128"/>
                <a:cs typeface="メイリオ" pitchFamily="50" charset="-128"/>
              </a:rPr>
              <a:t>延べ</a:t>
            </a:r>
            <a:r>
              <a:rPr lang="ja-JP" altLang="en-US">
                <a:latin typeface="メイリオ" pitchFamily="50" charset="-128"/>
                <a:ea typeface="メイリオ" pitchFamily="50" charset="-128"/>
                <a:cs typeface="メイリオ" pitchFamily="50" charset="-128"/>
              </a:rPr>
              <a:t>　</a:t>
            </a:r>
            <a:r>
              <a:rPr lang="ja-JP" altLang="en-US" smtClean="0">
                <a:latin typeface="メイリオ" pitchFamily="50" charset="-128"/>
                <a:ea typeface="メイリオ" pitchFamily="50" charset="-128"/>
                <a:cs typeface="メイリオ" pitchFamily="50" charset="-128"/>
              </a:rPr>
              <a:t>４，３０９件</a:t>
            </a:r>
            <a:r>
              <a:rPr lang="ja-JP" altLang="en-US" dirty="0">
                <a:latin typeface="メイリオ" pitchFamily="50" charset="-128"/>
                <a:ea typeface="メイリオ" pitchFamily="50" charset="-128"/>
                <a:cs typeface="メイリオ" pitchFamily="50" charset="-128"/>
              </a:rPr>
              <a:t/>
            </a:r>
            <a:br>
              <a:rPr lang="ja-JP" altLang="en-US" dirty="0">
                <a:latin typeface="メイリオ" pitchFamily="50" charset="-128"/>
                <a:ea typeface="メイリオ" pitchFamily="50" charset="-128"/>
                <a:cs typeface="メイリオ" pitchFamily="50" charset="-128"/>
              </a:rPr>
            </a:br>
            <a:r>
              <a:rPr lang="ja-JP" altLang="en-US" dirty="0">
                <a:latin typeface="メイリオ" pitchFamily="50" charset="-128"/>
                <a:ea typeface="メイリオ" pitchFamily="50" charset="-128"/>
                <a:cs typeface="メイリオ" pitchFamily="50" charset="-128"/>
              </a:rPr>
              <a:t>　</a:t>
            </a:r>
            <a:r>
              <a:rPr lang="ja-JP" altLang="en-US" dirty="0" smtClean="0">
                <a:latin typeface="メイリオ" pitchFamily="50" charset="-128"/>
                <a:ea typeface="メイリオ" pitchFamily="50" charset="-128"/>
                <a:cs typeface="メイリオ" pitchFamily="50" charset="-128"/>
              </a:rPr>
              <a:t>　　</a:t>
            </a:r>
            <a:r>
              <a:rPr lang="ja-JP" altLang="en-US" dirty="0">
                <a:latin typeface="メイリオ" pitchFamily="50" charset="-128"/>
                <a:ea typeface="メイリオ" pitchFamily="50" charset="-128"/>
                <a:cs typeface="メイリオ" pitchFamily="50" charset="-128"/>
              </a:rPr>
              <a:t>　　　　　　　　　　　　　　</a:t>
            </a:r>
            <a:r>
              <a:rPr lang="ja-JP" altLang="en-US" dirty="0" smtClean="0">
                <a:latin typeface="メイリオ" pitchFamily="50" charset="-128"/>
                <a:ea typeface="メイリオ" pitchFamily="50" charset="-128"/>
                <a:cs typeface="メイリオ" pitchFamily="50" charset="-128"/>
              </a:rPr>
              <a:t>　　　　　　求職</a:t>
            </a:r>
            <a:r>
              <a:rPr lang="ja-JP" altLang="en-US" dirty="0">
                <a:latin typeface="メイリオ" pitchFamily="50" charset="-128"/>
                <a:ea typeface="メイリオ" pitchFamily="50" charset="-128"/>
                <a:cs typeface="メイリオ" pitchFamily="50" charset="-128"/>
              </a:rPr>
              <a:t>延べ　   </a:t>
            </a:r>
            <a:r>
              <a:rPr lang="ja-JP" altLang="en-US" smtClean="0">
                <a:latin typeface="メイリオ" pitchFamily="50" charset="-128"/>
                <a:ea typeface="メイリオ" pitchFamily="50" charset="-128"/>
                <a:cs typeface="メイリオ" pitchFamily="50" charset="-128"/>
              </a:rPr>
              <a:t>　７００人</a:t>
            </a:r>
            <a:endParaRPr lang="en-US" altLang="ja-JP" dirty="0" smtClean="0">
              <a:latin typeface="メイリオ" pitchFamily="50" charset="-128"/>
              <a:ea typeface="メイリオ" pitchFamily="50" charset="-128"/>
              <a:cs typeface="メイリオ" pitchFamily="50" charset="-128"/>
            </a:endParaRPr>
          </a:p>
          <a:p>
            <a:pPr>
              <a:buFont typeface="Wingdings" pitchFamily="2" charset="2"/>
              <a:buNone/>
            </a:pPr>
            <a:r>
              <a:rPr lang="ja-JP" altLang="en-US" dirty="0" smtClean="0">
                <a:latin typeface="メイリオ" pitchFamily="50" charset="-128"/>
                <a:ea typeface="メイリオ" pitchFamily="50" charset="-128"/>
                <a:cs typeface="メイリオ" pitchFamily="50" charset="-128"/>
              </a:rPr>
              <a:t>　　再研修紹介</a:t>
            </a:r>
            <a:r>
              <a:rPr lang="en-US" altLang="ja-JP" dirty="0" smtClean="0">
                <a:latin typeface="メイリオ" pitchFamily="50" charset="-128"/>
                <a:ea typeface="メイリオ" pitchFamily="50" charset="-128"/>
                <a:cs typeface="メイリオ" pitchFamily="50" charset="-128"/>
              </a:rPr>
              <a:t>(</a:t>
            </a:r>
            <a:r>
              <a:rPr lang="ja-JP" altLang="en-US" dirty="0" smtClean="0">
                <a:latin typeface="メイリオ" pitchFamily="50" charset="-128"/>
                <a:ea typeface="メイリオ" pitchFamily="50" charset="-128"/>
                <a:cs typeface="メイリオ" pitchFamily="50" charset="-128"/>
              </a:rPr>
              <a:t>女性医師バンクの相談のなかで適宜</a:t>
            </a:r>
            <a:r>
              <a:rPr lang="en-US" altLang="ja-JP" dirty="0" smtClean="0">
                <a:latin typeface="メイリオ" pitchFamily="50" charset="-128"/>
                <a:ea typeface="メイリオ" pitchFamily="50" charset="-128"/>
                <a:cs typeface="メイリオ" pitchFamily="50" charset="-128"/>
              </a:rPr>
              <a:t>)</a:t>
            </a:r>
            <a:r>
              <a:rPr lang="ja-JP" altLang="en-US" dirty="0" smtClean="0">
                <a:latin typeface="メイリオ" pitchFamily="50" charset="-128"/>
                <a:ea typeface="メイリオ" pitchFamily="50" charset="-128"/>
                <a:cs typeface="メイリオ" pitchFamily="50" charset="-128"/>
              </a:rPr>
              <a:t>　　　　　  　　</a:t>
            </a:r>
            <a:r>
              <a:rPr lang="en-US" altLang="ja-JP" dirty="0" smtClean="0">
                <a:latin typeface="メイリオ" pitchFamily="50" charset="-128"/>
                <a:ea typeface="メイリオ" pitchFamily="50" charset="-128"/>
                <a:cs typeface="メイリオ" pitchFamily="50" charset="-128"/>
              </a:rPr>
              <a:t>17</a:t>
            </a:r>
            <a:r>
              <a:rPr lang="ja-JP" altLang="en-US" dirty="0" smtClean="0">
                <a:latin typeface="メイリオ" pitchFamily="50" charset="-128"/>
                <a:ea typeface="メイリオ" pitchFamily="50" charset="-128"/>
                <a:cs typeface="メイリオ" pitchFamily="50" charset="-128"/>
              </a:rPr>
              <a:t>件</a:t>
            </a:r>
            <a:endParaRPr lang="ja-JP" altLang="en-US" dirty="0">
              <a:latin typeface="メイリオ" pitchFamily="50" charset="-128"/>
              <a:ea typeface="メイリオ" pitchFamily="50" charset="-128"/>
              <a:cs typeface="メイリオ" pitchFamily="50" charset="-128"/>
            </a:endParaRPr>
          </a:p>
        </p:txBody>
      </p:sp>
      <p:sp>
        <p:nvSpPr>
          <p:cNvPr id="16" name="Rectangle 5"/>
          <p:cNvSpPr>
            <a:spLocks noChangeArrowheads="1"/>
          </p:cNvSpPr>
          <p:nvPr/>
        </p:nvSpPr>
        <p:spPr bwMode="auto">
          <a:xfrm>
            <a:off x="323528" y="3784070"/>
            <a:ext cx="8786813" cy="1498476"/>
          </a:xfrm>
          <a:prstGeom prst="rect">
            <a:avLst/>
          </a:prstGeom>
          <a:solidFill>
            <a:srgbClr val="FFFFFF"/>
          </a:solidFill>
          <a:ln w="6350">
            <a:noFill/>
            <a:miter lim="800000"/>
            <a:headEnd/>
            <a:tailEnd/>
          </a:ln>
        </p:spPr>
        <p:txBody>
          <a:bodyPr/>
          <a:lstStyle/>
          <a:p>
            <a:pPr>
              <a:defRPr/>
            </a:pPr>
            <a:endParaRPr lang="en-US" altLang="ja-JP" sz="800" dirty="0">
              <a:solidFill>
                <a:srgbClr val="000000"/>
              </a:solidFill>
              <a:latin typeface="メイリオ" pitchFamily="50" charset="-128"/>
              <a:ea typeface="メイリオ" pitchFamily="50" charset="-128"/>
              <a:cs typeface="メイリオ" pitchFamily="50" charset="-128"/>
            </a:endParaRPr>
          </a:p>
          <a:p>
            <a:pPr marL="342900" indent="-342900">
              <a:buFont typeface="Wingdings" pitchFamily="2" charset="2"/>
              <a:buChar char="Ø"/>
              <a:defRPr/>
            </a:pPr>
            <a:r>
              <a:rPr lang="ja-JP" altLang="en-US" sz="2000" dirty="0" smtClean="0">
                <a:solidFill>
                  <a:srgbClr val="000000"/>
                </a:solidFill>
                <a:latin typeface="メイリオ" pitchFamily="50" charset="-128"/>
                <a:ea typeface="メイリオ" pitchFamily="50" charset="-128"/>
                <a:cs typeface="メイリオ" pitchFamily="50" charset="-128"/>
              </a:rPr>
              <a:t>平成</a:t>
            </a:r>
            <a:r>
              <a:rPr lang="en-US" altLang="ja-JP" sz="2000" dirty="0">
                <a:solidFill>
                  <a:srgbClr val="000000"/>
                </a:solidFill>
                <a:latin typeface="メイリオ" pitchFamily="50" charset="-128"/>
                <a:ea typeface="メイリオ" pitchFamily="50" charset="-128"/>
                <a:cs typeface="メイリオ" pitchFamily="50" charset="-128"/>
              </a:rPr>
              <a:t>18</a:t>
            </a:r>
            <a:r>
              <a:rPr lang="ja-JP" altLang="en-US" sz="2000" dirty="0">
                <a:solidFill>
                  <a:srgbClr val="000000"/>
                </a:solidFill>
                <a:latin typeface="メイリオ" pitchFamily="50" charset="-128"/>
                <a:ea typeface="メイリオ" pitchFamily="50" charset="-128"/>
                <a:cs typeface="メイリオ" pitchFamily="50" charset="-128"/>
              </a:rPr>
              <a:t>～</a:t>
            </a:r>
            <a:r>
              <a:rPr lang="en-US" altLang="ja-JP" sz="2000" dirty="0">
                <a:solidFill>
                  <a:srgbClr val="000000"/>
                </a:solidFill>
                <a:latin typeface="メイリオ" pitchFamily="50" charset="-128"/>
                <a:ea typeface="メイリオ" pitchFamily="50" charset="-128"/>
                <a:cs typeface="メイリオ" pitchFamily="50" charset="-128"/>
              </a:rPr>
              <a:t>20</a:t>
            </a:r>
            <a:r>
              <a:rPr lang="ja-JP" altLang="en-US" sz="2000" dirty="0">
                <a:solidFill>
                  <a:srgbClr val="000000"/>
                </a:solidFill>
                <a:latin typeface="メイリオ" pitchFamily="50" charset="-128"/>
                <a:ea typeface="メイリオ" pitchFamily="50" charset="-128"/>
                <a:cs typeface="メイリオ" pitchFamily="50" charset="-128"/>
              </a:rPr>
              <a:t>年度に全国都道府県医師会と共催で計</a:t>
            </a:r>
            <a:r>
              <a:rPr lang="en-US" altLang="ja-JP" sz="2000" dirty="0">
                <a:solidFill>
                  <a:srgbClr val="000000"/>
                </a:solidFill>
                <a:latin typeface="メイリオ" pitchFamily="50" charset="-128"/>
                <a:ea typeface="メイリオ" pitchFamily="50" charset="-128"/>
                <a:cs typeface="メイリオ" pitchFamily="50" charset="-128"/>
              </a:rPr>
              <a:t>81</a:t>
            </a:r>
            <a:r>
              <a:rPr lang="ja-JP" altLang="en-US" sz="2000" dirty="0">
                <a:solidFill>
                  <a:srgbClr val="000000"/>
                </a:solidFill>
                <a:latin typeface="メイリオ" pitchFamily="50" charset="-128"/>
                <a:ea typeface="メイリオ" pitchFamily="50" charset="-128"/>
                <a:cs typeface="メイリオ" pitchFamily="50" charset="-128"/>
              </a:rPr>
              <a:t>回開催。</a:t>
            </a:r>
            <a:endParaRPr lang="en-US" altLang="ja-JP" sz="2000" dirty="0">
              <a:solidFill>
                <a:srgbClr val="000000"/>
              </a:solidFill>
              <a:latin typeface="メイリオ" pitchFamily="50" charset="-128"/>
              <a:ea typeface="メイリオ" pitchFamily="50" charset="-128"/>
              <a:cs typeface="メイリオ" pitchFamily="50" charset="-128"/>
            </a:endParaRPr>
          </a:p>
          <a:p>
            <a:pPr marL="342900" indent="-342900">
              <a:buFont typeface="Wingdings" pitchFamily="2" charset="2"/>
              <a:buChar char="Ø"/>
              <a:defRPr/>
            </a:pPr>
            <a:r>
              <a:rPr lang="ja-JP" altLang="en-US" sz="2000" dirty="0" smtClean="0">
                <a:solidFill>
                  <a:srgbClr val="000000"/>
                </a:solidFill>
                <a:latin typeface="メイリオ" pitchFamily="50" charset="-128"/>
                <a:ea typeface="メイリオ" pitchFamily="50" charset="-128"/>
                <a:cs typeface="メイリオ" pitchFamily="50" charset="-128"/>
              </a:rPr>
              <a:t>ほぼ</a:t>
            </a:r>
            <a:r>
              <a:rPr lang="ja-JP" altLang="en-US" sz="2000" dirty="0">
                <a:solidFill>
                  <a:srgbClr val="000000"/>
                </a:solidFill>
                <a:latin typeface="メイリオ" pitchFamily="50" charset="-128"/>
                <a:ea typeface="メイリオ" pitchFamily="50" charset="-128"/>
                <a:cs typeface="メイリオ" pitchFamily="50" charset="-128"/>
              </a:rPr>
              <a:t>すべての都道府県医師会において開催することができたこと、また、対象となる病院長、病院開設者・管理者等の交代が、それほど頻繁ではないこともあり、平成</a:t>
            </a:r>
            <a:r>
              <a:rPr lang="en-US" altLang="ja-JP" sz="2000" dirty="0">
                <a:solidFill>
                  <a:srgbClr val="000000"/>
                </a:solidFill>
                <a:latin typeface="メイリオ" pitchFamily="50" charset="-128"/>
                <a:ea typeface="メイリオ" pitchFamily="50" charset="-128"/>
                <a:cs typeface="メイリオ" pitchFamily="50" charset="-128"/>
              </a:rPr>
              <a:t>21</a:t>
            </a:r>
            <a:r>
              <a:rPr lang="ja-JP" altLang="en-US" sz="2000" dirty="0">
                <a:solidFill>
                  <a:srgbClr val="000000"/>
                </a:solidFill>
                <a:latin typeface="メイリオ" pitchFamily="50" charset="-128"/>
                <a:ea typeface="メイリオ" pitchFamily="50" charset="-128"/>
                <a:cs typeface="メイリオ" pitchFamily="50" charset="-128"/>
              </a:rPr>
              <a:t>年度以降は、一旦休止。</a:t>
            </a:r>
            <a:endParaRPr lang="en-US" altLang="ja-JP" sz="2000" dirty="0">
              <a:solidFill>
                <a:srgbClr val="000000"/>
              </a:solidFill>
              <a:latin typeface="メイリオ" pitchFamily="50" charset="-128"/>
              <a:ea typeface="メイリオ" pitchFamily="50" charset="-128"/>
              <a:cs typeface="メイリオ" pitchFamily="50" charset="-128"/>
            </a:endParaRPr>
          </a:p>
        </p:txBody>
      </p:sp>
      <p:sp>
        <p:nvSpPr>
          <p:cNvPr id="9" name="Rectangle 86"/>
          <p:cNvSpPr>
            <a:spLocks noChangeArrowheads="1"/>
          </p:cNvSpPr>
          <p:nvPr/>
        </p:nvSpPr>
        <p:spPr bwMode="auto">
          <a:xfrm>
            <a:off x="252413" y="3429000"/>
            <a:ext cx="8712075" cy="431800"/>
          </a:xfrm>
          <a:prstGeom prst="roundRect">
            <a:avLst>
              <a:gd name="adj" fmla="val 16667"/>
            </a:avLst>
          </a:prstGeom>
          <a:solidFill>
            <a:schemeClr val="accent6">
              <a:lumMod val="20000"/>
              <a:lumOff val="80000"/>
            </a:schemeClr>
          </a:solidFill>
          <a:ln w="9525">
            <a:solidFill>
              <a:schemeClr val="tx1"/>
            </a:solidFill>
            <a:round/>
            <a:headEnd/>
            <a:tailEnd/>
          </a:ln>
        </p:spPr>
        <p:txBody>
          <a:bodyPr wrap="none" anchor="ctr"/>
          <a:lstStyle/>
          <a:p>
            <a:pPr>
              <a:defRPr/>
            </a:pPr>
            <a:r>
              <a:rPr lang="ja-JP" altLang="en-US" sz="1800" dirty="0" smtClean="0">
                <a:latin typeface="ＭＳ ゴシック" pitchFamily="49" charset="-128"/>
                <a:ea typeface="ＭＳ ゴシック" pitchFamily="49" charset="-128"/>
              </a:rPr>
              <a:t>２</a:t>
            </a:r>
            <a:r>
              <a:rPr lang="en-US" altLang="ja-JP" sz="1800" dirty="0" smtClean="0">
                <a:latin typeface="ＭＳ ゴシック" pitchFamily="49" charset="-128"/>
                <a:ea typeface="ＭＳ ゴシック" pitchFamily="49" charset="-128"/>
              </a:rPr>
              <a:t>.｢</a:t>
            </a:r>
            <a:r>
              <a:rPr lang="ja-JP" altLang="en-US" sz="1800" dirty="0" smtClean="0">
                <a:latin typeface="ＭＳ ゴシック" pitchFamily="49" charset="-128"/>
                <a:ea typeface="ＭＳ ゴシック" pitchFamily="49" charset="-128"/>
              </a:rPr>
              <a:t>女性</a:t>
            </a:r>
            <a:r>
              <a:rPr lang="ja-JP" altLang="en-US" sz="1800" dirty="0">
                <a:latin typeface="ＭＳ ゴシック" pitchFamily="49" charset="-128"/>
                <a:ea typeface="ＭＳ ゴシック" pitchFamily="49" charset="-128"/>
              </a:rPr>
              <a:t>医師の勤務環境の整備に関する病</a:t>
            </a:r>
            <a:r>
              <a:rPr lang="ja-JP" altLang="en-US" sz="1800" dirty="0" smtClean="0">
                <a:latin typeface="ＭＳ ゴシック" pitchFamily="49" charset="-128"/>
                <a:ea typeface="ＭＳ ゴシック" pitchFamily="49" charset="-128"/>
              </a:rPr>
              <a:t>院長</a:t>
            </a:r>
            <a:r>
              <a:rPr lang="en-US" altLang="ja-JP" sz="1800" dirty="0" smtClean="0">
                <a:latin typeface="ＭＳ ゴシック" pitchFamily="49" charset="-128"/>
                <a:ea typeface="ＭＳ ゴシック" pitchFamily="49" charset="-128"/>
              </a:rPr>
              <a:t>､</a:t>
            </a:r>
            <a:r>
              <a:rPr lang="ja-JP" altLang="en-US" sz="1800" dirty="0" smtClean="0">
                <a:latin typeface="ＭＳ ゴシック" pitchFamily="49" charset="-128"/>
                <a:ea typeface="ＭＳ ゴシック" pitchFamily="49" charset="-128"/>
              </a:rPr>
              <a:t>病院開設者･管理者</a:t>
            </a:r>
            <a:r>
              <a:rPr lang="ja-JP" altLang="en-US" sz="1800" dirty="0">
                <a:latin typeface="ＭＳ ゴシック" pitchFamily="49" charset="-128"/>
                <a:ea typeface="ＭＳ ゴシック" pitchFamily="49" charset="-128"/>
              </a:rPr>
              <a:t>等への</a:t>
            </a:r>
            <a:r>
              <a:rPr lang="ja-JP" altLang="en-US" sz="1800" dirty="0" smtClean="0">
                <a:latin typeface="ＭＳ ゴシック" pitchFamily="49" charset="-128"/>
                <a:ea typeface="ＭＳ ゴシック" pitchFamily="49" charset="-128"/>
              </a:rPr>
              <a:t>講習会</a:t>
            </a:r>
            <a:r>
              <a:rPr lang="en-US" altLang="ja-JP" sz="1800" dirty="0" smtClean="0">
                <a:latin typeface="ＭＳ ゴシック" pitchFamily="49" charset="-128"/>
                <a:ea typeface="ＭＳ ゴシック" pitchFamily="49" charset="-128"/>
              </a:rPr>
              <a:t>｣</a:t>
            </a:r>
            <a:endParaRPr lang="ja-JP" altLang="en-US" sz="1800" dirty="0">
              <a:ea typeface="ＭＳ Ｐゴシック" pitchFamily="50" charset="-128"/>
            </a:endParaRPr>
          </a:p>
        </p:txBody>
      </p:sp>
      <p:sp>
        <p:nvSpPr>
          <p:cNvPr id="21" name="ストライプ矢印 20"/>
          <p:cNvSpPr/>
          <p:nvPr/>
        </p:nvSpPr>
        <p:spPr bwMode="auto">
          <a:xfrm rot="5400000">
            <a:off x="4396303" y="4624781"/>
            <a:ext cx="300039" cy="1346200"/>
          </a:xfrm>
          <a:prstGeom prst="stripedRightArrow">
            <a:avLst>
              <a:gd name="adj1" fmla="val 54707"/>
              <a:gd name="adj2" fmla="val 39572"/>
            </a:avLst>
          </a:prstGeom>
          <a:solidFill>
            <a:schemeClr val="tx2">
              <a:lumMod val="40000"/>
              <a:lumOff val="60000"/>
            </a:schemeClr>
          </a:solidFill>
          <a:ln w="9525">
            <a:solidFill>
              <a:schemeClr val="accent1">
                <a:lumMod val="75000"/>
              </a:schemeClr>
            </a:solidFill>
            <a:miter lim="800000"/>
            <a:headEnd/>
            <a:tailEnd/>
          </a:ln>
        </p:spPr>
        <p:txBody>
          <a:bodyPr wrap="none" anchor="ctr"/>
          <a:lstStyle/>
          <a:p>
            <a:pPr algn="ctr">
              <a:defRPr/>
            </a:pPr>
            <a:endParaRPr lang="ja-JP" altLang="en-US" sz="2800" dirty="0">
              <a:solidFill>
                <a:schemeClr val="bg1"/>
              </a:solidFill>
              <a:effectLst>
                <a:outerShdw blurRad="38100" dist="38100" dir="2700000" algn="tl">
                  <a:srgbClr val="000000"/>
                </a:outerShdw>
              </a:effectLst>
              <a:latin typeface="ＭＳ ゴシック" pitchFamily="49" charset="-128"/>
              <a:ea typeface="ＭＳ ゴシック" pitchFamily="49" charset="-128"/>
            </a:endParaRPr>
          </a:p>
        </p:txBody>
      </p:sp>
      <p:sp>
        <p:nvSpPr>
          <p:cNvPr id="22" name="Rectangle 5"/>
          <p:cNvSpPr>
            <a:spLocks noChangeArrowheads="1"/>
          </p:cNvSpPr>
          <p:nvPr/>
        </p:nvSpPr>
        <p:spPr bwMode="auto">
          <a:xfrm>
            <a:off x="185738" y="5463683"/>
            <a:ext cx="8786812" cy="1143000"/>
          </a:xfrm>
          <a:prstGeom prst="ellipse">
            <a:avLst/>
          </a:prstGeom>
          <a:solidFill>
            <a:schemeClr val="accent2">
              <a:lumMod val="40000"/>
              <a:lumOff val="60000"/>
            </a:schemeClr>
          </a:solidFill>
          <a:ln w="6350">
            <a:solidFill>
              <a:schemeClr val="accent2"/>
            </a:solidFill>
            <a:miter lim="800000"/>
            <a:headEnd/>
            <a:tailEnd/>
          </a:ln>
        </p:spPr>
        <p:txBody>
          <a:bodyPr/>
          <a:lstStyle/>
          <a:p>
            <a:pPr algn="ctr">
              <a:defRPr/>
            </a:pPr>
            <a:r>
              <a:rPr lang="ja-JP" altLang="en-US" sz="2000" dirty="0" smtClean="0">
                <a:solidFill>
                  <a:srgbClr val="000000"/>
                </a:solidFill>
                <a:latin typeface="メイリオ" pitchFamily="50" charset="-128"/>
                <a:ea typeface="メイリオ" pitchFamily="50" charset="-128"/>
                <a:cs typeface="メイリオ" pitchFamily="50" charset="-128"/>
              </a:rPr>
              <a:t>法律や制度面での変化、病院長等の対象者の入れ替わりを受け、本年度より、標記</a:t>
            </a:r>
            <a:r>
              <a:rPr lang="ja-JP" altLang="en-US" sz="2000" dirty="0">
                <a:solidFill>
                  <a:srgbClr val="000000"/>
                </a:solidFill>
                <a:latin typeface="メイリオ" pitchFamily="50" charset="-128"/>
                <a:ea typeface="メイリオ" pitchFamily="50" charset="-128"/>
                <a:cs typeface="メイリオ" pitchFamily="50" charset="-128"/>
              </a:rPr>
              <a:t>講習会を再開し、</a:t>
            </a:r>
          </a:p>
          <a:p>
            <a:pPr algn="ctr">
              <a:defRPr/>
            </a:pPr>
            <a:r>
              <a:rPr lang="ja-JP" altLang="en-US" sz="2000" dirty="0">
                <a:solidFill>
                  <a:srgbClr val="000000"/>
                </a:solidFill>
                <a:latin typeface="メイリオ" pitchFamily="50" charset="-128"/>
                <a:ea typeface="メイリオ" pitchFamily="50" charset="-128"/>
                <a:cs typeface="メイリオ" pitchFamily="50" charset="-128"/>
              </a:rPr>
              <a:t>女性医師の勤務環境の整備をさらに推進</a:t>
            </a:r>
          </a:p>
        </p:txBody>
      </p:sp>
      <p:sp>
        <p:nvSpPr>
          <p:cNvPr id="11" name="テキスト ボックス 10"/>
          <p:cNvSpPr txBox="1"/>
          <p:nvPr/>
        </p:nvSpPr>
        <p:spPr>
          <a:xfrm>
            <a:off x="35496" y="6551766"/>
            <a:ext cx="3744416" cy="261610"/>
          </a:xfrm>
          <a:prstGeom prst="rect">
            <a:avLst/>
          </a:prstGeom>
          <a:noFill/>
        </p:spPr>
        <p:txBody>
          <a:bodyPr wrap="square" rtlCol="0">
            <a:spAutoFit/>
          </a:bodyPr>
          <a:lstStyle/>
          <a:p>
            <a:r>
              <a:rPr kumimoji="1" lang="ja-JP" altLang="en-US" sz="1050" dirty="0" smtClean="0"/>
              <a:t>出典：日本医師会作成資料</a:t>
            </a:r>
            <a:endParaRPr kumimoji="1" lang="ja-JP" altLang="en-US" sz="1050" dirty="0"/>
          </a:p>
        </p:txBody>
      </p:sp>
      <p:sp>
        <p:nvSpPr>
          <p:cNvPr id="12"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79</a:t>
            </a:fld>
            <a:endParaRPr lang="ja-JP" altLang="en-US" dirty="0">
              <a:latin typeface="ＭＳ ゴシック" pitchFamily="49" charset="-128"/>
              <a:ea typeface="ＭＳ ゴシック" pitchFamily="49" charset="-128"/>
            </a:endParaRPr>
          </a:p>
        </p:txBody>
      </p:sp>
    </p:spTree>
    <p:extLst>
      <p:ext uri="{BB962C8B-B14F-4D97-AF65-F5344CB8AC3E}">
        <p14:creationId xmlns:p14="http://schemas.microsoft.com/office/powerpoint/2010/main" val="847056311"/>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a:xfrm>
            <a:off x="285751" y="177775"/>
            <a:ext cx="8500696" cy="442913"/>
          </a:xfrm>
          <a:prstGeom prst="roundRect">
            <a:avLst/>
          </a:prstGeom>
          <a:solidFill>
            <a:schemeClr val="accent6">
              <a:lumMod val="20000"/>
              <a:lumOff val="80000"/>
            </a:schemeClr>
          </a:solidFill>
          <a:ln>
            <a:solidFill>
              <a:schemeClr val="tx1"/>
            </a:solidFill>
          </a:ln>
        </p:spPr>
        <p:txBody>
          <a:bodyPr>
            <a:spAutoFit/>
          </a:bodyPr>
          <a:lstStyle/>
          <a:p>
            <a:pPr algn="l" eaLnBrk="1" hangingPunct="1">
              <a:defRPr/>
            </a:pPr>
            <a:r>
              <a:rPr lang="ja-JP" altLang="en-US" sz="2000" dirty="0">
                <a:latin typeface="+mj-ea"/>
              </a:rPr>
              <a:t>３</a:t>
            </a:r>
            <a:r>
              <a:rPr lang="ja-JP" altLang="en-US" sz="2000" dirty="0" smtClean="0">
                <a:solidFill>
                  <a:schemeClr val="tx1"/>
                </a:solidFill>
                <a:latin typeface="+mj-ea"/>
              </a:rPr>
              <a:t>．若い女性医師、女子医学生への働きかけ（キャリアモデル提示等）</a:t>
            </a:r>
          </a:p>
        </p:txBody>
      </p:sp>
      <p:sp>
        <p:nvSpPr>
          <p:cNvPr id="92163" name="Text Box 14"/>
          <p:cNvSpPr txBox="1">
            <a:spLocks noChangeArrowheads="1"/>
          </p:cNvSpPr>
          <p:nvPr/>
        </p:nvSpPr>
        <p:spPr bwMode="auto">
          <a:xfrm>
            <a:off x="611560" y="1769058"/>
            <a:ext cx="77855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eaLnBrk="1" hangingPunct="1">
              <a:spcBef>
                <a:spcPct val="50000"/>
              </a:spcBef>
              <a:buFont typeface="Wingdings" pitchFamily="2" charset="2"/>
              <a:buNone/>
            </a:pPr>
            <a:r>
              <a:rPr lang="en-US" altLang="ja-JP" sz="1800" dirty="0">
                <a:latin typeface="メイリオ" pitchFamily="50" charset="-128"/>
                <a:ea typeface="メイリオ" pitchFamily="50" charset="-128"/>
                <a:cs typeface="メイリオ" pitchFamily="50" charset="-128"/>
              </a:rPr>
              <a:t>◇ </a:t>
            </a:r>
            <a:r>
              <a:rPr lang="ja-JP" altLang="en-US" sz="1800" dirty="0">
                <a:latin typeface="メイリオ" pitchFamily="50" charset="-128"/>
                <a:ea typeface="メイリオ" pitchFamily="50" charset="-128"/>
                <a:cs typeface="メイリオ" pitchFamily="50" charset="-128"/>
              </a:rPr>
              <a:t>都道府県医師会、学会、医会等に対し、開催を</a:t>
            </a:r>
            <a:r>
              <a:rPr lang="ja-JP" altLang="en-US" sz="1800" dirty="0" smtClean="0">
                <a:latin typeface="メイリオ" pitchFamily="50" charset="-128"/>
                <a:ea typeface="メイリオ" pitchFamily="50" charset="-128"/>
                <a:cs typeface="メイリオ" pitchFamily="50" charset="-128"/>
              </a:rPr>
              <a:t>依頼。</a:t>
            </a:r>
            <a:endParaRPr lang="en-US" altLang="ja-JP" sz="1800" dirty="0" smtClean="0">
              <a:latin typeface="メイリオ" pitchFamily="50" charset="-128"/>
              <a:ea typeface="メイリオ" pitchFamily="50" charset="-128"/>
              <a:cs typeface="メイリオ" pitchFamily="50" charset="-128"/>
            </a:endParaRPr>
          </a:p>
          <a:p>
            <a:pPr eaLnBrk="1" hangingPunct="1">
              <a:buFont typeface="Wingdings" pitchFamily="2" charset="2"/>
              <a:buNone/>
            </a:pPr>
            <a:r>
              <a:rPr lang="ja-JP" altLang="en-US" sz="1800" dirty="0">
                <a:latin typeface="メイリオ" pitchFamily="50" charset="-128"/>
                <a:ea typeface="メイリオ" pitchFamily="50" charset="-128"/>
                <a:cs typeface="メイリオ" pitchFamily="50" charset="-128"/>
              </a:rPr>
              <a:t>　</a:t>
            </a:r>
            <a:r>
              <a:rPr lang="ja-JP" altLang="en-US" sz="1800" dirty="0" smtClean="0">
                <a:latin typeface="メイリオ" pitchFamily="50" charset="-128"/>
                <a:ea typeface="メイリオ" pitchFamily="50" charset="-128"/>
                <a:cs typeface="メイリオ" pitchFamily="50" charset="-128"/>
              </a:rPr>
              <a:t>→　平成</a:t>
            </a:r>
            <a:r>
              <a:rPr lang="en-US" altLang="ja-JP" sz="1800" dirty="0" smtClean="0">
                <a:latin typeface="メイリオ" pitchFamily="50" charset="-128"/>
                <a:ea typeface="メイリオ" pitchFamily="50" charset="-128"/>
                <a:cs typeface="メイリオ" pitchFamily="50" charset="-128"/>
              </a:rPr>
              <a:t>24</a:t>
            </a:r>
            <a:r>
              <a:rPr lang="ja-JP" altLang="en-US" sz="1800" dirty="0" smtClean="0">
                <a:latin typeface="メイリオ" pitchFamily="50" charset="-128"/>
                <a:ea typeface="メイリオ" pitchFamily="50" charset="-128"/>
                <a:cs typeface="メイリオ" pitchFamily="50" charset="-128"/>
              </a:rPr>
              <a:t>年度は</a:t>
            </a:r>
            <a:r>
              <a:rPr lang="en-US" altLang="ja-JP" sz="1800" dirty="0" smtClean="0">
                <a:latin typeface="メイリオ" pitchFamily="50" charset="-128"/>
                <a:ea typeface="メイリオ" pitchFamily="50" charset="-128"/>
                <a:cs typeface="メイリオ" pitchFamily="50" charset="-128"/>
              </a:rPr>
              <a:t>60</a:t>
            </a:r>
            <a:r>
              <a:rPr lang="ja-JP" altLang="en-US" sz="1800" dirty="0" smtClean="0">
                <a:latin typeface="メイリオ" pitchFamily="50" charset="-128"/>
                <a:ea typeface="メイリオ" pitchFamily="50" charset="-128"/>
                <a:cs typeface="メイリオ" pitchFamily="50" charset="-128"/>
              </a:rPr>
              <a:t>件（医師会</a:t>
            </a:r>
            <a:r>
              <a:rPr lang="en-US" altLang="ja-JP" sz="1800" dirty="0" smtClean="0">
                <a:latin typeface="メイリオ" pitchFamily="50" charset="-128"/>
                <a:ea typeface="メイリオ" pitchFamily="50" charset="-128"/>
                <a:cs typeface="メイリオ" pitchFamily="50" charset="-128"/>
              </a:rPr>
              <a:t>44</a:t>
            </a:r>
            <a:r>
              <a:rPr lang="ja-JP" altLang="en-US" sz="1800" dirty="0" err="1" smtClean="0">
                <a:latin typeface="メイリオ" pitchFamily="50" charset="-128"/>
                <a:ea typeface="メイリオ" pitchFamily="50" charset="-128"/>
                <a:cs typeface="メイリオ" pitchFamily="50" charset="-128"/>
              </a:rPr>
              <a:t>、</a:t>
            </a:r>
            <a:r>
              <a:rPr lang="ja-JP" altLang="en-US" sz="1800" dirty="0" smtClean="0">
                <a:latin typeface="メイリオ" pitchFamily="50" charset="-128"/>
                <a:ea typeface="メイリオ" pitchFamily="50" charset="-128"/>
                <a:cs typeface="メイリオ" pitchFamily="50" charset="-128"/>
              </a:rPr>
              <a:t>その他</a:t>
            </a:r>
            <a:r>
              <a:rPr lang="en-US" altLang="ja-JP" sz="1800" dirty="0" smtClean="0">
                <a:latin typeface="メイリオ" pitchFamily="50" charset="-128"/>
                <a:ea typeface="メイリオ" pitchFamily="50" charset="-128"/>
                <a:cs typeface="メイリオ" pitchFamily="50" charset="-128"/>
              </a:rPr>
              <a:t>16</a:t>
            </a:r>
            <a:r>
              <a:rPr lang="ja-JP" altLang="en-US" sz="1800" dirty="0" smtClean="0">
                <a:latin typeface="メイリオ" pitchFamily="50" charset="-128"/>
                <a:ea typeface="メイリオ" pitchFamily="50" charset="-128"/>
                <a:cs typeface="メイリオ" pitchFamily="50" charset="-128"/>
              </a:rPr>
              <a:t>）の開催。 </a:t>
            </a:r>
            <a:endParaRPr lang="ja-JP" altLang="en-US" sz="1200" dirty="0">
              <a:latin typeface="メイリオ" pitchFamily="50" charset="-128"/>
              <a:ea typeface="メイリオ" pitchFamily="50" charset="-128"/>
              <a:cs typeface="メイリオ" pitchFamily="50" charset="-128"/>
            </a:endParaRPr>
          </a:p>
        </p:txBody>
      </p:sp>
      <p:sp>
        <p:nvSpPr>
          <p:cNvPr id="92166" name="Text Box 14"/>
          <p:cNvSpPr txBox="1">
            <a:spLocks noChangeArrowheads="1"/>
          </p:cNvSpPr>
          <p:nvPr/>
        </p:nvSpPr>
        <p:spPr bwMode="auto">
          <a:xfrm>
            <a:off x="611560" y="2364941"/>
            <a:ext cx="8496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eaLnBrk="1" hangingPunct="1">
              <a:spcBef>
                <a:spcPct val="50000"/>
              </a:spcBef>
              <a:buFont typeface="Wingdings" pitchFamily="2" charset="2"/>
              <a:buNone/>
            </a:pPr>
            <a:r>
              <a:rPr lang="en-US" altLang="ja-JP" sz="1800" dirty="0">
                <a:latin typeface="メイリオ" pitchFamily="50" charset="-128"/>
                <a:ea typeface="メイリオ" pitchFamily="50" charset="-128"/>
                <a:cs typeface="メイリオ" pitchFamily="50" charset="-128"/>
              </a:rPr>
              <a:t>◇ </a:t>
            </a:r>
            <a:r>
              <a:rPr lang="ja-JP" altLang="en-US" sz="1800" dirty="0">
                <a:latin typeface="メイリオ" pitchFamily="50" charset="-128"/>
                <a:ea typeface="メイリオ" pitchFamily="50" charset="-128"/>
                <a:cs typeface="メイリオ" pitchFamily="50" charset="-128"/>
              </a:rPr>
              <a:t>開催に掛かる費用のうち、</a:t>
            </a:r>
            <a:r>
              <a:rPr lang="en-US" altLang="ja-JP" sz="1800" dirty="0">
                <a:latin typeface="メイリオ" pitchFamily="50" charset="-128"/>
                <a:ea typeface="メイリオ" pitchFamily="50" charset="-128"/>
                <a:cs typeface="メイリオ" pitchFamily="50" charset="-128"/>
              </a:rPr>
              <a:t>30</a:t>
            </a:r>
            <a:r>
              <a:rPr lang="ja-JP" altLang="en-US" sz="1800" dirty="0">
                <a:latin typeface="メイリオ" pitchFamily="50" charset="-128"/>
                <a:ea typeface="メイリオ" pitchFamily="50" charset="-128"/>
                <a:cs typeface="メイリオ" pitchFamily="50" charset="-128"/>
              </a:rPr>
              <a:t>万円を上限として、本会が負担</a:t>
            </a:r>
            <a:endParaRPr lang="ja-JP" altLang="en-US" sz="1600" dirty="0">
              <a:latin typeface="メイリオ" pitchFamily="50" charset="-128"/>
              <a:ea typeface="メイリオ" pitchFamily="50" charset="-128"/>
              <a:cs typeface="メイリオ" pitchFamily="50" charset="-128"/>
            </a:endParaRPr>
          </a:p>
        </p:txBody>
      </p:sp>
      <p:sp>
        <p:nvSpPr>
          <p:cNvPr id="1032" name="Rectangle 5"/>
          <p:cNvSpPr>
            <a:spLocks noChangeArrowheads="1"/>
          </p:cNvSpPr>
          <p:nvPr/>
        </p:nvSpPr>
        <p:spPr bwMode="auto">
          <a:xfrm>
            <a:off x="429359" y="1024743"/>
            <a:ext cx="8396330" cy="701418"/>
          </a:xfrm>
          <a:prstGeom prst="rect">
            <a:avLst/>
          </a:prstGeom>
          <a:solidFill>
            <a:srgbClr val="CCFFCC"/>
          </a:solidFill>
          <a:ln w="6350">
            <a:solidFill>
              <a:schemeClr val="tx2">
                <a:lumMod val="60000"/>
                <a:lumOff val="40000"/>
              </a:schemeClr>
            </a:solidFill>
            <a:miter lim="800000"/>
            <a:headEnd/>
            <a:tailEnd/>
          </a:ln>
        </p:spPr>
        <p:txBody>
          <a:bodyPr/>
          <a:lstStyle/>
          <a:p>
            <a:pPr>
              <a:lnSpc>
                <a:spcPct val="100000"/>
              </a:lnSpc>
              <a:spcBef>
                <a:spcPts val="600"/>
              </a:spcBef>
              <a:buFont typeface="Wingdings" pitchFamily="2" charset="2"/>
              <a:buNone/>
              <a:defRPr/>
            </a:pPr>
            <a:r>
              <a:rPr lang="ja-JP" altLang="en-US" sz="2000" spc="80" dirty="0">
                <a:latin typeface="+mj-ea"/>
                <a:ea typeface="+mj-ea"/>
              </a:rPr>
              <a:t>医学生や若い医師が</a:t>
            </a:r>
            <a:r>
              <a:rPr lang="ja-JP" altLang="en-US" sz="2000" spc="80" dirty="0">
                <a:solidFill>
                  <a:srgbClr val="FF0000"/>
                </a:solidFill>
                <a:latin typeface="+mj-ea"/>
                <a:ea typeface="+mj-ea"/>
              </a:rPr>
              <a:t>キャリアを中断せずに就業を継続できるよう</a:t>
            </a:r>
            <a:r>
              <a:rPr lang="ja-JP" altLang="en-US" sz="2000" spc="80" dirty="0">
                <a:latin typeface="+mj-ea"/>
                <a:ea typeface="+mj-ea"/>
              </a:rPr>
              <a:t>、講習会等を通じ、</a:t>
            </a:r>
            <a:r>
              <a:rPr lang="ja-JP" altLang="en-US" sz="2000" spc="80" dirty="0">
                <a:solidFill>
                  <a:srgbClr val="FF0000"/>
                </a:solidFill>
                <a:latin typeface="+mj-ea"/>
                <a:ea typeface="+mj-ea"/>
              </a:rPr>
              <a:t>多様な医師像の</a:t>
            </a:r>
            <a:r>
              <a:rPr lang="ja-JP" altLang="en-US" sz="2000" dirty="0">
                <a:solidFill>
                  <a:srgbClr val="FF0000"/>
                </a:solidFill>
                <a:latin typeface="+mj-ea"/>
                <a:ea typeface="+mj-ea"/>
              </a:rPr>
              <a:t>モデル</a:t>
            </a:r>
            <a:r>
              <a:rPr lang="ja-JP" altLang="en-US" sz="2000" spc="160" dirty="0">
                <a:solidFill>
                  <a:srgbClr val="FF0000"/>
                </a:solidFill>
                <a:latin typeface="+mj-ea"/>
                <a:ea typeface="+mj-ea"/>
              </a:rPr>
              <a:t>を提示</a:t>
            </a:r>
            <a:r>
              <a:rPr lang="ja-JP" altLang="en-US" sz="2000" spc="160" dirty="0">
                <a:latin typeface="+mj-ea"/>
                <a:ea typeface="+mj-ea"/>
              </a:rPr>
              <a:t>する</a:t>
            </a:r>
            <a:r>
              <a:rPr lang="ja-JP" altLang="en-US" sz="2000" spc="160" dirty="0" smtClean="0">
                <a:latin typeface="+mj-ea"/>
                <a:ea typeface="+mj-ea"/>
              </a:rPr>
              <a:t>。</a:t>
            </a:r>
            <a:endParaRPr lang="ja-JP" altLang="en-US" sz="2000" dirty="0">
              <a:latin typeface="+mj-ea"/>
              <a:ea typeface="+mj-ea"/>
            </a:endParaRPr>
          </a:p>
        </p:txBody>
      </p:sp>
      <p:sp>
        <p:nvSpPr>
          <p:cNvPr id="12" name="テキスト ボックス 11"/>
          <p:cNvSpPr txBox="1"/>
          <p:nvPr/>
        </p:nvSpPr>
        <p:spPr>
          <a:xfrm>
            <a:off x="285750" y="704667"/>
            <a:ext cx="8716108" cy="400110"/>
          </a:xfrm>
          <a:prstGeom prst="rect">
            <a:avLst/>
          </a:prstGeom>
          <a:noFill/>
        </p:spPr>
        <p:txBody>
          <a:bodyPr>
            <a:spAutoFit/>
          </a:bodyPr>
          <a:lstStyle/>
          <a:p>
            <a:pPr>
              <a:buFont typeface="Wingdings" pitchFamily="2" charset="2"/>
              <a:buNone/>
              <a:defRPr/>
            </a:pPr>
            <a:r>
              <a:rPr lang="ja-JP" altLang="en-US" sz="2000" u="sng" spc="80" dirty="0">
                <a:solidFill>
                  <a:srgbClr val="0033CC"/>
                </a:solidFill>
                <a:latin typeface="メイリオ" pitchFamily="50" charset="-128"/>
                <a:ea typeface="メイリオ" pitchFamily="50" charset="-128"/>
                <a:cs typeface="メイリオ" pitchFamily="50" charset="-128"/>
              </a:rPr>
              <a:t>①医学生、研修医等をサポートするための</a:t>
            </a:r>
            <a:r>
              <a:rPr lang="ja-JP" altLang="en-US" sz="2000" u="sng" spc="80" dirty="0" smtClean="0">
                <a:solidFill>
                  <a:srgbClr val="0033CC"/>
                </a:solidFill>
                <a:latin typeface="メイリオ" pitchFamily="50" charset="-128"/>
                <a:ea typeface="メイリオ" pitchFamily="50" charset="-128"/>
                <a:cs typeface="メイリオ" pitchFamily="50" charset="-128"/>
              </a:rPr>
              <a:t>会</a:t>
            </a:r>
            <a:endParaRPr lang="ja-JP" altLang="en-US" sz="2000" dirty="0">
              <a:solidFill>
                <a:srgbClr val="0033CC"/>
              </a:solidFill>
              <a:latin typeface="メイリオ" pitchFamily="50" charset="-128"/>
              <a:ea typeface="メイリオ" pitchFamily="50" charset="-128"/>
              <a:cs typeface="メイリオ" pitchFamily="50" charset="-128"/>
            </a:endParaRPr>
          </a:p>
        </p:txBody>
      </p:sp>
      <p:sp>
        <p:nvSpPr>
          <p:cNvPr id="9" name="Text Box 8"/>
          <p:cNvSpPr txBox="1">
            <a:spLocks noChangeArrowheads="1"/>
          </p:cNvSpPr>
          <p:nvPr/>
        </p:nvSpPr>
        <p:spPr bwMode="auto">
          <a:xfrm>
            <a:off x="285750" y="2755575"/>
            <a:ext cx="7929196" cy="400110"/>
          </a:xfrm>
          <a:prstGeom prst="rect">
            <a:avLst/>
          </a:prstGeom>
          <a:noFill/>
          <a:ln w="9525">
            <a:noFill/>
            <a:miter lim="800000"/>
            <a:headEnd/>
            <a:tailEnd/>
          </a:ln>
        </p:spPr>
        <p:txBody>
          <a:bodyPr>
            <a:spAutoFit/>
          </a:bodyPr>
          <a:lstStyle/>
          <a:p>
            <a:pPr>
              <a:spcBef>
                <a:spcPct val="50000"/>
              </a:spcBef>
              <a:buFont typeface="Wingdings" pitchFamily="2" charset="2"/>
              <a:buNone/>
              <a:defRPr/>
            </a:pPr>
            <a:r>
              <a:rPr lang="ja-JP" altLang="en-US" sz="2000" u="sng" dirty="0">
                <a:solidFill>
                  <a:srgbClr val="0033CC"/>
                </a:solidFill>
                <a:latin typeface="メイリオ" pitchFamily="50" charset="-128"/>
                <a:ea typeface="メイリオ" pitchFamily="50" charset="-128"/>
                <a:cs typeface="メイリオ" pitchFamily="50" charset="-128"/>
              </a:rPr>
              <a:t>②</a:t>
            </a:r>
            <a:r>
              <a:rPr lang="ja-JP" altLang="en-US" sz="2000" u="sng" dirty="0" smtClean="0">
                <a:solidFill>
                  <a:srgbClr val="0033CC"/>
                </a:solidFill>
                <a:latin typeface="メイリオ" pitchFamily="50" charset="-128"/>
                <a:ea typeface="メイリオ" pitchFamily="50" charset="-128"/>
                <a:cs typeface="メイリオ" pitchFamily="50" charset="-128"/>
              </a:rPr>
              <a:t>「</a:t>
            </a:r>
            <a:r>
              <a:rPr lang="ja-JP" altLang="en-US" sz="2000" u="sng" dirty="0">
                <a:solidFill>
                  <a:srgbClr val="0033CC"/>
                </a:solidFill>
                <a:latin typeface="メイリオ" pitchFamily="50" charset="-128"/>
                <a:ea typeface="メイリオ" pitchFamily="50" charset="-128"/>
                <a:cs typeface="メイリオ" pitchFamily="50" charset="-128"/>
              </a:rPr>
              <a:t>女性医師のキャリア支援」</a:t>
            </a:r>
            <a:r>
              <a:rPr lang="en-US" altLang="ja-JP" sz="2000" u="sng" dirty="0" smtClean="0">
                <a:solidFill>
                  <a:srgbClr val="0033CC"/>
                </a:solidFill>
                <a:latin typeface="メイリオ" pitchFamily="50" charset="-128"/>
                <a:ea typeface="メイリオ" pitchFamily="50" charset="-128"/>
                <a:cs typeface="メイリオ" pitchFamily="50" charset="-128"/>
              </a:rPr>
              <a:t>DVD</a:t>
            </a:r>
            <a:endParaRPr lang="ja-JP" altLang="en-US" spc="-100" dirty="0">
              <a:solidFill>
                <a:srgbClr val="0033CC"/>
              </a:solidFill>
              <a:latin typeface="メイリオ" pitchFamily="50" charset="-128"/>
              <a:ea typeface="メイリオ" pitchFamily="50" charset="-128"/>
              <a:cs typeface="メイリオ" pitchFamily="50" charset="-128"/>
            </a:endParaRPr>
          </a:p>
        </p:txBody>
      </p:sp>
      <p:sp>
        <p:nvSpPr>
          <p:cNvPr id="11" name="Rectangle 5"/>
          <p:cNvSpPr>
            <a:spLocks noChangeArrowheads="1"/>
          </p:cNvSpPr>
          <p:nvPr/>
        </p:nvSpPr>
        <p:spPr bwMode="auto">
          <a:xfrm>
            <a:off x="429358" y="3084982"/>
            <a:ext cx="8396331" cy="1270360"/>
          </a:xfrm>
          <a:prstGeom prst="rect">
            <a:avLst/>
          </a:prstGeom>
          <a:solidFill>
            <a:srgbClr val="CCFFCC"/>
          </a:solidFill>
          <a:ln w="6350">
            <a:solidFill>
              <a:schemeClr val="tx2">
                <a:lumMod val="60000"/>
                <a:lumOff val="40000"/>
              </a:schemeClr>
            </a:solidFill>
            <a:miter lim="800000"/>
            <a:headEnd/>
            <a:tailEnd/>
          </a:ln>
        </p:spPr>
        <p:txBody>
          <a:bodyPr/>
          <a:lstStyle/>
          <a:p>
            <a:pPr>
              <a:lnSpc>
                <a:spcPct val="100000"/>
              </a:lnSpc>
              <a:buFont typeface="Wingdings" pitchFamily="2" charset="2"/>
              <a:buNone/>
              <a:defRPr/>
            </a:pPr>
            <a:r>
              <a:rPr lang="ja-JP" altLang="en-US" sz="2000" spc="60" dirty="0">
                <a:latin typeface="+mj-ea"/>
                <a:ea typeface="+mj-ea"/>
              </a:rPr>
              <a:t>女性医師のｷｬﾘｱ形成やﾗｲﾌｽﾀｲﾙのあり方を多くの</a:t>
            </a:r>
            <a:r>
              <a:rPr lang="ja-JP" altLang="en-US" sz="2000" spc="-40" dirty="0">
                <a:uFill>
                  <a:solidFill>
                    <a:srgbClr val="FF0000"/>
                  </a:solidFill>
                </a:uFill>
                <a:latin typeface="+mj-ea"/>
                <a:ea typeface="+mj-ea"/>
              </a:rPr>
              <a:t>女子医学生、研修医や若手の女性医師</a:t>
            </a:r>
            <a:r>
              <a:rPr lang="ja-JP" altLang="en-US" sz="2000" spc="-40" dirty="0">
                <a:latin typeface="+mj-ea"/>
                <a:ea typeface="+mj-ea"/>
              </a:rPr>
              <a:t>に伝える</a:t>
            </a:r>
            <a:r>
              <a:rPr lang="ja-JP" altLang="en-US" sz="2000" dirty="0">
                <a:latin typeface="+mj-ea"/>
                <a:ea typeface="+mj-ea"/>
              </a:rPr>
              <a:t>ことを目的として、</a:t>
            </a:r>
            <a:r>
              <a:rPr lang="ja-JP" altLang="en-US" sz="2000" dirty="0">
                <a:solidFill>
                  <a:srgbClr val="FF0000"/>
                </a:solidFill>
                <a:uFill>
                  <a:solidFill>
                    <a:srgbClr val="FF0000"/>
                  </a:solidFill>
                </a:uFill>
                <a:latin typeface="+mj-ea"/>
                <a:ea typeface="+mj-ea"/>
              </a:rPr>
              <a:t>ﾛｰﾙﾓﾃﾞﾙとなる女性医師の働き方や女性医師支援に携わる様々な立場の方々の考え方、取り組みを紹介</a:t>
            </a:r>
            <a:r>
              <a:rPr lang="ja-JP" altLang="en-US" sz="2000" dirty="0">
                <a:latin typeface="+mj-ea"/>
                <a:ea typeface="+mj-ea"/>
              </a:rPr>
              <a:t>する</a:t>
            </a:r>
            <a:r>
              <a:rPr lang="en-US" altLang="ja-JP" sz="2000" dirty="0">
                <a:latin typeface="+mj-ea"/>
                <a:ea typeface="+mj-ea"/>
              </a:rPr>
              <a:t>DVD</a:t>
            </a:r>
            <a:r>
              <a:rPr lang="ja-JP" altLang="en-US" sz="2000" dirty="0">
                <a:latin typeface="+mj-ea"/>
                <a:ea typeface="+mj-ea"/>
              </a:rPr>
              <a:t>を作成。</a:t>
            </a:r>
          </a:p>
        </p:txBody>
      </p:sp>
      <p:sp>
        <p:nvSpPr>
          <p:cNvPr id="16" name="Text Box 8"/>
          <p:cNvSpPr txBox="1">
            <a:spLocks noChangeArrowheads="1"/>
          </p:cNvSpPr>
          <p:nvPr/>
        </p:nvSpPr>
        <p:spPr bwMode="auto">
          <a:xfrm>
            <a:off x="276872" y="4478381"/>
            <a:ext cx="8548817" cy="400110"/>
          </a:xfrm>
          <a:prstGeom prst="rect">
            <a:avLst/>
          </a:prstGeom>
          <a:noFill/>
          <a:ln w="9525">
            <a:noFill/>
            <a:miter lim="800000"/>
            <a:headEnd/>
            <a:tailEnd/>
          </a:ln>
        </p:spPr>
        <p:txBody>
          <a:bodyPr wrap="square">
            <a:spAutoFit/>
          </a:bodyPr>
          <a:lstStyle/>
          <a:p>
            <a:pPr>
              <a:spcBef>
                <a:spcPct val="50000"/>
              </a:spcBef>
              <a:buFont typeface="Wingdings" pitchFamily="2" charset="2"/>
              <a:buNone/>
              <a:defRPr/>
            </a:pPr>
            <a:r>
              <a:rPr lang="ja-JP" altLang="en-US" sz="2000" u="sng" dirty="0" smtClean="0">
                <a:solidFill>
                  <a:srgbClr val="0033CC"/>
                </a:solidFill>
                <a:latin typeface="メイリオ" pitchFamily="50" charset="-128"/>
                <a:ea typeface="メイリオ" pitchFamily="50" charset="-128"/>
                <a:cs typeface="メイリオ" pitchFamily="50" charset="-128"/>
              </a:rPr>
              <a:t>③冊子</a:t>
            </a:r>
            <a:r>
              <a:rPr lang="en-US" altLang="ja-JP" sz="2000" u="sng" dirty="0" smtClean="0">
                <a:solidFill>
                  <a:srgbClr val="0033CC"/>
                </a:solidFill>
                <a:latin typeface="メイリオ" pitchFamily="50" charset="-128"/>
                <a:ea typeface="メイリオ" pitchFamily="50" charset="-128"/>
                <a:cs typeface="メイリオ" pitchFamily="50" charset="-128"/>
              </a:rPr>
              <a:t>｢</a:t>
            </a:r>
            <a:r>
              <a:rPr lang="ja-JP" altLang="en-US" sz="2000" u="sng" dirty="0" smtClean="0">
                <a:solidFill>
                  <a:srgbClr val="0033CC"/>
                </a:solidFill>
                <a:latin typeface="メイリオ" pitchFamily="50" charset="-128"/>
                <a:ea typeface="メイリオ" pitchFamily="50" charset="-128"/>
                <a:cs typeface="メイリオ" pitchFamily="50" charset="-128"/>
              </a:rPr>
              <a:t>女性</a:t>
            </a:r>
            <a:r>
              <a:rPr lang="ja-JP" altLang="en-US" sz="2000" u="sng" dirty="0">
                <a:solidFill>
                  <a:srgbClr val="0033CC"/>
                </a:solidFill>
                <a:latin typeface="メイリオ" pitchFamily="50" charset="-128"/>
                <a:ea typeface="メイリオ" pitchFamily="50" charset="-128"/>
                <a:cs typeface="メイリオ" pitchFamily="50" charset="-128"/>
              </a:rPr>
              <a:t>医師の多様な働き方を支援</a:t>
            </a:r>
            <a:r>
              <a:rPr lang="ja-JP" altLang="en-US" sz="2000" u="sng" dirty="0" smtClean="0">
                <a:solidFill>
                  <a:srgbClr val="0033CC"/>
                </a:solidFill>
                <a:latin typeface="メイリオ" pitchFamily="50" charset="-128"/>
                <a:ea typeface="メイリオ" pitchFamily="50" charset="-128"/>
                <a:cs typeface="メイリオ" pitchFamily="50" charset="-128"/>
              </a:rPr>
              <a:t>する</a:t>
            </a:r>
            <a:r>
              <a:rPr lang="en-US" altLang="ja-JP" sz="2000" u="sng" dirty="0" smtClean="0">
                <a:solidFill>
                  <a:srgbClr val="0033CC"/>
                </a:solidFill>
                <a:latin typeface="メイリオ" pitchFamily="50" charset="-128"/>
                <a:ea typeface="メイリオ" pitchFamily="50" charset="-128"/>
                <a:cs typeface="メイリオ" pitchFamily="50" charset="-128"/>
              </a:rPr>
              <a:t>｣</a:t>
            </a:r>
            <a:r>
              <a:rPr lang="ja-JP" altLang="en-US" sz="2000" u="sng" dirty="0" smtClean="0">
                <a:solidFill>
                  <a:srgbClr val="0033CC"/>
                </a:solidFill>
                <a:latin typeface="メイリオ" pitchFamily="50" charset="-128"/>
                <a:ea typeface="メイリオ" pitchFamily="50" charset="-128"/>
                <a:cs typeface="メイリオ" pitchFamily="50" charset="-128"/>
              </a:rPr>
              <a:t>の</a:t>
            </a:r>
            <a:r>
              <a:rPr lang="ja-JP" altLang="en-US" sz="2000" u="sng" dirty="0">
                <a:solidFill>
                  <a:srgbClr val="0033CC"/>
                </a:solidFill>
                <a:latin typeface="メイリオ" pitchFamily="50" charset="-128"/>
                <a:ea typeface="メイリオ" pitchFamily="50" charset="-128"/>
                <a:cs typeface="メイリオ" pitchFamily="50" charset="-128"/>
              </a:rPr>
              <a:t>作成</a:t>
            </a:r>
            <a:endParaRPr lang="ja-JP" altLang="en-US" u="sng" spc="-100" dirty="0">
              <a:solidFill>
                <a:srgbClr val="0033CC"/>
              </a:solidFill>
              <a:latin typeface="メイリオ" pitchFamily="50" charset="-128"/>
              <a:ea typeface="メイリオ" pitchFamily="50" charset="-128"/>
              <a:cs typeface="メイリオ" pitchFamily="50" charset="-128"/>
            </a:endParaRPr>
          </a:p>
        </p:txBody>
      </p:sp>
      <p:sp>
        <p:nvSpPr>
          <p:cNvPr id="17" name="Rectangle 5"/>
          <p:cNvSpPr>
            <a:spLocks noChangeArrowheads="1"/>
          </p:cNvSpPr>
          <p:nvPr/>
        </p:nvSpPr>
        <p:spPr bwMode="auto">
          <a:xfrm>
            <a:off x="463425" y="4822505"/>
            <a:ext cx="8501063" cy="1584176"/>
          </a:xfrm>
          <a:prstGeom prst="rect">
            <a:avLst/>
          </a:prstGeom>
          <a:solidFill>
            <a:srgbClr val="CCFFCC"/>
          </a:solidFill>
          <a:ln w="6350">
            <a:solidFill>
              <a:schemeClr val="accent1"/>
            </a:solidFill>
            <a:miter lim="800000"/>
            <a:headEnd/>
            <a:tailEnd/>
          </a:ln>
        </p:spPr>
        <p:txBody>
          <a:bodyPr/>
          <a:lstStyle/>
          <a:p>
            <a:pPr>
              <a:defRPr/>
            </a:pPr>
            <a:r>
              <a:rPr lang="ja-JP" altLang="en-US" sz="2000" dirty="0">
                <a:solidFill>
                  <a:srgbClr val="FF0000"/>
                </a:solidFill>
                <a:ea typeface="ＭＳ ゴシック" pitchFamily="49" charset="-128"/>
              </a:rPr>
              <a:t>女性医師の多様な働き方・生き方を紹介</a:t>
            </a:r>
            <a:r>
              <a:rPr lang="ja-JP" altLang="en-US" sz="2000" dirty="0">
                <a:solidFill>
                  <a:srgbClr val="000000"/>
                </a:solidFill>
                <a:ea typeface="ＭＳ ゴシック" pitchFamily="49" charset="-128"/>
              </a:rPr>
              <a:t>するとともに、様々な年代・立場の女性医師からいただいた今後の女性医師支援についての提言や、本会女性医師支援委員会委員の意見に対し、本会役員等が答える形で行った議論の内容、直近で実施した医学生に対するアンケートや女子医学生による座談会の内容なども掲載されている。</a:t>
            </a:r>
          </a:p>
        </p:txBody>
      </p:sp>
      <p:sp>
        <p:nvSpPr>
          <p:cNvPr id="13" name="テキスト ボックス 12"/>
          <p:cNvSpPr txBox="1"/>
          <p:nvPr/>
        </p:nvSpPr>
        <p:spPr>
          <a:xfrm>
            <a:off x="35496" y="6551766"/>
            <a:ext cx="3744416" cy="261610"/>
          </a:xfrm>
          <a:prstGeom prst="rect">
            <a:avLst/>
          </a:prstGeom>
          <a:noFill/>
        </p:spPr>
        <p:txBody>
          <a:bodyPr wrap="square" rtlCol="0">
            <a:spAutoFit/>
          </a:bodyPr>
          <a:lstStyle/>
          <a:p>
            <a:r>
              <a:rPr kumimoji="1" lang="ja-JP" altLang="en-US" sz="1050" dirty="0" smtClean="0"/>
              <a:t>出典：日本医師会作成資料</a:t>
            </a:r>
            <a:endParaRPr kumimoji="1" lang="ja-JP" altLang="en-US" sz="1050" dirty="0"/>
          </a:p>
        </p:txBody>
      </p:sp>
      <p:sp>
        <p:nvSpPr>
          <p:cNvPr id="15"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80</a:t>
            </a:fld>
            <a:endParaRPr lang="ja-JP" altLang="en-US" dirty="0">
              <a:latin typeface="ＭＳ ゴシック" pitchFamily="49" charset="-128"/>
              <a:ea typeface="ＭＳ ゴシック" pitchFamily="49" charset="-128"/>
            </a:endParaRPr>
          </a:p>
        </p:txBody>
      </p:sp>
    </p:spTree>
    <p:extLst>
      <p:ext uri="{BB962C8B-B14F-4D97-AF65-F5344CB8AC3E}">
        <p14:creationId xmlns:p14="http://schemas.microsoft.com/office/powerpoint/2010/main" val="254062218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8092" name="Group 44"/>
          <p:cNvGraphicFramePr>
            <a:graphicFrameLocks noGrp="1"/>
          </p:cNvGraphicFramePr>
          <p:nvPr>
            <p:extLst>
              <p:ext uri="{D42A27DB-BD31-4B8C-83A1-F6EECF244321}">
                <p14:modId xmlns:p14="http://schemas.microsoft.com/office/powerpoint/2010/main" val="1453397514"/>
              </p:ext>
            </p:extLst>
          </p:nvPr>
        </p:nvGraphicFramePr>
        <p:xfrm>
          <a:off x="213946" y="565143"/>
          <a:ext cx="8031773" cy="6213549"/>
        </p:xfrm>
        <a:graphic>
          <a:graphicData uri="http://schemas.openxmlformats.org/drawingml/2006/table">
            <a:tbl>
              <a:tblPr/>
              <a:tblGrid>
                <a:gridCol w="2000346"/>
                <a:gridCol w="6031427"/>
              </a:tblGrid>
              <a:tr h="39410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ＭＳ ゴシック" pitchFamily="49" charset="-128"/>
                          <a:ea typeface="ＭＳ ゴシック" pitchFamily="49" charset="-128"/>
                        </a:rPr>
                        <a:t>回</a:t>
                      </a:r>
                      <a:r>
                        <a:rPr kumimoji="1" lang="en-US" altLang="ja-JP" sz="1400" b="0" i="0" u="none" strike="noStrike" cap="none" normalizeH="0" baseline="0" dirty="0" smtClean="0">
                          <a:ln>
                            <a:noFill/>
                          </a:ln>
                          <a:solidFill>
                            <a:schemeClr val="tx1"/>
                          </a:solidFill>
                          <a:effectLst/>
                          <a:latin typeface="ＭＳ ゴシック" pitchFamily="49" charset="-128"/>
                          <a:ea typeface="ＭＳ ゴシック" pitchFamily="49" charset="-128"/>
                        </a:rPr>
                        <a:t>(</a:t>
                      </a:r>
                      <a:r>
                        <a:rPr kumimoji="1" lang="ja-JP" altLang="en-US" sz="1400" b="0" i="0" u="none" strike="noStrike" cap="none" normalizeH="0" baseline="0" dirty="0" smtClean="0">
                          <a:ln>
                            <a:noFill/>
                          </a:ln>
                          <a:solidFill>
                            <a:schemeClr val="tx1"/>
                          </a:solidFill>
                          <a:effectLst/>
                          <a:latin typeface="ＭＳ ゴシック" pitchFamily="49" charset="-128"/>
                          <a:ea typeface="ＭＳ ゴシック" pitchFamily="49" charset="-128"/>
                        </a:rPr>
                        <a:t>開催日時</a:t>
                      </a:r>
                      <a:r>
                        <a:rPr kumimoji="1" lang="en-US" altLang="ja-JP" sz="1400" b="0" i="0" u="none" strike="noStrike" cap="none" normalizeH="0" baseline="0" dirty="0" smtClean="0">
                          <a:ln>
                            <a:noFill/>
                          </a:ln>
                          <a:solidFill>
                            <a:schemeClr val="tx1"/>
                          </a:solidFill>
                          <a:effectLst/>
                          <a:latin typeface="ＭＳ ゴシック" pitchFamily="49" charset="-128"/>
                          <a:ea typeface="ＭＳ ゴシック" pitchFamily="49" charset="-128"/>
                        </a:rPr>
                        <a:t>､</a:t>
                      </a:r>
                      <a:r>
                        <a:rPr kumimoji="1" lang="ja-JP" altLang="en-US" sz="1400" b="0" i="0" u="none" strike="noStrike" cap="none" normalizeH="0" baseline="0" dirty="0" smtClean="0">
                          <a:ln>
                            <a:noFill/>
                          </a:ln>
                          <a:solidFill>
                            <a:schemeClr val="tx1"/>
                          </a:solidFill>
                          <a:effectLst/>
                          <a:latin typeface="ＭＳ ゴシック" pitchFamily="49" charset="-128"/>
                          <a:ea typeface="ＭＳ ゴシック" pitchFamily="49" charset="-128"/>
                        </a:rPr>
                        <a:t>開催地</a:t>
                      </a:r>
                      <a:r>
                        <a:rPr kumimoji="1" lang="en-US" altLang="ja-JP" sz="1400" b="0" i="0" u="none" strike="noStrike" cap="none" normalizeH="0" baseline="0" dirty="0" smtClean="0">
                          <a:ln>
                            <a:noFill/>
                          </a:ln>
                          <a:solidFill>
                            <a:schemeClr val="tx1"/>
                          </a:solidFill>
                          <a:effectLst/>
                          <a:latin typeface="ＭＳ ゴシック" pitchFamily="49" charset="-128"/>
                          <a:ea typeface="ＭＳ ゴシック" pitchFamily="49" charset="-128"/>
                        </a:rPr>
                        <a:t>)</a:t>
                      </a:r>
                      <a:endParaRPr kumimoji="1" lang="ja-JP" altLang="en-US" sz="1400" b="0" i="0" u="none" strike="noStrike" cap="none" normalizeH="0" baseline="0" dirty="0" smtClean="0">
                        <a:ln>
                          <a:noFill/>
                        </a:ln>
                        <a:solidFill>
                          <a:schemeClr val="tx1"/>
                        </a:solidFill>
                        <a:effectLst/>
                        <a:latin typeface="ＭＳ ゴシック" pitchFamily="49" charset="-128"/>
                        <a:ea typeface="ＭＳ ゴシック" pitchFamily="49" charset="-128"/>
                      </a:endParaRPr>
                    </a:p>
                  </a:txBody>
                  <a:tcPr marL="84418" marR="84418" marT="45717" marB="45717"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ＭＳ ゴシック" pitchFamily="49" charset="-128"/>
                          <a:ea typeface="ＭＳ ゴシック" pitchFamily="49" charset="-128"/>
                        </a:rPr>
                        <a:t>テ　ー　マ</a:t>
                      </a:r>
                    </a:p>
                  </a:txBody>
                  <a:tcPr marL="84418" marR="84418" marT="45717" marB="45717"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D9D9D9"/>
                    </a:solidFill>
                  </a:tcPr>
                </a:tc>
              </a:tr>
              <a:tr h="673449">
                <a:tc>
                  <a:txBody>
                    <a:bodyPr/>
                    <a:lstStyle/>
                    <a:p>
                      <a:pPr marL="0" marR="0" lvl="0" indent="0" algn="ctr" defTabSz="914400" rtl="0" eaLnBrk="0" fontAlgn="base" latinLnBrk="0" hangingPunct="0">
                        <a:lnSpc>
                          <a:spcPts val="1700"/>
                        </a:lnSpc>
                        <a:spcBef>
                          <a:spcPct val="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ＭＳ ゴシック" pitchFamily="49" charset="-128"/>
                          <a:ea typeface="ＭＳ ゴシック" pitchFamily="49" charset="-128"/>
                        </a:rPr>
                        <a:t>第</a:t>
                      </a:r>
                      <a:r>
                        <a:rPr kumimoji="1" lang="en-US" altLang="ja-JP" sz="2000" b="0" i="0" u="none" strike="noStrike" cap="none" normalizeH="0" baseline="0" dirty="0" smtClean="0">
                          <a:ln>
                            <a:noFill/>
                          </a:ln>
                          <a:solidFill>
                            <a:schemeClr val="tx1"/>
                          </a:solidFill>
                          <a:effectLst/>
                          <a:latin typeface="ＭＳ ゴシック" pitchFamily="49" charset="-128"/>
                          <a:ea typeface="ＭＳ ゴシック" pitchFamily="49" charset="-128"/>
                        </a:rPr>
                        <a:t>1</a:t>
                      </a:r>
                      <a:r>
                        <a:rPr kumimoji="1" lang="ja-JP" altLang="en-US" sz="2000" b="0" i="0" u="none" strike="noStrike" cap="none" normalizeH="0" baseline="0" dirty="0" smtClean="0">
                          <a:ln>
                            <a:noFill/>
                          </a:ln>
                          <a:solidFill>
                            <a:schemeClr val="tx1"/>
                          </a:solidFill>
                          <a:effectLst/>
                          <a:latin typeface="ＭＳ ゴシック" pitchFamily="49" charset="-128"/>
                          <a:ea typeface="ＭＳ ゴシック" pitchFamily="49" charset="-128"/>
                        </a:rPr>
                        <a:t>回</a:t>
                      </a:r>
                      <a:endParaRPr kumimoji="1" lang="en-US" altLang="ja-JP" sz="2000" b="0" i="0" u="none" strike="noStrike" cap="none" normalizeH="0" baseline="0" dirty="0" smtClean="0">
                        <a:ln>
                          <a:noFill/>
                        </a:ln>
                        <a:solidFill>
                          <a:schemeClr val="tx1"/>
                        </a:solidFill>
                        <a:effectLst/>
                        <a:latin typeface="ＭＳ ゴシック" pitchFamily="49" charset="-128"/>
                        <a:ea typeface="ＭＳ ゴシック" pitchFamily="49" charset="-128"/>
                      </a:endParaRPr>
                    </a:p>
                    <a:p>
                      <a:pPr marL="0" marR="0" lvl="0" indent="0" algn="ctr" defTabSz="914400" rtl="0" eaLnBrk="0" fontAlgn="base" latinLnBrk="0" hangingPunct="0">
                        <a:lnSpc>
                          <a:spcPts val="1700"/>
                        </a:lnSpc>
                        <a:spcBef>
                          <a:spcPct val="0"/>
                        </a:spcBef>
                        <a:spcAft>
                          <a:spcPct val="0"/>
                        </a:spcAft>
                        <a:buClrTx/>
                        <a:buSzTx/>
                        <a:buFontTx/>
                        <a:buNone/>
                        <a:tabLst/>
                      </a:pPr>
                      <a:r>
                        <a:rPr kumimoji="1" lang="ja-JP" altLang="en-US" sz="1000" b="0" i="0" u="none" strike="noStrike" cap="none" spc="-20" normalizeH="0" baseline="0" dirty="0" smtClean="0">
                          <a:ln>
                            <a:noFill/>
                          </a:ln>
                          <a:solidFill>
                            <a:schemeClr val="tx1"/>
                          </a:solidFill>
                          <a:effectLst/>
                          <a:latin typeface="ＭＳ ゴシック" pitchFamily="49" charset="-128"/>
                          <a:ea typeface="ＭＳ ゴシック" pitchFamily="49" charset="-128"/>
                        </a:rPr>
                        <a:t>（</a:t>
                      </a:r>
                      <a:r>
                        <a:rPr kumimoji="1" lang="ja-JP" altLang="ja-JP" sz="1000" b="0" i="0" u="none" strike="noStrike" cap="none" spc="-20" normalizeH="0" baseline="0" dirty="0" smtClean="0">
                          <a:ln>
                            <a:noFill/>
                          </a:ln>
                          <a:solidFill>
                            <a:schemeClr val="tx1"/>
                          </a:solidFill>
                          <a:effectLst/>
                          <a:latin typeface="ＭＳ ゴシック" pitchFamily="49" charset="-128"/>
                          <a:ea typeface="ＭＳ ゴシック" pitchFamily="49" charset="-128"/>
                        </a:rPr>
                        <a:t>平成</a:t>
                      </a:r>
                      <a:r>
                        <a:rPr kumimoji="1" lang="en-US" altLang="ja-JP" sz="1000" b="0" i="0" u="none" strike="noStrike" cap="none" spc="-20" normalizeH="0" baseline="0" dirty="0" smtClean="0">
                          <a:ln>
                            <a:noFill/>
                          </a:ln>
                          <a:solidFill>
                            <a:schemeClr val="tx1"/>
                          </a:solidFill>
                          <a:effectLst/>
                          <a:latin typeface="ＭＳ ゴシック" pitchFamily="49" charset="-128"/>
                          <a:ea typeface="ＭＳ ゴシック" pitchFamily="49" charset="-128"/>
                        </a:rPr>
                        <a:t>17</a:t>
                      </a:r>
                      <a:r>
                        <a:rPr kumimoji="1" lang="ja-JP" altLang="ja-JP" sz="1000" b="0" i="0" u="none" strike="noStrike" cap="none" spc="-20" normalizeH="0" baseline="0" dirty="0" smtClean="0">
                          <a:ln>
                            <a:noFill/>
                          </a:ln>
                          <a:solidFill>
                            <a:schemeClr val="tx1"/>
                          </a:solidFill>
                          <a:effectLst/>
                          <a:latin typeface="ＭＳ ゴシック" pitchFamily="49" charset="-128"/>
                          <a:ea typeface="ＭＳ ゴシック" pitchFamily="49" charset="-128"/>
                        </a:rPr>
                        <a:t>年</a:t>
                      </a:r>
                      <a:r>
                        <a:rPr kumimoji="1" lang="en-US" altLang="ja-JP" sz="1000" b="0" i="0" u="none" strike="noStrike" cap="none" spc="-20" normalizeH="0" baseline="0" dirty="0" smtClean="0">
                          <a:ln>
                            <a:noFill/>
                          </a:ln>
                          <a:solidFill>
                            <a:schemeClr val="tx1"/>
                          </a:solidFill>
                          <a:effectLst/>
                          <a:latin typeface="ＭＳ ゴシック" pitchFamily="49" charset="-128"/>
                          <a:ea typeface="ＭＳ ゴシック" pitchFamily="49" charset="-128"/>
                        </a:rPr>
                        <a:t>7</a:t>
                      </a:r>
                      <a:r>
                        <a:rPr kumimoji="1" lang="ja-JP" altLang="ja-JP" sz="1000" b="0" i="0" u="none" strike="noStrike" cap="none" spc="-20" normalizeH="0" baseline="0" dirty="0" smtClean="0">
                          <a:ln>
                            <a:noFill/>
                          </a:ln>
                          <a:solidFill>
                            <a:schemeClr val="tx1"/>
                          </a:solidFill>
                          <a:effectLst/>
                          <a:latin typeface="ＭＳ ゴシック" pitchFamily="49" charset="-128"/>
                          <a:ea typeface="ＭＳ ゴシック" pitchFamily="49" charset="-128"/>
                        </a:rPr>
                        <a:t>月</a:t>
                      </a:r>
                      <a:r>
                        <a:rPr kumimoji="1" lang="en-US" altLang="ja-JP" sz="1000" b="0" i="0" u="none" strike="noStrike" cap="none" spc="-20" normalizeH="0" baseline="0" dirty="0" smtClean="0">
                          <a:ln>
                            <a:noFill/>
                          </a:ln>
                          <a:solidFill>
                            <a:schemeClr val="tx1"/>
                          </a:solidFill>
                          <a:effectLst/>
                          <a:latin typeface="ＭＳ ゴシック" pitchFamily="49" charset="-128"/>
                          <a:ea typeface="ＭＳ ゴシック" pitchFamily="49" charset="-128"/>
                        </a:rPr>
                        <a:t>30</a:t>
                      </a:r>
                      <a:r>
                        <a:rPr kumimoji="1" lang="ja-JP" altLang="ja-JP" sz="1000" b="0" i="0" u="none" strike="noStrike" cap="none" spc="-20" normalizeH="0" baseline="0" dirty="0" smtClean="0">
                          <a:ln>
                            <a:noFill/>
                          </a:ln>
                          <a:solidFill>
                            <a:schemeClr val="tx1"/>
                          </a:solidFill>
                          <a:effectLst/>
                          <a:latin typeface="ＭＳ ゴシック" pitchFamily="49" charset="-128"/>
                          <a:ea typeface="ＭＳ ゴシック" pitchFamily="49" charset="-128"/>
                        </a:rPr>
                        <a:t>日</a:t>
                      </a:r>
                      <a:r>
                        <a:rPr kumimoji="1" lang="ja-JP" altLang="en-US" sz="1000" b="0" i="0" u="none" strike="noStrike" cap="none" spc="-20" normalizeH="0" baseline="0" dirty="0" smtClean="0">
                          <a:ln>
                            <a:noFill/>
                          </a:ln>
                          <a:solidFill>
                            <a:schemeClr val="tx1"/>
                          </a:solidFill>
                          <a:effectLst/>
                          <a:latin typeface="ＭＳ ゴシック" pitchFamily="49" charset="-128"/>
                          <a:ea typeface="ＭＳ ゴシック" pitchFamily="49" charset="-128"/>
                        </a:rPr>
                        <a:t>、日医会館）</a:t>
                      </a:r>
                    </a:p>
                  </a:txBody>
                  <a:tcPr marL="84418" marR="84418" marT="45717" marB="45717"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pattFill prst="lgCheck">
                      <a:fgClr>
                        <a:srgbClr val="CCFFCC"/>
                      </a:fgClr>
                      <a:bgClr>
                        <a:schemeClr val="bg1"/>
                      </a:bgClr>
                    </a:patt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ＭＳ ゴシック" pitchFamily="49" charset="-128"/>
                          <a:ea typeface="ＭＳ ゴシック" pitchFamily="49" charset="-128"/>
                        </a:rPr>
                        <a:t>女性医師は何を求め、何を求められているか</a:t>
                      </a:r>
                    </a:p>
                  </a:txBody>
                  <a:tcPr marL="84418" marR="84418" marT="45717" marB="45717"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pattFill prst="lgCheck">
                      <a:fgClr>
                        <a:srgbClr val="CCFFCC"/>
                      </a:fgClr>
                      <a:bgClr>
                        <a:schemeClr val="bg1"/>
                      </a:bgClr>
                    </a:pattFill>
                  </a:tcPr>
                </a:tc>
              </a:tr>
              <a:tr h="656326">
                <a:tc>
                  <a:txBody>
                    <a:bodyPr/>
                    <a:lstStyle/>
                    <a:p>
                      <a:pPr marL="0" marR="0" lvl="0" indent="0" algn="ctr" defTabSz="914400" rtl="0" eaLnBrk="0" fontAlgn="base" latinLnBrk="0" hangingPunct="0">
                        <a:lnSpc>
                          <a:spcPts val="1700"/>
                        </a:lnSpc>
                        <a:spcBef>
                          <a:spcPct val="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ＭＳ ゴシック" pitchFamily="49" charset="-128"/>
                          <a:ea typeface="ＭＳ ゴシック" pitchFamily="49" charset="-128"/>
                        </a:rPr>
                        <a:t>第</a:t>
                      </a:r>
                      <a:r>
                        <a:rPr kumimoji="1" lang="en-US" altLang="ja-JP" sz="2000" b="0" i="0" u="none" strike="noStrike" cap="none" normalizeH="0" baseline="0" dirty="0" smtClean="0">
                          <a:ln>
                            <a:noFill/>
                          </a:ln>
                          <a:solidFill>
                            <a:schemeClr val="tx1"/>
                          </a:solidFill>
                          <a:effectLst/>
                          <a:latin typeface="ＭＳ ゴシック" pitchFamily="49" charset="-128"/>
                          <a:ea typeface="ＭＳ ゴシック" pitchFamily="49" charset="-128"/>
                        </a:rPr>
                        <a:t>2</a:t>
                      </a:r>
                      <a:r>
                        <a:rPr kumimoji="1" lang="ja-JP" altLang="en-US" sz="2000" b="0" i="0" u="none" strike="noStrike" cap="none" normalizeH="0" baseline="0" dirty="0" smtClean="0">
                          <a:ln>
                            <a:noFill/>
                          </a:ln>
                          <a:solidFill>
                            <a:schemeClr val="tx1"/>
                          </a:solidFill>
                          <a:effectLst/>
                          <a:latin typeface="ＭＳ ゴシック" pitchFamily="49" charset="-128"/>
                          <a:ea typeface="ＭＳ ゴシック" pitchFamily="49" charset="-128"/>
                        </a:rPr>
                        <a:t>回　</a:t>
                      </a:r>
                      <a:endParaRPr kumimoji="1" lang="en-US" altLang="ja-JP" sz="2000" b="0" i="0" u="none" strike="noStrike" cap="none" normalizeH="0" baseline="0" dirty="0" smtClean="0">
                        <a:ln>
                          <a:noFill/>
                        </a:ln>
                        <a:solidFill>
                          <a:schemeClr val="tx1"/>
                        </a:solidFill>
                        <a:effectLst/>
                        <a:latin typeface="ＭＳ ゴシック" pitchFamily="49" charset="-128"/>
                        <a:ea typeface="ＭＳ ゴシック" pitchFamily="49" charset="-128"/>
                      </a:endParaRPr>
                    </a:p>
                    <a:p>
                      <a:pPr marL="0" marR="0" lvl="0" indent="0" algn="ctr" defTabSz="914400" rtl="0" eaLnBrk="0" fontAlgn="base" latinLnBrk="0" hangingPunct="0">
                        <a:lnSpc>
                          <a:spcPts val="1700"/>
                        </a:lnSpc>
                        <a:spcBef>
                          <a:spcPct val="0"/>
                        </a:spcBef>
                        <a:spcAft>
                          <a:spcPct val="0"/>
                        </a:spcAft>
                        <a:buClrTx/>
                        <a:buSzTx/>
                        <a:buFontTx/>
                        <a:buNone/>
                        <a:tabLst/>
                      </a:pPr>
                      <a:r>
                        <a:rPr kumimoji="1" lang="ja-JP" altLang="en-US" sz="1000" b="0" i="0" u="none" strike="noStrike" cap="none" normalizeH="0" baseline="0" dirty="0" smtClean="0">
                          <a:ln>
                            <a:noFill/>
                          </a:ln>
                          <a:solidFill>
                            <a:schemeClr val="tx1"/>
                          </a:solidFill>
                          <a:effectLst/>
                          <a:latin typeface="ＭＳ ゴシック" pitchFamily="49" charset="-128"/>
                          <a:ea typeface="ＭＳ ゴシック" pitchFamily="49" charset="-128"/>
                        </a:rPr>
                        <a:t>（</a:t>
                      </a:r>
                      <a:r>
                        <a:rPr kumimoji="1" lang="ja-JP" altLang="ja-JP" sz="1000" b="0" i="0" u="none" strike="noStrike" cap="none" normalizeH="0" baseline="0" dirty="0" smtClean="0">
                          <a:ln>
                            <a:noFill/>
                          </a:ln>
                          <a:solidFill>
                            <a:schemeClr val="tx1"/>
                          </a:solidFill>
                          <a:effectLst/>
                          <a:latin typeface="ＭＳ ゴシック" pitchFamily="49" charset="-128"/>
                          <a:ea typeface="ＭＳ ゴシック" pitchFamily="49" charset="-128"/>
                        </a:rPr>
                        <a:t>平成</a:t>
                      </a:r>
                      <a:r>
                        <a:rPr kumimoji="1" lang="en-US" altLang="ja-JP" sz="1000" b="0" i="0" u="none" strike="noStrike" cap="none" normalizeH="0" baseline="0" dirty="0" smtClean="0">
                          <a:ln>
                            <a:noFill/>
                          </a:ln>
                          <a:solidFill>
                            <a:schemeClr val="tx1"/>
                          </a:solidFill>
                          <a:effectLst/>
                          <a:latin typeface="ＭＳ ゴシック" pitchFamily="49" charset="-128"/>
                          <a:ea typeface="ＭＳ ゴシック" pitchFamily="49" charset="-128"/>
                        </a:rPr>
                        <a:t>18</a:t>
                      </a:r>
                      <a:r>
                        <a:rPr kumimoji="1" lang="ja-JP" altLang="ja-JP" sz="1000" b="0" i="0" u="none" strike="noStrike" cap="none" normalizeH="0" baseline="0" dirty="0" smtClean="0">
                          <a:ln>
                            <a:noFill/>
                          </a:ln>
                          <a:solidFill>
                            <a:schemeClr val="tx1"/>
                          </a:solidFill>
                          <a:effectLst/>
                          <a:latin typeface="ＭＳ ゴシック" pitchFamily="49" charset="-128"/>
                          <a:ea typeface="ＭＳ ゴシック" pitchFamily="49" charset="-128"/>
                        </a:rPr>
                        <a:t>年</a:t>
                      </a:r>
                      <a:r>
                        <a:rPr kumimoji="1" lang="en-US" altLang="ja-JP" sz="1000" b="0" i="0" u="none" strike="noStrike" cap="none" normalizeH="0" baseline="0" dirty="0" smtClean="0">
                          <a:ln>
                            <a:noFill/>
                          </a:ln>
                          <a:solidFill>
                            <a:schemeClr val="tx1"/>
                          </a:solidFill>
                          <a:effectLst/>
                          <a:latin typeface="ＭＳ ゴシック" pitchFamily="49" charset="-128"/>
                          <a:ea typeface="ＭＳ ゴシック" pitchFamily="49" charset="-128"/>
                        </a:rPr>
                        <a:t>7</a:t>
                      </a:r>
                      <a:r>
                        <a:rPr kumimoji="1" lang="ja-JP" altLang="ja-JP" sz="1000" b="0" i="0" u="none" strike="noStrike" cap="none" normalizeH="0" baseline="0" dirty="0" smtClean="0">
                          <a:ln>
                            <a:noFill/>
                          </a:ln>
                          <a:solidFill>
                            <a:schemeClr val="tx1"/>
                          </a:solidFill>
                          <a:effectLst/>
                          <a:latin typeface="ＭＳ ゴシック" pitchFamily="49" charset="-128"/>
                          <a:ea typeface="ＭＳ ゴシック" pitchFamily="49" charset="-128"/>
                        </a:rPr>
                        <a:t>月</a:t>
                      </a:r>
                      <a:r>
                        <a:rPr kumimoji="1" lang="en-US" altLang="ja-JP" sz="1000" b="0" i="0" u="none" strike="noStrike" cap="none" normalizeH="0" baseline="0" dirty="0" smtClean="0">
                          <a:ln>
                            <a:noFill/>
                          </a:ln>
                          <a:solidFill>
                            <a:schemeClr val="tx1"/>
                          </a:solidFill>
                          <a:effectLst/>
                          <a:latin typeface="ＭＳ ゴシック" pitchFamily="49" charset="-128"/>
                          <a:ea typeface="ＭＳ ゴシック" pitchFamily="49" charset="-128"/>
                        </a:rPr>
                        <a:t>29</a:t>
                      </a:r>
                      <a:r>
                        <a:rPr kumimoji="1" lang="ja-JP" altLang="ja-JP" sz="1000" b="0" i="0" u="none" strike="noStrike" cap="none" normalizeH="0" baseline="0" dirty="0" smtClean="0">
                          <a:ln>
                            <a:noFill/>
                          </a:ln>
                          <a:solidFill>
                            <a:schemeClr val="tx1"/>
                          </a:solidFill>
                          <a:effectLst/>
                          <a:latin typeface="ＭＳ ゴシック" pitchFamily="49" charset="-128"/>
                          <a:ea typeface="ＭＳ ゴシック" pitchFamily="49" charset="-128"/>
                        </a:rPr>
                        <a:t>日</a:t>
                      </a:r>
                      <a:r>
                        <a:rPr kumimoji="1" lang="ja-JP" altLang="en-US" sz="1000" b="0" i="0" u="none" strike="noStrike" cap="none" normalizeH="0" baseline="0" dirty="0" smtClean="0">
                          <a:ln>
                            <a:noFill/>
                          </a:ln>
                          <a:solidFill>
                            <a:schemeClr val="tx1"/>
                          </a:solidFill>
                          <a:effectLst/>
                          <a:latin typeface="ＭＳ ゴシック" pitchFamily="49" charset="-128"/>
                          <a:ea typeface="ＭＳ ゴシック" pitchFamily="49" charset="-128"/>
                        </a:rPr>
                        <a:t>、大阪府）</a:t>
                      </a:r>
                      <a:endParaRPr kumimoji="1" lang="ja-JP" altLang="en-US" sz="1000" b="0"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endParaRPr>
                    </a:p>
                  </a:txBody>
                  <a:tcPr marL="84418" marR="84418" marT="45717" marB="45717"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pattFill prst="lgCheck">
                      <a:fgClr>
                        <a:srgbClr val="CCFFCC"/>
                      </a:fgClr>
                      <a:bgClr>
                        <a:schemeClr val="bg1"/>
                      </a:bgClr>
                    </a:patt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ＭＳ ゴシック" pitchFamily="49" charset="-128"/>
                          <a:ea typeface="ＭＳ ゴシック" pitchFamily="49" charset="-128"/>
                        </a:rPr>
                        <a:t>女性医師に関わる問題についての都道府県医師会の</a:t>
                      </a:r>
                      <a:endParaRPr kumimoji="1" lang="en-US" altLang="ja-JP" sz="1800" b="0" i="0" u="none" strike="noStrike" cap="none" normalizeH="0" baseline="0" dirty="0" smtClean="0">
                        <a:ln>
                          <a:noFill/>
                        </a:ln>
                        <a:solidFill>
                          <a:schemeClr val="tx1"/>
                        </a:solidFill>
                        <a:effectLst/>
                        <a:latin typeface="ＭＳ ゴシック" pitchFamily="49" charset="-128"/>
                        <a:ea typeface="ＭＳ ゴシック"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ＭＳ ゴシック" pitchFamily="49" charset="-128"/>
                          <a:ea typeface="ＭＳ ゴシック" pitchFamily="49" charset="-128"/>
                        </a:rPr>
                        <a:t>取り組み状況報告、パネルディスカッションなど</a:t>
                      </a:r>
                    </a:p>
                  </a:txBody>
                  <a:tcPr marL="84418" marR="84418" marT="45717" marB="45717"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pattFill prst="lgCheck">
                      <a:fgClr>
                        <a:srgbClr val="CCFFCC"/>
                      </a:fgClr>
                      <a:bgClr>
                        <a:schemeClr val="bg1"/>
                      </a:bgClr>
                    </a:pattFill>
                  </a:tcPr>
                </a:tc>
              </a:tr>
              <a:tr h="674945">
                <a:tc>
                  <a:txBody>
                    <a:bodyPr/>
                    <a:lstStyle/>
                    <a:p>
                      <a:pPr marL="0" marR="0" lvl="0" indent="0" algn="ctr" defTabSz="914400" rtl="0" eaLnBrk="0" fontAlgn="base" latinLnBrk="0" hangingPunct="0">
                        <a:lnSpc>
                          <a:spcPts val="1700"/>
                        </a:lnSpc>
                        <a:spcBef>
                          <a:spcPct val="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ＭＳ ゴシック" pitchFamily="49" charset="-128"/>
                          <a:ea typeface="ＭＳ ゴシック" pitchFamily="49" charset="-128"/>
                        </a:rPr>
                        <a:t>第</a:t>
                      </a:r>
                      <a:r>
                        <a:rPr kumimoji="1" lang="en-US" altLang="ja-JP" sz="2000" b="0" i="0" u="none" strike="noStrike" cap="none" normalizeH="0" baseline="0" dirty="0" smtClean="0">
                          <a:ln>
                            <a:noFill/>
                          </a:ln>
                          <a:solidFill>
                            <a:schemeClr val="tx1"/>
                          </a:solidFill>
                          <a:effectLst/>
                          <a:latin typeface="ＭＳ ゴシック" pitchFamily="49" charset="-128"/>
                          <a:ea typeface="ＭＳ ゴシック" pitchFamily="49" charset="-128"/>
                        </a:rPr>
                        <a:t>3</a:t>
                      </a:r>
                      <a:r>
                        <a:rPr kumimoji="1" lang="ja-JP" altLang="en-US" sz="2000" b="0" i="0" u="none" strike="noStrike" cap="none" normalizeH="0" baseline="0" dirty="0" smtClean="0">
                          <a:ln>
                            <a:noFill/>
                          </a:ln>
                          <a:solidFill>
                            <a:schemeClr val="tx1"/>
                          </a:solidFill>
                          <a:effectLst/>
                          <a:latin typeface="ＭＳ ゴシック" pitchFamily="49" charset="-128"/>
                          <a:ea typeface="ＭＳ ゴシック" pitchFamily="49" charset="-128"/>
                        </a:rPr>
                        <a:t>回</a:t>
                      </a:r>
                      <a:endParaRPr kumimoji="1" lang="en-US" altLang="ja-JP" sz="2000" b="0" i="0" u="none" strike="noStrike" cap="none" normalizeH="0" baseline="0" dirty="0" smtClean="0">
                        <a:ln>
                          <a:noFill/>
                        </a:ln>
                        <a:solidFill>
                          <a:schemeClr val="tx1"/>
                        </a:solidFill>
                        <a:effectLst/>
                        <a:latin typeface="ＭＳ ゴシック" pitchFamily="49" charset="-128"/>
                        <a:ea typeface="ＭＳ ゴシック" pitchFamily="49" charset="-128"/>
                      </a:endParaRPr>
                    </a:p>
                    <a:p>
                      <a:pPr marL="0" marR="0" lvl="0" indent="0" algn="ctr" defTabSz="914400" rtl="0" eaLnBrk="0" fontAlgn="base" latinLnBrk="0" hangingPunct="0">
                        <a:lnSpc>
                          <a:spcPts val="1700"/>
                        </a:lnSpc>
                        <a:spcBef>
                          <a:spcPct val="0"/>
                        </a:spcBef>
                        <a:spcAft>
                          <a:spcPct val="0"/>
                        </a:spcAft>
                        <a:buClrTx/>
                        <a:buSzTx/>
                        <a:buFontTx/>
                        <a:buNone/>
                        <a:tabLst/>
                      </a:pPr>
                      <a:r>
                        <a:rPr kumimoji="1" lang="ja-JP" altLang="en-US" sz="1000" b="0" i="0" u="none" strike="noStrike" cap="none" spc="-20" normalizeH="0" baseline="0" dirty="0" smtClean="0">
                          <a:ln>
                            <a:noFill/>
                          </a:ln>
                          <a:solidFill>
                            <a:schemeClr val="tx1"/>
                          </a:solidFill>
                          <a:effectLst/>
                          <a:latin typeface="ＭＳ ゴシック" pitchFamily="49" charset="-128"/>
                          <a:ea typeface="ＭＳ ゴシック" pitchFamily="49" charset="-128"/>
                        </a:rPr>
                        <a:t>（</a:t>
                      </a:r>
                      <a:r>
                        <a:rPr kumimoji="1" lang="ja-JP" altLang="ja-JP" sz="1000" b="0" i="0" u="none" strike="noStrike" cap="none" spc="-20" normalizeH="0" baseline="0" dirty="0" smtClean="0">
                          <a:ln>
                            <a:noFill/>
                          </a:ln>
                          <a:solidFill>
                            <a:schemeClr val="tx1"/>
                          </a:solidFill>
                          <a:effectLst/>
                          <a:latin typeface="ＭＳ ゴシック" pitchFamily="49" charset="-128"/>
                          <a:ea typeface="ＭＳ ゴシック" pitchFamily="49" charset="-128"/>
                        </a:rPr>
                        <a:t>平成</a:t>
                      </a:r>
                      <a:r>
                        <a:rPr kumimoji="1" lang="en-US" altLang="ja-JP" sz="1000" b="0" i="0" u="none" strike="noStrike" cap="none" spc="-20" normalizeH="0" baseline="0" dirty="0" smtClean="0">
                          <a:ln>
                            <a:noFill/>
                          </a:ln>
                          <a:solidFill>
                            <a:schemeClr val="tx1"/>
                          </a:solidFill>
                          <a:effectLst/>
                          <a:latin typeface="ＭＳ ゴシック" pitchFamily="49" charset="-128"/>
                          <a:ea typeface="ＭＳ ゴシック" pitchFamily="49" charset="-128"/>
                        </a:rPr>
                        <a:t>19</a:t>
                      </a:r>
                      <a:r>
                        <a:rPr kumimoji="1" lang="ja-JP" altLang="ja-JP" sz="1000" b="0" i="0" u="none" strike="noStrike" cap="none" spc="-20" normalizeH="0" baseline="0" dirty="0" smtClean="0">
                          <a:ln>
                            <a:noFill/>
                          </a:ln>
                          <a:solidFill>
                            <a:schemeClr val="tx1"/>
                          </a:solidFill>
                          <a:effectLst/>
                          <a:latin typeface="ＭＳ ゴシック" pitchFamily="49" charset="-128"/>
                          <a:ea typeface="ＭＳ ゴシック" pitchFamily="49" charset="-128"/>
                        </a:rPr>
                        <a:t>年</a:t>
                      </a:r>
                      <a:r>
                        <a:rPr kumimoji="1" lang="en-US" altLang="ja-JP" sz="1000" b="0" i="0" u="none" strike="noStrike" cap="none" spc="-20" normalizeH="0" baseline="0" dirty="0" smtClean="0">
                          <a:ln>
                            <a:noFill/>
                          </a:ln>
                          <a:solidFill>
                            <a:schemeClr val="tx1"/>
                          </a:solidFill>
                          <a:effectLst/>
                          <a:latin typeface="ＭＳ ゴシック" pitchFamily="49" charset="-128"/>
                          <a:ea typeface="ＭＳ ゴシック" pitchFamily="49" charset="-128"/>
                        </a:rPr>
                        <a:t>7</a:t>
                      </a:r>
                      <a:r>
                        <a:rPr kumimoji="1" lang="ja-JP" altLang="ja-JP" sz="1000" b="0" i="0" u="none" strike="noStrike" cap="none" spc="-20" normalizeH="0" baseline="0" dirty="0" smtClean="0">
                          <a:ln>
                            <a:noFill/>
                          </a:ln>
                          <a:solidFill>
                            <a:schemeClr val="tx1"/>
                          </a:solidFill>
                          <a:effectLst/>
                          <a:latin typeface="ＭＳ ゴシック" pitchFamily="49" charset="-128"/>
                          <a:ea typeface="ＭＳ ゴシック" pitchFamily="49" charset="-128"/>
                        </a:rPr>
                        <a:t>月</a:t>
                      </a:r>
                      <a:r>
                        <a:rPr kumimoji="1" lang="en-US" altLang="ja-JP" sz="1000" b="0" i="0" u="none" strike="noStrike" cap="none" spc="-20" normalizeH="0" baseline="0" dirty="0" smtClean="0">
                          <a:ln>
                            <a:noFill/>
                          </a:ln>
                          <a:solidFill>
                            <a:schemeClr val="tx1"/>
                          </a:solidFill>
                          <a:effectLst/>
                          <a:latin typeface="ＭＳ ゴシック" pitchFamily="49" charset="-128"/>
                          <a:ea typeface="ＭＳ ゴシック" pitchFamily="49" charset="-128"/>
                        </a:rPr>
                        <a:t>28</a:t>
                      </a:r>
                      <a:r>
                        <a:rPr kumimoji="1" lang="ja-JP" altLang="ja-JP" sz="1000" b="0" i="0" u="none" strike="noStrike" cap="none" spc="-20" normalizeH="0" baseline="0" dirty="0" smtClean="0">
                          <a:ln>
                            <a:noFill/>
                          </a:ln>
                          <a:solidFill>
                            <a:schemeClr val="tx1"/>
                          </a:solidFill>
                          <a:effectLst/>
                          <a:latin typeface="ＭＳ ゴシック" pitchFamily="49" charset="-128"/>
                          <a:ea typeface="ＭＳ ゴシック" pitchFamily="49" charset="-128"/>
                        </a:rPr>
                        <a:t>日</a:t>
                      </a:r>
                      <a:r>
                        <a:rPr kumimoji="1" lang="ja-JP" altLang="en-US" sz="1000" b="0" i="0" u="none" strike="noStrike" cap="none" spc="-20" normalizeH="0" baseline="0" dirty="0" smtClean="0">
                          <a:ln>
                            <a:noFill/>
                          </a:ln>
                          <a:solidFill>
                            <a:schemeClr val="tx1"/>
                          </a:solidFill>
                          <a:effectLst/>
                          <a:latin typeface="ＭＳ ゴシック" pitchFamily="49" charset="-128"/>
                          <a:ea typeface="ＭＳ ゴシック" pitchFamily="49" charset="-128"/>
                        </a:rPr>
                        <a:t>、神奈川県）</a:t>
                      </a:r>
                      <a:endParaRPr kumimoji="1" lang="ja-JP" altLang="en-US" sz="1000" b="0" i="0" u="none" strike="noStrike" cap="none" spc="-20" normalizeH="0" baseline="0" dirty="0" smtClean="0">
                        <a:ln>
                          <a:noFill/>
                        </a:ln>
                        <a:solidFill>
                          <a:schemeClr val="tx1"/>
                        </a:solidFill>
                        <a:effectLst/>
                        <a:latin typeface="ＭＳ ゴシック" pitchFamily="49" charset="-128"/>
                        <a:ea typeface="ＭＳ ゴシック" pitchFamily="49" charset="-128"/>
                        <a:cs typeface="Times New Roman" pitchFamily="18" charset="0"/>
                      </a:endParaRPr>
                    </a:p>
                  </a:txBody>
                  <a:tcPr marL="84418" marR="84418" marT="45717" marB="45717"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pattFill prst="lgCheck">
                      <a:fgClr>
                        <a:srgbClr val="FFFF00"/>
                      </a:fgClr>
                      <a:bgClr>
                        <a:schemeClr val="bg1"/>
                      </a:bgClr>
                    </a:patt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ＭＳ ゴシック" pitchFamily="49" charset="-128"/>
                          <a:ea typeface="ＭＳ ゴシック" pitchFamily="49" charset="-128"/>
                        </a:rPr>
                        <a:t>医師の勤務環境の改善を目指して</a:t>
                      </a:r>
                    </a:p>
                  </a:txBody>
                  <a:tcPr marL="84418" marR="84418" marT="45717" marB="45717"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pattFill prst="lgCheck">
                      <a:fgClr>
                        <a:srgbClr val="FFFF00"/>
                      </a:fgClr>
                      <a:bgClr>
                        <a:schemeClr val="bg1"/>
                      </a:bgClr>
                    </a:pattFill>
                  </a:tcPr>
                </a:tc>
              </a:tr>
              <a:tr h="625644">
                <a:tc>
                  <a:txBody>
                    <a:bodyPr/>
                    <a:lstStyle/>
                    <a:p>
                      <a:pPr marL="0" marR="0" lvl="0" indent="0" algn="ctr" defTabSz="914400" rtl="0" eaLnBrk="0" fontAlgn="base" latinLnBrk="0" hangingPunct="0">
                        <a:lnSpc>
                          <a:spcPts val="1700"/>
                        </a:lnSpc>
                        <a:spcBef>
                          <a:spcPct val="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ＭＳ ゴシック" pitchFamily="49" charset="-128"/>
                          <a:ea typeface="ＭＳ ゴシック" pitchFamily="49" charset="-128"/>
                        </a:rPr>
                        <a:t>第</a:t>
                      </a:r>
                      <a:r>
                        <a:rPr kumimoji="1" lang="en-US" altLang="ja-JP" sz="2000" b="0" i="0" u="none" strike="noStrike" cap="none" normalizeH="0" baseline="0" smtClean="0">
                          <a:ln>
                            <a:noFill/>
                          </a:ln>
                          <a:solidFill>
                            <a:schemeClr val="tx1"/>
                          </a:solidFill>
                          <a:effectLst/>
                          <a:latin typeface="ＭＳ ゴシック" pitchFamily="49" charset="-128"/>
                          <a:ea typeface="ＭＳ ゴシック" pitchFamily="49" charset="-128"/>
                        </a:rPr>
                        <a:t>4</a:t>
                      </a:r>
                      <a:r>
                        <a:rPr kumimoji="1" lang="ja-JP" altLang="en-US" sz="2000" b="0" i="0" u="none" strike="noStrike" cap="none" normalizeH="0" baseline="0" smtClean="0">
                          <a:ln>
                            <a:noFill/>
                          </a:ln>
                          <a:solidFill>
                            <a:schemeClr val="tx1"/>
                          </a:solidFill>
                          <a:effectLst/>
                          <a:latin typeface="ＭＳ ゴシック" pitchFamily="49" charset="-128"/>
                          <a:ea typeface="ＭＳ ゴシック" pitchFamily="49" charset="-128"/>
                        </a:rPr>
                        <a:t>回</a:t>
                      </a:r>
                      <a:endParaRPr kumimoji="1" lang="en-US" altLang="ja-JP" sz="2000" b="0" i="0" u="none" strike="noStrike" cap="none" normalizeH="0" baseline="0" smtClean="0">
                        <a:ln>
                          <a:noFill/>
                        </a:ln>
                        <a:solidFill>
                          <a:schemeClr val="tx1"/>
                        </a:solidFill>
                        <a:effectLst/>
                        <a:latin typeface="ＭＳ ゴシック" pitchFamily="49" charset="-128"/>
                        <a:ea typeface="ＭＳ ゴシック" pitchFamily="49" charset="-128"/>
                      </a:endParaRPr>
                    </a:p>
                    <a:p>
                      <a:pPr marL="0" marR="0" lvl="0" indent="0" algn="ctr" defTabSz="914400" rtl="0" eaLnBrk="0" fontAlgn="base" latinLnBrk="0" hangingPunct="0">
                        <a:lnSpc>
                          <a:spcPts val="1700"/>
                        </a:lnSpc>
                        <a:spcBef>
                          <a:spcPct val="0"/>
                        </a:spcBef>
                        <a:spcAft>
                          <a:spcPct val="0"/>
                        </a:spcAft>
                        <a:buClrTx/>
                        <a:buSzTx/>
                        <a:buFontTx/>
                        <a:buNone/>
                        <a:tabLst/>
                      </a:pPr>
                      <a:r>
                        <a:rPr kumimoji="1" lang="ja-JP" altLang="en-US" sz="1000" b="0" i="0" u="none" strike="noStrike" cap="none" normalizeH="0" baseline="0" smtClean="0">
                          <a:ln>
                            <a:noFill/>
                          </a:ln>
                          <a:solidFill>
                            <a:schemeClr val="tx1"/>
                          </a:solidFill>
                          <a:effectLst/>
                          <a:latin typeface="ＭＳ ゴシック" pitchFamily="49" charset="-128"/>
                          <a:ea typeface="ＭＳ ゴシック" pitchFamily="49" charset="-128"/>
                        </a:rPr>
                        <a:t>（</a:t>
                      </a:r>
                      <a:r>
                        <a:rPr kumimoji="1" lang="ja-JP" altLang="ja-JP" sz="1000" b="0" i="0" u="none" strike="noStrike" cap="none" normalizeH="0" baseline="0" smtClean="0">
                          <a:ln>
                            <a:noFill/>
                          </a:ln>
                          <a:solidFill>
                            <a:schemeClr val="tx1"/>
                          </a:solidFill>
                          <a:effectLst/>
                          <a:latin typeface="ＭＳ ゴシック" pitchFamily="49" charset="-128"/>
                          <a:ea typeface="ＭＳ ゴシック" pitchFamily="49" charset="-128"/>
                        </a:rPr>
                        <a:t>平成</a:t>
                      </a:r>
                      <a:r>
                        <a:rPr kumimoji="1" lang="en-US" altLang="ja-JP" sz="1000" b="0" i="0" u="none" strike="noStrike" cap="none" normalizeH="0" baseline="0" smtClean="0">
                          <a:ln>
                            <a:noFill/>
                          </a:ln>
                          <a:solidFill>
                            <a:schemeClr val="tx1"/>
                          </a:solidFill>
                          <a:effectLst/>
                          <a:latin typeface="ＭＳ ゴシック" pitchFamily="49" charset="-128"/>
                          <a:ea typeface="ＭＳ ゴシック" pitchFamily="49" charset="-128"/>
                        </a:rPr>
                        <a:t>20</a:t>
                      </a:r>
                      <a:r>
                        <a:rPr kumimoji="1" lang="ja-JP" altLang="ja-JP" sz="1000" b="0" i="0" u="none" strike="noStrike" cap="none" normalizeH="0" baseline="0" smtClean="0">
                          <a:ln>
                            <a:noFill/>
                          </a:ln>
                          <a:solidFill>
                            <a:schemeClr val="tx1"/>
                          </a:solidFill>
                          <a:effectLst/>
                          <a:latin typeface="ＭＳ ゴシック" pitchFamily="49" charset="-128"/>
                          <a:ea typeface="ＭＳ ゴシック" pitchFamily="49" charset="-128"/>
                        </a:rPr>
                        <a:t>年</a:t>
                      </a:r>
                      <a:r>
                        <a:rPr kumimoji="1" lang="en-US" altLang="ja-JP" sz="1000" b="0" i="0" u="none" strike="noStrike" cap="none" normalizeH="0" baseline="0" smtClean="0">
                          <a:ln>
                            <a:noFill/>
                          </a:ln>
                          <a:solidFill>
                            <a:schemeClr val="tx1"/>
                          </a:solidFill>
                          <a:effectLst/>
                          <a:latin typeface="ＭＳ ゴシック" pitchFamily="49" charset="-128"/>
                          <a:ea typeface="ＭＳ ゴシック" pitchFamily="49" charset="-128"/>
                        </a:rPr>
                        <a:t>7</a:t>
                      </a:r>
                      <a:r>
                        <a:rPr kumimoji="1" lang="ja-JP" altLang="ja-JP" sz="1000" b="0" i="0" u="none" strike="noStrike" cap="none" normalizeH="0" baseline="0" smtClean="0">
                          <a:ln>
                            <a:noFill/>
                          </a:ln>
                          <a:solidFill>
                            <a:schemeClr val="tx1"/>
                          </a:solidFill>
                          <a:effectLst/>
                          <a:latin typeface="ＭＳ ゴシック" pitchFamily="49" charset="-128"/>
                          <a:ea typeface="ＭＳ ゴシック" pitchFamily="49" charset="-128"/>
                        </a:rPr>
                        <a:t>月</a:t>
                      </a:r>
                      <a:r>
                        <a:rPr kumimoji="1" lang="en-US" altLang="ja-JP" sz="1000" b="0" i="0" u="none" strike="noStrike" cap="none" normalizeH="0" baseline="0" smtClean="0">
                          <a:ln>
                            <a:noFill/>
                          </a:ln>
                          <a:solidFill>
                            <a:schemeClr val="tx1"/>
                          </a:solidFill>
                          <a:effectLst/>
                          <a:latin typeface="ＭＳ ゴシック" pitchFamily="49" charset="-128"/>
                          <a:ea typeface="ＭＳ ゴシック" pitchFamily="49" charset="-128"/>
                        </a:rPr>
                        <a:t>19</a:t>
                      </a:r>
                      <a:r>
                        <a:rPr kumimoji="1" lang="ja-JP" altLang="ja-JP" sz="1000" b="0" i="0" u="none" strike="noStrike" cap="none" normalizeH="0" baseline="0" smtClean="0">
                          <a:ln>
                            <a:noFill/>
                          </a:ln>
                          <a:solidFill>
                            <a:schemeClr val="tx1"/>
                          </a:solidFill>
                          <a:effectLst/>
                          <a:latin typeface="ＭＳ ゴシック" pitchFamily="49" charset="-128"/>
                          <a:ea typeface="ＭＳ ゴシック" pitchFamily="49" charset="-128"/>
                        </a:rPr>
                        <a:t>日</a:t>
                      </a:r>
                      <a:r>
                        <a:rPr kumimoji="1" lang="ja-JP" altLang="en-US" sz="1000" b="0" i="0" u="none" strike="noStrike" cap="none" normalizeH="0" baseline="0" smtClean="0">
                          <a:ln>
                            <a:noFill/>
                          </a:ln>
                          <a:solidFill>
                            <a:schemeClr val="tx1"/>
                          </a:solidFill>
                          <a:effectLst/>
                          <a:latin typeface="ＭＳ ゴシック" pitchFamily="49" charset="-128"/>
                          <a:ea typeface="ＭＳ ゴシック" pitchFamily="49" charset="-128"/>
                        </a:rPr>
                        <a:t>、福岡県）</a:t>
                      </a:r>
                      <a:endParaRPr kumimoji="1" lang="ja-JP" altLang="en-US" sz="1000" b="0" i="0" u="none" strike="noStrike" cap="none" normalizeH="0" baseline="0" smtClean="0">
                        <a:ln>
                          <a:noFill/>
                        </a:ln>
                        <a:solidFill>
                          <a:schemeClr val="tx1"/>
                        </a:solidFill>
                        <a:effectLst/>
                        <a:latin typeface="ＭＳ ゴシック" pitchFamily="49" charset="-128"/>
                        <a:ea typeface="ＭＳ ゴシック" pitchFamily="49" charset="-128"/>
                        <a:cs typeface="Times New Roman" pitchFamily="18" charset="0"/>
                      </a:endParaRPr>
                    </a:p>
                  </a:txBody>
                  <a:tcPr marL="84418" marR="84418" marT="45717" marB="45717"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pattFill prst="lgCheck">
                      <a:fgClr>
                        <a:srgbClr val="FFFF00"/>
                      </a:fgClr>
                      <a:bgClr>
                        <a:schemeClr val="bg1"/>
                      </a:bgClr>
                    </a:patt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ＭＳ ゴシック" pitchFamily="49" charset="-128"/>
                          <a:ea typeface="ＭＳ ゴシック" pitchFamily="49" charset="-128"/>
                        </a:rPr>
                        <a:t>医療崩壊をくいとめるために、今何ができるか、</a:t>
                      </a:r>
                      <a:endParaRPr kumimoji="1" lang="en-US" altLang="ja-JP" sz="1800" b="0" i="0" u="none" strike="noStrike" cap="none" normalizeH="0" baseline="0" dirty="0" smtClean="0">
                        <a:ln>
                          <a:noFill/>
                        </a:ln>
                        <a:solidFill>
                          <a:schemeClr val="tx1"/>
                        </a:solidFill>
                        <a:effectLst/>
                        <a:latin typeface="ＭＳ ゴシック" pitchFamily="49" charset="-128"/>
                        <a:ea typeface="ＭＳ ゴシック"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ＭＳ ゴシック" pitchFamily="49" charset="-128"/>
                          <a:ea typeface="ＭＳ ゴシック" pitchFamily="49" charset="-128"/>
                        </a:rPr>
                        <a:t>何をすべきか</a:t>
                      </a:r>
                    </a:p>
                  </a:txBody>
                  <a:tcPr marL="84418" marR="84418" marT="45717" marB="45717"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pattFill prst="lgCheck">
                      <a:fgClr>
                        <a:srgbClr val="FFFF00"/>
                      </a:fgClr>
                      <a:bgClr>
                        <a:schemeClr val="bg1"/>
                      </a:bgClr>
                    </a:pattFill>
                  </a:tcPr>
                </a:tc>
              </a:tr>
              <a:tr h="625644">
                <a:tc>
                  <a:txBody>
                    <a:bodyPr/>
                    <a:lstStyle/>
                    <a:p>
                      <a:pPr marL="0" marR="0" lvl="0" indent="0" algn="ctr" defTabSz="914400" rtl="0" eaLnBrk="0" fontAlgn="base" latinLnBrk="0" hangingPunct="0">
                        <a:lnSpc>
                          <a:spcPts val="1700"/>
                        </a:lnSpc>
                        <a:spcBef>
                          <a:spcPct val="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ＭＳ ゴシック" pitchFamily="49" charset="-128"/>
                          <a:ea typeface="ＭＳ ゴシック" pitchFamily="49" charset="-128"/>
                        </a:rPr>
                        <a:t>第</a:t>
                      </a:r>
                      <a:r>
                        <a:rPr kumimoji="1" lang="en-US" altLang="ja-JP" sz="2000" b="0" i="0" u="none" strike="noStrike" cap="none" normalizeH="0" baseline="0" smtClean="0">
                          <a:ln>
                            <a:noFill/>
                          </a:ln>
                          <a:solidFill>
                            <a:schemeClr val="tx1"/>
                          </a:solidFill>
                          <a:effectLst/>
                          <a:latin typeface="ＭＳ ゴシック" pitchFamily="49" charset="-128"/>
                          <a:ea typeface="ＭＳ ゴシック" pitchFamily="49" charset="-128"/>
                        </a:rPr>
                        <a:t>5</a:t>
                      </a:r>
                      <a:r>
                        <a:rPr kumimoji="1" lang="ja-JP" altLang="en-US" sz="2000" b="0" i="0" u="none" strike="noStrike" cap="none" normalizeH="0" baseline="0" smtClean="0">
                          <a:ln>
                            <a:noFill/>
                          </a:ln>
                          <a:solidFill>
                            <a:schemeClr val="tx1"/>
                          </a:solidFill>
                          <a:effectLst/>
                          <a:latin typeface="ＭＳ ゴシック" pitchFamily="49" charset="-128"/>
                          <a:ea typeface="ＭＳ ゴシック" pitchFamily="49" charset="-128"/>
                        </a:rPr>
                        <a:t>回</a:t>
                      </a:r>
                      <a:endParaRPr kumimoji="1" lang="en-US" altLang="ja-JP" sz="2000" b="0" i="0" u="none" strike="noStrike" cap="none" normalizeH="0" baseline="0" smtClean="0">
                        <a:ln>
                          <a:noFill/>
                        </a:ln>
                        <a:solidFill>
                          <a:schemeClr val="tx1"/>
                        </a:solidFill>
                        <a:effectLst/>
                        <a:latin typeface="ＭＳ ゴシック" pitchFamily="49" charset="-128"/>
                        <a:ea typeface="ＭＳ ゴシック" pitchFamily="49" charset="-128"/>
                      </a:endParaRPr>
                    </a:p>
                    <a:p>
                      <a:pPr marL="0" marR="0" lvl="0" indent="0" algn="ctr" defTabSz="914400" rtl="0" eaLnBrk="0" fontAlgn="base" latinLnBrk="0" hangingPunct="0">
                        <a:lnSpc>
                          <a:spcPts val="1700"/>
                        </a:lnSpc>
                        <a:spcBef>
                          <a:spcPct val="0"/>
                        </a:spcBef>
                        <a:spcAft>
                          <a:spcPct val="0"/>
                        </a:spcAft>
                        <a:buClrTx/>
                        <a:buSzTx/>
                        <a:buFontTx/>
                        <a:buNone/>
                        <a:tabLst/>
                      </a:pPr>
                      <a:r>
                        <a:rPr kumimoji="1" lang="ja-JP" altLang="en-US" sz="1000" b="0" i="0" u="none" strike="noStrike" cap="none" normalizeH="0" baseline="0" smtClean="0">
                          <a:ln>
                            <a:noFill/>
                          </a:ln>
                          <a:solidFill>
                            <a:schemeClr val="tx1"/>
                          </a:solidFill>
                          <a:effectLst/>
                          <a:latin typeface="ＭＳ ゴシック" pitchFamily="49" charset="-128"/>
                          <a:ea typeface="ＭＳ ゴシック" pitchFamily="49" charset="-128"/>
                        </a:rPr>
                        <a:t>（</a:t>
                      </a:r>
                      <a:r>
                        <a:rPr kumimoji="1" lang="ja-JP" altLang="ja-JP" sz="1000" b="0" i="0" u="none" strike="noStrike" cap="none" normalizeH="0" baseline="0" smtClean="0">
                          <a:ln>
                            <a:noFill/>
                          </a:ln>
                          <a:solidFill>
                            <a:schemeClr val="tx1"/>
                          </a:solidFill>
                          <a:effectLst/>
                          <a:latin typeface="ＭＳ ゴシック" pitchFamily="49" charset="-128"/>
                          <a:ea typeface="ＭＳ ゴシック" pitchFamily="49" charset="-128"/>
                        </a:rPr>
                        <a:t>平成</a:t>
                      </a:r>
                      <a:r>
                        <a:rPr kumimoji="1" lang="en-US" altLang="ja-JP" sz="1000" b="0" i="0" u="none" strike="noStrike" cap="none" normalizeH="0" baseline="0" smtClean="0">
                          <a:ln>
                            <a:noFill/>
                          </a:ln>
                          <a:solidFill>
                            <a:schemeClr val="tx1"/>
                          </a:solidFill>
                          <a:effectLst/>
                          <a:latin typeface="ＭＳ ゴシック" pitchFamily="49" charset="-128"/>
                          <a:ea typeface="ＭＳ ゴシック" pitchFamily="49" charset="-128"/>
                        </a:rPr>
                        <a:t>21</a:t>
                      </a:r>
                      <a:r>
                        <a:rPr kumimoji="1" lang="ja-JP" altLang="ja-JP" sz="1000" b="0" i="0" u="none" strike="noStrike" cap="none" normalizeH="0" baseline="0" smtClean="0">
                          <a:ln>
                            <a:noFill/>
                          </a:ln>
                          <a:solidFill>
                            <a:schemeClr val="tx1"/>
                          </a:solidFill>
                          <a:effectLst/>
                          <a:latin typeface="ＭＳ ゴシック" pitchFamily="49" charset="-128"/>
                          <a:ea typeface="ＭＳ ゴシック" pitchFamily="49" charset="-128"/>
                        </a:rPr>
                        <a:t>年</a:t>
                      </a:r>
                      <a:r>
                        <a:rPr kumimoji="1" lang="en-US" altLang="ja-JP" sz="1000" b="0" i="0" u="none" strike="noStrike" cap="none" normalizeH="0" baseline="0" smtClean="0">
                          <a:ln>
                            <a:noFill/>
                          </a:ln>
                          <a:solidFill>
                            <a:schemeClr val="tx1"/>
                          </a:solidFill>
                          <a:effectLst/>
                          <a:latin typeface="ＭＳ ゴシック" pitchFamily="49" charset="-128"/>
                          <a:ea typeface="ＭＳ ゴシック" pitchFamily="49" charset="-128"/>
                        </a:rPr>
                        <a:t>7</a:t>
                      </a:r>
                      <a:r>
                        <a:rPr kumimoji="1" lang="ja-JP" altLang="ja-JP" sz="1000" b="0" i="0" u="none" strike="noStrike" cap="none" normalizeH="0" baseline="0" smtClean="0">
                          <a:ln>
                            <a:noFill/>
                          </a:ln>
                          <a:solidFill>
                            <a:schemeClr val="tx1"/>
                          </a:solidFill>
                          <a:effectLst/>
                          <a:latin typeface="ＭＳ ゴシック" pitchFamily="49" charset="-128"/>
                          <a:ea typeface="ＭＳ ゴシック" pitchFamily="49" charset="-128"/>
                        </a:rPr>
                        <a:t>月</a:t>
                      </a:r>
                      <a:r>
                        <a:rPr kumimoji="1" lang="en-US" altLang="ja-JP" sz="1000" b="0" i="0" u="none" strike="noStrike" cap="none" normalizeH="0" baseline="0" smtClean="0">
                          <a:ln>
                            <a:noFill/>
                          </a:ln>
                          <a:solidFill>
                            <a:schemeClr val="tx1"/>
                          </a:solidFill>
                          <a:effectLst/>
                          <a:latin typeface="ＭＳ ゴシック" pitchFamily="49" charset="-128"/>
                          <a:ea typeface="ＭＳ ゴシック" pitchFamily="49" charset="-128"/>
                        </a:rPr>
                        <a:t>25</a:t>
                      </a:r>
                      <a:r>
                        <a:rPr kumimoji="1" lang="ja-JP" altLang="ja-JP" sz="1000" b="0" i="0" u="none" strike="noStrike" cap="none" normalizeH="0" baseline="0" smtClean="0">
                          <a:ln>
                            <a:noFill/>
                          </a:ln>
                          <a:solidFill>
                            <a:schemeClr val="tx1"/>
                          </a:solidFill>
                          <a:effectLst/>
                          <a:latin typeface="ＭＳ ゴシック" pitchFamily="49" charset="-128"/>
                          <a:ea typeface="ＭＳ ゴシック" pitchFamily="49" charset="-128"/>
                        </a:rPr>
                        <a:t>日</a:t>
                      </a:r>
                      <a:r>
                        <a:rPr kumimoji="1" lang="ja-JP" altLang="en-US" sz="1000" b="0" i="0" u="none" strike="noStrike" cap="none" normalizeH="0" baseline="0" smtClean="0">
                          <a:ln>
                            <a:noFill/>
                          </a:ln>
                          <a:solidFill>
                            <a:schemeClr val="tx1"/>
                          </a:solidFill>
                          <a:effectLst/>
                          <a:latin typeface="ＭＳ ゴシック" pitchFamily="49" charset="-128"/>
                          <a:ea typeface="ＭＳ ゴシック" pitchFamily="49" charset="-128"/>
                        </a:rPr>
                        <a:t>、北海道）</a:t>
                      </a:r>
                      <a:endParaRPr kumimoji="1" lang="ja-JP" altLang="en-US" sz="1000" b="0" i="0" u="none" strike="noStrike" cap="none" normalizeH="0" baseline="0" smtClean="0">
                        <a:ln>
                          <a:noFill/>
                        </a:ln>
                        <a:solidFill>
                          <a:schemeClr val="tx1"/>
                        </a:solidFill>
                        <a:effectLst/>
                        <a:latin typeface="ＭＳ ゴシック" pitchFamily="49" charset="-128"/>
                        <a:ea typeface="ＭＳ ゴシック" pitchFamily="49" charset="-128"/>
                        <a:cs typeface="Times New Roman" pitchFamily="18" charset="0"/>
                      </a:endParaRPr>
                    </a:p>
                  </a:txBody>
                  <a:tcPr marL="84418" marR="84418" marT="45717" marB="45717"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pattFill prst="lgCheck">
                      <a:fgClr>
                        <a:srgbClr val="FFFF00"/>
                      </a:fgClr>
                      <a:bgClr>
                        <a:schemeClr val="bg1"/>
                      </a:bgClr>
                    </a:patt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ＭＳ ゴシック" pitchFamily="49" charset="-128"/>
                          <a:ea typeface="ＭＳ ゴシック" pitchFamily="49" charset="-128"/>
                        </a:rPr>
                        <a:t>今、医師の働き方を考える</a:t>
                      </a:r>
                      <a:endParaRPr kumimoji="1" lang="en-US" altLang="ja-JP" sz="1800" b="0" i="0" u="none" strike="noStrike" cap="none" normalizeH="0" baseline="0" dirty="0" smtClean="0">
                        <a:ln>
                          <a:noFill/>
                        </a:ln>
                        <a:solidFill>
                          <a:schemeClr val="tx1"/>
                        </a:solidFill>
                        <a:effectLst/>
                        <a:latin typeface="ＭＳ ゴシック" pitchFamily="49" charset="-128"/>
                        <a:ea typeface="ＭＳ ゴシック"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ＭＳ ゴシック" pitchFamily="49" charset="-128"/>
                          <a:ea typeface="ＭＳ ゴシック" pitchFamily="49" charset="-128"/>
                        </a:rPr>
                        <a:t>　－ともに仕事を継続するために－</a:t>
                      </a:r>
                    </a:p>
                  </a:txBody>
                  <a:tcPr marL="84418" marR="84418" marT="45717" marB="45717"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pattFill prst="lgCheck">
                      <a:fgClr>
                        <a:srgbClr val="FFFF00"/>
                      </a:fgClr>
                      <a:bgClr>
                        <a:schemeClr val="bg1"/>
                      </a:bgClr>
                    </a:pattFill>
                  </a:tcPr>
                </a:tc>
              </a:tr>
              <a:tr h="665636">
                <a:tc>
                  <a:txBody>
                    <a:bodyPr/>
                    <a:lstStyle/>
                    <a:p>
                      <a:pPr marL="0" marR="0" lvl="0" indent="0" algn="ctr" defTabSz="914400" rtl="0" eaLnBrk="0" fontAlgn="base" latinLnBrk="0" hangingPunct="0">
                        <a:lnSpc>
                          <a:spcPts val="1700"/>
                        </a:lnSpc>
                        <a:spcBef>
                          <a:spcPct val="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ＭＳ ゴシック" pitchFamily="49" charset="-128"/>
                          <a:ea typeface="ＭＳ ゴシック" pitchFamily="49" charset="-128"/>
                        </a:rPr>
                        <a:t>第</a:t>
                      </a:r>
                      <a:r>
                        <a:rPr kumimoji="1" lang="en-US" altLang="ja-JP" sz="2000" b="0" i="0" u="none" strike="noStrike" cap="none" normalizeH="0" baseline="0" dirty="0" smtClean="0">
                          <a:ln>
                            <a:noFill/>
                          </a:ln>
                          <a:solidFill>
                            <a:schemeClr val="tx1"/>
                          </a:solidFill>
                          <a:effectLst/>
                          <a:latin typeface="ＭＳ ゴシック" pitchFamily="49" charset="-128"/>
                          <a:ea typeface="ＭＳ ゴシック" pitchFamily="49" charset="-128"/>
                        </a:rPr>
                        <a:t>6</a:t>
                      </a:r>
                      <a:r>
                        <a:rPr kumimoji="1" lang="ja-JP" altLang="en-US" sz="2000" b="0" i="0" u="none" strike="noStrike" cap="none" normalizeH="0" baseline="0" dirty="0" smtClean="0">
                          <a:ln>
                            <a:noFill/>
                          </a:ln>
                          <a:solidFill>
                            <a:schemeClr val="tx1"/>
                          </a:solidFill>
                          <a:effectLst/>
                          <a:latin typeface="ＭＳ ゴシック" pitchFamily="49" charset="-128"/>
                          <a:ea typeface="ＭＳ ゴシック" pitchFamily="49" charset="-128"/>
                        </a:rPr>
                        <a:t>回</a:t>
                      </a:r>
                      <a:endParaRPr kumimoji="1" lang="en-US" altLang="ja-JP" sz="2000" b="0" i="0" u="none" strike="noStrike" cap="none" normalizeH="0" baseline="0" dirty="0" smtClean="0">
                        <a:ln>
                          <a:noFill/>
                        </a:ln>
                        <a:solidFill>
                          <a:schemeClr val="tx1"/>
                        </a:solidFill>
                        <a:effectLst/>
                        <a:latin typeface="ＭＳ ゴシック" pitchFamily="49" charset="-128"/>
                        <a:ea typeface="ＭＳ ゴシック" pitchFamily="49" charset="-128"/>
                      </a:endParaRPr>
                    </a:p>
                    <a:p>
                      <a:pPr marL="0" marR="0" lvl="0" indent="0" algn="ctr" defTabSz="914400" rtl="0" eaLnBrk="0" fontAlgn="base" latinLnBrk="0" hangingPunct="0">
                        <a:lnSpc>
                          <a:spcPts val="1700"/>
                        </a:lnSpc>
                        <a:spcBef>
                          <a:spcPct val="0"/>
                        </a:spcBef>
                        <a:spcAft>
                          <a:spcPct val="0"/>
                        </a:spcAft>
                        <a:buClrTx/>
                        <a:buSzTx/>
                        <a:buFontTx/>
                        <a:buNone/>
                        <a:tabLst/>
                      </a:pPr>
                      <a:r>
                        <a:rPr kumimoji="1" lang="ja-JP" altLang="en-US" sz="1000" b="0" i="0" u="none" strike="noStrike" cap="none" spc="-40" normalizeH="0" baseline="0" dirty="0" smtClean="0">
                          <a:ln>
                            <a:noFill/>
                          </a:ln>
                          <a:solidFill>
                            <a:schemeClr val="tx1"/>
                          </a:solidFill>
                          <a:effectLst/>
                          <a:latin typeface="ＭＳ ゴシック" pitchFamily="49" charset="-128"/>
                          <a:ea typeface="ＭＳ ゴシック" pitchFamily="49" charset="-128"/>
                        </a:rPr>
                        <a:t>（</a:t>
                      </a:r>
                      <a:r>
                        <a:rPr kumimoji="1" lang="ja-JP" altLang="ja-JP" sz="1000" b="0" i="0" u="none" strike="noStrike" cap="none" spc="-40" normalizeH="0" baseline="0" dirty="0" smtClean="0">
                          <a:ln>
                            <a:noFill/>
                          </a:ln>
                          <a:solidFill>
                            <a:schemeClr val="tx1"/>
                          </a:solidFill>
                          <a:effectLst/>
                          <a:latin typeface="ＭＳ ゴシック" pitchFamily="49" charset="-128"/>
                          <a:ea typeface="ＭＳ ゴシック" pitchFamily="49" charset="-128"/>
                        </a:rPr>
                        <a:t>平成</a:t>
                      </a:r>
                      <a:r>
                        <a:rPr kumimoji="1" lang="en-US" altLang="ja-JP" sz="1000" b="0" i="0" u="none" strike="noStrike" cap="none" spc="-40" normalizeH="0" baseline="0" dirty="0" smtClean="0">
                          <a:ln>
                            <a:noFill/>
                          </a:ln>
                          <a:solidFill>
                            <a:schemeClr val="tx1"/>
                          </a:solidFill>
                          <a:effectLst/>
                          <a:latin typeface="ＭＳ ゴシック" pitchFamily="49" charset="-128"/>
                          <a:ea typeface="ＭＳ ゴシック" pitchFamily="49" charset="-128"/>
                        </a:rPr>
                        <a:t>22</a:t>
                      </a:r>
                      <a:r>
                        <a:rPr kumimoji="1" lang="ja-JP" altLang="ja-JP" sz="1000" b="0" i="0" u="none" strike="noStrike" cap="none" spc="-40" normalizeH="0" baseline="0" dirty="0" smtClean="0">
                          <a:ln>
                            <a:noFill/>
                          </a:ln>
                          <a:solidFill>
                            <a:schemeClr val="tx1"/>
                          </a:solidFill>
                          <a:effectLst/>
                          <a:latin typeface="ＭＳ ゴシック" pitchFamily="49" charset="-128"/>
                          <a:ea typeface="ＭＳ ゴシック" pitchFamily="49" charset="-128"/>
                        </a:rPr>
                        <a:t>年</a:t>
                      </a:r>
                      <a:r>
                        <a:rPr kumimoji="1" lang="en-US" altLang="ja-JP" sz="1000" b="0" i="0" u="none" strike="noStrike" cap="none" spc="-40" normalizeH="0" baseline="0" dirty="0" smtClean="0">
                          <a:ln>
                            <a:noFill/>
                          </a:ln>
                          <a:solidFill>
                            <a:schemeClr val="tx1"/>
                          </a:solidFill>
                          <a:effectLst/>
                          <a:latin typeface="ＭＳ ゴシック" pitchFamily="49" charset="-128"/>
                          <a:ea typeface="ＭＳ ゴシック" pitchFamily="49" charset="-128"/>
                        </a:rPr>
                        <a:t>7</a:t>
                      </a:r>
                      <a:r>
                        <a:rPr kumimoji="1" lang="ja-JP" altLang="ja-JP" sz="1000" b="0" i="0" u="none" strike="noStrike" cap="none" spc="-40" normalizeH="0" baseline="0" dirty="0" smtClean="0">
                          <a:ln>
                            <a:noFill/>
                          </a:ln>
                          <a:solidFill>
                            <a:schemeClr val="tx1"/>
                          </a:solidFill>
                          <a:effectLst/>
                          <a:latin typeface="ＭＳ ゴシック" pitchFamily="49" charset="-128"/>
                          <a:ea typeface="ＭＳ ゴシック" pitchFamily="49" charset="-128"/>
                        </a:rPr>
                        <a:t>月</a:t>
                      </a:r>
                      <a:r>
                        <a:rPr kumimoji="1" lang="en-US" altLang="ja-JP" sz="1000" b="0" i="0" u="none" strike="noStrike" cap="none" spc="-40" normalizeH="0" baseline="0" dirty="0" smtClean="0">
                          <a:ln>
                            <a:noFill/>
                          </a:ln>
                          <a:solidFill>
                            <a:schemeClr val="tx1"/>
                          </a:solidFill>
                          <a:effectLst/>
                          <a:latin typeface="ＭＳ ゴシック" pitchFamily="49" charset="-128"/>
                          <a:ea typeface="ＭＳ ゴシック" pitchFamily="49" charset="-128"/>
                        </a:rPr>
                        <a:t>24</a:t>
                      </a:r>
                      <a:r>
                        <a:rPr kumimoji="1" lang="ja-JP" altLang="ja-JP" sz="1000" b="0" i="0" u="none" strike="noStrike" cap="none" spc="-40" normalizeH="0" baseline="0" dirty="0" smtClean="0">
                          <a:ln>
                            <a:noFill/>
                          </a:ln>
                          <a:solidFill>
                            <a:schemeClr val="tx1"/>
                          </a:solidFill>
                          <a:effectLst/>
                          <a:latin typeface="ＭＳ ゴシック" pitchFamily="49" charset="-128"/>
                          <a:ea typeface="ＭＳ ゴシック" pitchFamily="49" charset="-128"/>
                        </a:rPr>
                        <a:t>日</a:t>
                      </a:r>
                      <a:r>
                        <a:rPr kumimoji="1" lang="ja-JP" altLang="en-US" sz="1000" b="0" i="0" u="none" strike="noStrike" cap="none" spc="-40" normalizeH="0" baseline="0" dirty="0" smtClean="0">
                          <a:ln>
                            <a:noFill/>
                          </a:ln>
                          <a:solidFill>
                            <a:schemeClr val="tx1"/>
                          </a:solidFill>
                          <a:effectLst/>
                          <a:latin typeface="ＭＳ ゴシック" pitchFamily="49" charset="-128"/>
                          <a:ea typeface="ＭＳ ゴシック" pitchFamily="49" charset="-128"/>
                        </a:rPr>
                        <a:t>、鹿児島県）</a:t>
                      </a:r>
                      <a:endParaRPr kumimoji="1" lang="ja-JP" altLang="en-US" sz="1000" b="0" i="0" u="none" strike="noStrike" cap="none" spc="-40" normalizeH="0" baseline="0" dirty="0" smtClean="0">
                        <a:ln>
                          <a:noFill/>
                        </a:ln>
                        <a:solidFill>
                          <a:schemeClr val="tx1"/>
                        </a:solidFill>
                        <a:effectLst/>
                        <a:latin typeface="ＭＳ ゴシック" pitchFamily="49" charset="-128"/>
                        <a:ea typeface="ＭＳ ゴシック" pitchFamily="49" charset="-128"/>
                        <a:cs typeface="Times New Roman" pitchFamily="18" charset="0"/>
                      </a:endParaRPr>
                    </a:p>
                  </a:txBody>
                  <a:tcPr marL="84418" marR="84418" marT="45717" marB="45717"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pattFill prst="lgCheck">
                      <a:fgClr>
                        <a:srgbClr val="FF99FF"/>
                      </a:fgClr>
                      <a:bgClr>
                        <a:schemeClr val="bg1"/>
                      </a:bgClr>
                    </a:patt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ＭＳ ゴシック" pitchFamily="49" charset="-128"/>
                          <a:ea typeface="ＭＳ ゴシック" pitchFamily="49" charset="-128"/>
                        </a:rPr>
                        <a:t>男女共同参画のための意識改革</a:t>
                      </a:r>
                    </a:p>
                  </a:txBody>
                  <a:tcPr marL="84418" marR="84418" marT="45717" marB="45717"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pattFill prst="lgCheck">
                      <a:fgClr>
                        <a:srgbClr val="FF99FF"/>
                      </a:fgClr>
                      <a:bgClr>
                        <a:schemeClr val="bg1"/>
                      </a:bgClr>
                    </a:pattFill>
                  </a:tcPr>
                </a:tc>
              </a:tr>
              <a:tr h="614433">
                <a:tc>
                  <a:txBody>
                    <a:bodyPr/>
                    <a:lstStyle/>
                    <a:p>
                      <a:pPr marL="0" marR="0" lvl="0" indent="0" algn="ctr" defTabSz="914400" rtl="0" eaLnBrk="0" fontAlgn="base" latinLnBrk="0" hangingPunct="0">
                        <a:lnSpc>
                          <a:spcPts val="1700"/>
                        </a:lnSpc>
                        <a:spcBef>
                          <a:spcPct val="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ＭＳ ゴシック" pitchFamily="49" charset="-128"/>
                          <a:ea typeface="ＭＳ ゴシック" pitchFamily="49" charset="-128"/>
                        </a:rPr>
                        <a:t>第</a:t>
                      </a:r>
                      <a:r>
                        <a:rPr kumimoji="1" lang="en-US" altLang="ja-JP" sz="2000" b="0" i="0" u="none" strike="noStrike" cap="none" normalizeH="0" baseline="0" smtClean="0">
                          <a:ln>
                            <a:noFill/>
                          </a:ln>
                          <a:solidFill>
                            <a:schemeClr val="tx1"/>
                          </a:solidFill>
                          <a:effectLst/>
                          <a:latin typeface="ＭＳ ゴシック" pitchFamily="49" charset="-128"/>
                          <a:ea typeface="ＭＳ ゴシック" pitchFamily="49" charset="-128"/>
                        </a:rPr>
                        <a:t>7</a:t>
                      </a:r>
                      <a:r>
                        <a:rPr kumimoji="1" lang="ja-JP" altLang="en-US" sz="2000" b="0" i="0" u="none" strike="noStrike" cap="none" normalizeH="0" baseline="0" smtClean="0">
                          <a:ln>
                            <a:noFill/>
                          </a:ln>
                          <a:solidFill>
                            <a:schemeClr val="tx1"/>
                          </a:solidFill>
                          <a:effectLst/>
                          <a:latin typeface="ＭＳ ゴシック" pitchFamily="49" charset="-128"/>
                          <a:ea typeface="ＭＳ ゴシック" pitchFamily="49" charset="-128"/>
                        </a:rPr>
                        <a:t>回</a:t>
                      </a:r>
                      <a:endParaRPr kumimoji="1" lang="en-US" altLang="ja-JP" sz="2000" b="0" i="0" u="none" strike="noStrike" cap="none" normalizeH="0" baseline="0" smtClean="0">
                        <a:ln>
                          <a:noFill/>
                        </a:ln>
                        <a:solidFill>
                          <a:schemeClr val="tx1"/>
                        </a:solidFill>
                        <a:effectLst/>
                        <a:latin typeface="ＭＳ ゴシック" pitchFamily="49" charset="-128"/>
                        <a:ea typeface="ＭＳ ゴシック" pitchFamily="49" charset="-128"/>
                      </a:endParaRPr>
                    </a:p>
                    <a:p>
                      <a:pPr marL="0" marR="0" lvl="0" indent="0" algn="ctr" defTabSz="914400" rtl="0" eaLnBrk="0" fontAlgn="base" latinLnBrk="0" hangingPunct="0">
                        <a:lnSpc>
                          <a:spcPts val="1700"/>
                        </a:lnSpc>
                        <a:spcBef>
                          <a:spcPct val="0"/>
                        </a:spcBef>
                        <a:spcAft>
                          <a:spcPct val="0"/>
                        </a:spcAft>
                        <a:buClrTx/>
                        <a:buSzTx/>
                        <a:buFontTx/>
                        <a:buNone/>
                        <a:tabLst/>
                      </a:pPr>
                      <a:r>
                        <a:rPr kumimoji="1" lang="ja-JP" altLang="en-US" sz="1000" b="0" i="0" u="none" strike="noStrike" cap="none" normalizeH="0" baseline="0" smtClean="0">
                          <a:ln>
                            <a:noFill/>
                          </a:ln>
                          <a:solidFill>
                            <a:schemeClr val="tx1"/>
                          </a:solidFill>
                          <a:effectLst/>
                          <a:latin typeface="ＭＳ ゴシック" pitchFamily="49" charset="-128"/>
                          <a:ea typeface="ＭＳ ゴシック" pitchFamily="49" charset="-128"/>
                        </a:rPr>
                        <a:t>（</a:t>
                      </a:r>
                      <a:r>
                        <a:rPr kumimoji="1" lang="ja-JP" altLang="ja-JP" sz="1000" b="0" i="0" u="none" strike="noStrike" cap="none" normalizeH="0" baseline="0" smtClean="0">
                          <a:ln>
                            <a:noFill/>
                          </a:ln>
                          <a:solidFill>
                            <a:schemeClr val="tx1"/>
                          </a:solidFill>
                          <a:effectLst/>
                          <a:latin typeface="ＭＳ ゴシック" pitchFamily="49" charset="-128"/>
                          <a:ea typeface="ＭＳ ゴシック" pitchFamily="49" charset="-128"/>
                        </a:rPr>
                        <a:t>平成</a:t>
                      </a:r>
                      <a:r>
                        <a:rPr kumimoji="1" lang="en-US" altLang="ja-JP" sz="1000" b="0" i="0" u="none" strike="noStrike" cap="none" normalizeH="0" baseline="0" smtClean="0">
                          <a:ln>
                            <a:noFill/>
                          </a:ln>
                          <a:solidFill>
                            <a:schemeClr val="tx1"/>
                          </a:solidFill>
                          <a:effectLst/>
                          <a:latin typeface="ＭＳ ゴシック" pitchFamily="49" charset="-128"/>
                          <a:ea typeface="ＭＳ ゴシック" pitchFamily="49" charset="-128"/>
                        </a:rPr>
                        <a:t>23</a:t>
                      </a:r>
                      <a:r>
                        <a:rPr kumimoji="1" lang="ja-JP" altLang="ja-JP" sz="1000" b="0" i="0" u="none" strike="noStrike" cap="none" normalizeH="0" baseline="0" smtClean="0">
                          <a:ln>
                            <a:noFill/>
                          </a:ln>
                          <a:solidFill>
                            <a:schemeClr val="tx1"/>
                          </a:solidFill>
                          <a:effectLst/>
                          <a:latin typeface="ＭＳ ゴシック" pitchFamily="49" charset="-128"/>
                          <a:ea typeface="ＭＳ ゴシック" pitchFamily="49" charset="-128"/>
                        </a:rPr>
                        <a:t>年</a:t>
                      </a:r>
                      <a:r>
                        <a:rPr kumimoji="1" lang="en-US" altLang="ja-JP" sz="1000" b="0" i="0" u="none" strike="noStrike" cap="none" normalizeH="0" baseline="0" smtClean="0">
                          <a:ln>
                            <a:noFill/>
                          </a:ln>
                          <a:solidFill>
                            <a:schemeClr val="tx1"/>
                          </a:solidFill>
                          <a:effectLst/>
                          <a:latin typeface="ＭＳ ゴシック" pitchFamily="49" charset="-128"/>
                          <a:ea typeface="ＭＳ ゴシック" pitchFamily="49" charset="-128"/>
                        </a:rPr>
                        <a:t>7</a:t>
                      </a:r>
                      <a:r>
                        <a:rPr kumimoji="1" lang="ja-JP" altLang="ja-JP" sz="1000" b="0" i="0" u="none" strike="noStrike" cap="none" normalizeH="0" baseline="0" smtClean="0">
                          <a:ln>
                            <a:noFill/>
                          </a:ln>
                          <a:solidFill>
                            <a:schemeClr val="tx1"/>
                          </a:solidFill>
                          <a:effectLst/>
                          <a:latin typeface="ＭＳ ゴシック" pitchFamily="49" charset="-128"/>
                          <a:ea typeface="ＭＳ ゴシック" pitchFamily="49" charset="-128"/>
                        </a:rPr>
                        <a:t>月</a:t>
                      </a:r>
                      <a:r>
                        <a:rPr kumimoji="1" lang="en-US" altLang="ja-JP" sz="1000" b="0" i="0" u="none" strike="noStrike" cap="none" normalizeH="0" baseline="0" smtClean="0">
                          <a:ln>
                            <a:noFill/>
                          </a:ln>
                          <a:solidFill>
                            <a:schemeClr val="tx1"/>
                          </a:solidFill>
                          <a:effectLst/>
                          <a:latin typeface="ＭＳ ゴシック" pitchFamily="49" charset="-128"/>
                          <a:ea typeface="ＭＳ ゴシック" pitchFamily="49" charset="-128"/>
                        </a:rPr>
                        <a:t>30</a:t>
                      </a:r>
                      <a:r>
                        <a:rPr kumimoji="1" lang="ja-JP" altLang="ja-JP" sz="1000" b="0" i="0" u="none" strike="noStrike" cap="none" normalizeH="0" baseline="0" smtClean="0">
                          <a:ln>
                            <a:noFill/>
                          </a:ln>
                          <a:solidFill>
                            <a:schemeClr val="tx1"/>
                          </a:solidFill>
                          <a:effectLst/>
                          <a:latin typeface="ＭＳ ゴシック" pitchFamily="49" charset="-128"/>
                          <a:ea typeface="ＭＳ ゴシック" pitchFamily="49" charset="-128"/>
                        </a:rPr>
                        <a:t>日</a:t>
                      </a:r>
                      <a:r>
                        <a:rPr kumimoji="1" lang="ja-JP" altLang="en-US" sz="1000" b="0" i="0" u="none" strike="noStrike" cap="none" normalizeH="0" baseline="0" smtClean="0">
                          <a:ln>
                            <a:noFill/>
                          </a:ln>
                          <a:solidFill>
                            <a:schemeClr val="tx1"/>
                          </a:solidFill>
                          <a:effectLst/>
                          <a:latin typeface="ＭＳ ゴシック" pitchFamily="49" charset="-128"/>
                          <a:ea typeface="ＭＳ ゴシック" pitchFamily="49" charset="-128"/>
                        </a:rPr>
                        <a:t>、秋田県）</a:t>
                      </a:r>
                      <a:endParaRPr kumimoji="1" lang="ja-JP" altLang="en-US" sz="1000" b="0" i="0" u="none" strike="noStrike" cap="none" normalizeH="0" baseline="0" smtClean="0">
                        <a:ln>
                          <a:noFill/>
                        </a:ln>
                        <a:solidFill>
                          <a:schemeClr val="tx1"/>
                        </a:solidFill>
                        <a:effectLst/>
                        <a:latin typeface="ＭＳ ゴシック" pitchFamily="49" charset="-128"/>
                        <a:ea typeface="ＭＳ ゴシック" pitchFamily="49" charset="-128"/>
                        <a:cs typeface="Times New Roman" pitchFamily="18" charset="0"/>
                      </a:endParaRPr>
                    </a:p>
                  </a:txBody>
                  <a:tcPr marL="84418" marR="84418" marT="45717" marB="45717"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pattFill prst="lgCheck">
                      <a:fgClr>
                        <a:srgbClr val="FF99FF"/>
                      </a:fgClr>
                      <a:bgClr>
                        <a:schemeClr val="bg1"/>
                      </a:bgClr>
                    </a:patt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800" b="0" i="0" u="none" strike="noStrike" cap="none" spc="-100" normalizeH="0" baseline="0" dirty="0" smtClean="0">
                          <a:ln>
                            <a:noFill/>
                          </a:ln>
                          <a:solidFill>
                            <a:schemeClr val="tx1"/>
                          </a:solidFill>
                          <a:effectLst/>
                          <a:latin typeface="ＭＳ ゴシック" pitchFamily="49" charset="-128"/>
                          <a:ea typeface="ＭＳ ゴシック" pitchFamily="49" charset="-128"/>
                        </a:rPr>
                        <a:t>「育てる」～男女共同参画のための意識改革から実践へ～</a:t>
                      </a:r>
                    </a:p>
                  </a:txBody>
                  <a:tcPr marL="84418" marR="84418" marT="45717" marB="45717"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pattFill prst="lgCheck">
                      <a:fgClr>
                        <a:srgbClr val="FF99FF"/>
                      </a:fgClr>
                      <a:bgClr>
                        <a:schemeClr val="bg1"/>
                      </a:bgClr>
                    </a:pattFill>
                  </a:tcPr>
                </a:tc>
              </a:tr>
              <a:tr h="614433">
                <a:tc>
                  <a:txBody>
                    <a:bodyPr/>
                    <a:lstStyle/>
                    <a:p>
                      <a:pPr marL="0" marR="0" lvl="0" indent="0" algn="ctr" defTabSz="914400" rtl="0" eaLnBrk="0" fontAlgn="base" latinLnBrk="0" hangingPunct="0">
                        <a:lnSpc>
                          <a:spcPts val="1700"/>
                        </a:lnSpc>
                        <a:spcBef>
                          <a:spcPct val="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ＭＳ ゴシック" pitchFamily="49" charset="-128"/>
                          <a:ea typeface="ＭＳ ゴシック" pitchFamily="49" charset="-128"/>
                        </a:rPr>
                        <a:t>第</a:t>
                      </a:r>
                      <a:r>
                        <a:rPr kumimoji="1" lang="en-US" altLang="ja-JP" sz="2000" b="0" i="0" u="none" strike="noStrike" cap="none" normalizeH="0" baseline="0" dirty="0" smtClean="0">
                          <a:ln>
                            <a:noFill/>
                          </a:ln>
                          <a:solidFill>
                            <a:schemeClr val="tx1"/>
                          </a:solidFill>
                          <a:effectLst/>
                          <a:latin typeface="ＭＳ ゴシック" pitchFamily="49" charset="-128"/>
                          <a:ea typeface="ＭＳ ゴシック" pitchFamily="49" charset="-128"/>
                        </a:rPr>
                        <a:t>8</a:t>
                      </a:r>
                      <a:r>
                        <a:rPr kumimoji="1" lang="ja-JP" altLang="en-US" sz="2000" b="0" i="0" u="none" strike="noStrike" cap="none" normalizeH="0" baseline="0" dirty="0" smtClean="0">
                          <a:ln>
                            <a:noFill/>
                          </a:ln>
                          <a:solidFill>
                            <a:schemeClr val="tx1"/>
                          </a:solidFill>
                          <a:effectLst/>
                          <a:latin typeface="ＭＳ ゴシック" pitchFamily="49" charset="-128"/>
                          <a:ea typeface="ＭＳ ゴシック" pitchFamily="49" charset="-128"/>
                        </a:rPr>
                        <a:t>回</a:t>
                      </a:r>
                      <a:endParaRPr kumimoji="1" lang="en-US" altLang="ja-JP" sz="2000" b="0" i="0" u="none" strike="noStrike" cap="none" normalizeH="0" baseline="0" dirty="0" smtClean="0">
                        <a:ln>
                          <a:noFill/>
                        </a:ln>
                        <a:solidFill>
                          <a:schemeClr val="tx1"/>
                        </a:solidFill>
                        <a:effectLst/>
                        <a:latin typeface="ＭＳ ゴシック" pitchFamily="49" charset="-128"/>
                        <a:ea typeface="ＭＳ ゴシック" pitchFamily="49" charset="-128"/>
                      </a:endParaRPr>
                    </a:p>
                    <a:p>
                      <a:pPr marL="0" marR="0" lvl="0" indent="0" algn="ctr" defTabSz="914400" rtl="0" eaLnBrk="0" fontAlgn="base" latinLnBrk="0" hangingPunct="0">
                        <a:lnSpc>
                          <a:spcPts val="1700"/>
                        </a:lnSpc>
                        <a:spcBef>
                          <a:spcPct val="0"/>
                        </a:spcBef>
                        <a:spcAft>
                          <a:spcPct val="0"/>
                        </a:spcAft>
                        <a:buClrTx/>
                        <a:buSzTx/>
                        <a:buFontTx/>
                        <a:buNone/>
                        <a:tabLst/>
                      </a:pPr>
                      <a:r>
                        <a:rPr kumimoji="1" lang="ja-JP" altLang="en-US" sz="1000" b="0" i="0" u="none" strike="noStrike" cap="none" normalizeH="0" baseline="0" dirty="0" smtClean="0">
                          <a:ln>
                            <a:noFill/>
                          </a:ln>
                          <a:solidFill>
                            <a:schemeClr val="tx1"/>
                          </a:solidFill>
                          <a:effectLst/>
                          <a:latin typeface="ＭＳ ゴシック" pitchFamily="49" charset="-128"/>
                          <a:ea typeface="ＭＳ ゴシック" pitchFamily="49" charset="-128"/>
                        </a:rPr>
                        <a:t>（平成</a:t>
                      </a:r>
                      <a:r>
                        <a:rPr kumimoji="1" lang="en-US" altLang="ja-JP" sz="1000" b="0" i="0" u="none" strike="noStrike" cap="none" normalizeH="0" baseline="0" dirty="0" smtClean="0">
                          <a:ln>
                            <a:noFill/>
                          </a:ln>
                          <a:solidFill>
                            <a:schemeClr val="tx1"/>
                          </a:solidFill>
                          <a:effectLst/>
                          <a:latin typeface="ＭＳ ゴシック" pitchFamily="49" charset="-128"/>
                          <a:ea typeface="ＭＳ ゴシック" pitchFamily="49" charset="-128"/>
                        </a:rPr>
                        <a:t>24</a:t>
                      </a:r>
                      <a:r>
                        <a:rPr kumimoji="1" lang="ja-JP" altLang="en-US" sz="1000" b="0" i="0" u="none" strike="noStrike" cap="none" normalizeH="0" baseline="0" dirty="0" smtClean="0">
                          <a:ln>
                            <a:noFill/>
                          </a:ln>
                          <a:solidFill>
                            <a:schemeClr val="tx1"/>
                          </a:solidFill>
                          <a:effectLst/>
                          <a:latin typeface="ＭＳ ゴシック" pitchFamily="49" charset="-128"/>
                          <a:ea typeface="ＭＳ ゴシック" pitchFamily="49" charset="-128"/>
                        </a:rPr>
                        <a:t>年</a:t>
                      </a:r>
                      <a:r>
                        <a:rPr kumimoji="1" lang="en-US" altLang="ja-JP" sz="1000" b="0" i="0" u="none" strike="noStrike" cap="none" normalizeH="0" baseline="0" dirty="0" smtClean="0">
                          <a:ln>
                            <a:noFill/>
                          </a:ln>
                          <a:solidFill>
                            <a:schemeClr val="tx1"/>
                          </a:solidFill>
                          <a:effectLst/>
                          <a:latin typeface="ＭＳ ゴシック" pitchFamily="49" charset="-128"/>
                          <a:ea typeface="ＭＳ ゴシック" pitchFamily="49" charset="-128"/>
                        </a:rPr>
                        <a:t>7</a:t>
                      </a:r>
                      <a:r>
                        <a:rPr kumimoji="1" lang="ja-JP" altLang="en-US" sz="1000" b="0" i="0" u="none" strike="noStrike" cap="none" normalizeH="0" baseline="0" dirty="0" smtClean="0">
                          <a:ln>
                            <a:noFill/>
                          </a:ln>
                          <a:solidFill>
                            <a:schemeClr val="tx1"/>
                          </a:solidFill>
                          <a:effectLst/>
                          <a:latin typeface="ＭＳ ゴシック" pitchFamily="49" charset="-128"/>
                          <a:ea typeface="ＭＳ ゴシック" pitchFamily="49" charset="-128"/>
                        </a:rPr>
                        <a:t>月</a:t>
                      </a:r>
                      <a:r>
                        <a:rPr kumimoji="1" lang="en-US" altLang="ja-JP" sz="1000" b="0" i="0" u="none" strike="noStrike" cap="none" normalizeH="0" baseline="0" dirty="0" smtClean="0">
                          <a:ln>
                            <a:noFill/>
                          </a:ln>
                          <a:solidFill>
                            <a:schemeClr val="tx1"/>
                          </a:solidFill>
                          <a:effectLst/>
                          <a:latin typeface="ＭＳ ゴシック" pitchFamily="49" charset="-128"/>
                          <a:ea typeface="ＭＳ ゴシック" pitchFamily="49" charset="-128"/>
                        </a:rPr>
                        <a:t>28</a:t>
                      </a:r>
                      <a:r>
                        <a:rPr kumimoji="1" lang="ja-JP" altLang="en-US" sz="1000" b="0" i="0" u="none" strike="noStrike" cap="none" normalizeH="0" baseline="0" dirty="0" smtClean="0">
                          <a:ln>
                            <a:noFill/>
                          </a:ln>
                          <a:solidFill>
                            <a:schemeClr val="tx1"/>
                          </a:solidFill>
                          <a:effectLst/>
                          <a:latin typeface="ＭＳ ゴシック" pitchFamily="49" charset="-128"/>
                          <a:ea typeface="ＭＳ ゴシック" pitchFamily="49" charset="-128"/>
                        </a:rPr>
                        <a:t>日、富山県）</a:t>
                      </a:r>
                      <a:endParaRPr kumimoji="1" lang="ja-JP" altLang="en-US" sz="1000" b="0"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endParaRPr>
                    </a:p>
                  </a:txBody>
                  <a:tcPr marL="84418" marR="84418" marT="45717" marB="45717"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pattFill prst="lgCheck">
                      <a:fgClr>
                        <a:srgbClr val="FF99FF"/>
                      </a:fgClr>
                      <a:bgClr>
                        <a:schemeClr val="bg1"/>
                      </a:bgClr>
                    </a:patt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ja-JP" sz="1800" b="0" i="0" u="none" strike="noStrike" cap="none" normalizeH="0" baseline="0" dirty="0" smtClean="0">
                          <a:ln>
                            <a:noFill/>
                          </a:ln>
                          <a:solidFill>
                            <a:schemeClr val="tx1"/>
                          </a:solidFill>
                          <a:effectLst/>
                          <a:latin typeface="ＭＳ ゴシック" pitchFamily="49" charset="-128"/>
                          <a:ea typeface="ＭＳ ゴシック" pitchFamily="49" charset="-128"/>
                        </a:rPr>
                        <a:t>変わる～男女共同参画が</a:t>
                      </a:r>
                      <a:r>
                        <a:rPr kumimoji="0" lang="en-US" altLang="ja-JP" sz="1800" b="0" i="0" u="none" strike="noStrike" cap="none" normalizeH="0" baseline="0" dirty="0" smtClean="0">
                          <a:ln>
                            <a:noFill/>
                          </a:ln>
                          <a:solidFill>
                            <a:schemeClr val="tx1"/>
                          </a:solidFill>
                          <a:effectLst/>
                          <a:latin typeface="ＭＳ ゴシック" pitchFamily="49" charset="-128"/>
                          <a:ea typeface="ＭＳ ゴシック" pitchFamily="49" charset="-128"/>
                        </a:rPr>
                        <a:t>啓</a:t>
                      </a:r>
                      <a:r>
                        <a:rPr kumimoji="1" lang="ja-JP" altLang="ja-JP" sz="1800" b="0" i="0" u="none" strike="noStrike" cap="none" normalizeH="0" baseline="0" dirty="0" smtClean="0">
                          <a:ln>
                            <a:noFill/>
                          </a:ln>
                          <a:solidFill>
                            <a:schemeClr val="tx1"/>
                          </a:solidFill>
                          <a:effectLst/>
                          <a:latin typeface="ＭＳ ゴシック" pitchFamily="49" charset="-128"/>
                          <a:ea typeface="ＭＳ ゴシック" pitchFamily="49" charset="-128"/>
                        </a:rPr>
                        <a:t>くワークライフバランス</a:t>
                      </a:r>
                      <a:endParaRPr kumimoji="1" lang="ja-JP" altLang="en-US" sz="1800" b="0" i="0" u="none" strike="noStrike" cap="none" normalizeH="0" baseline="0" dirty="0" smtClean="0">
                        <a:ln>
                          <a:noFill/>
                        </a:ln>
                        <a:solidFill>
                          <a:schemeClr val="tx1"/>
                        </a:solidFill>
                        <a:effectLst/>
                        <a:latin typeface="ＭＳ ゴシック" pitchFamily="49" charset="-128"/>
                        <a:ea typeface="ＭＳ ゴシック" pitchFamily="49" charset="-128"/>
                      </a:endParaRPr>
                    </a:p>
                  </a:txBody>
                  <a:tcPr marL="84418" marR="84418" marT="45717" marB="45717"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pattFill prst="lgCheck">
                      <a:fgClr>
                        <a:srgbClr val="FF99FF"/>
                      </a:fgClr>
                      <a:bgClr>
                        <a:schemeClr val="bg1"/>
                      </a:bgClr>
                    </a:pattFill>
                  </a:tcPr>
                </a:tc>
              </a:tr>
              <a:tr h="614433">
                <a:tc>
                  <a:txBody>
                    <a:bodyPr/>
                    <a:lstStyle/>
                    <a:p>
                      <a:pPr marL="0" marR="0" lvl="0" indent="0" algn="ctr" defTabSz="914400" rtl="0" eaLnBrk="0" fontAlgn="base" latinLnBrk="0" hangingPunct="0">
                        <a:lnSpc>
                          <a:spcPts val="1700"/>
                        </a:lnSpc>
                        <a:spcBef>
                          <a:spcPct val="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ＭＳ ゴシック" pitchFamily="49" charset="-128"/>
                          <a:ea typeface="ＭＳ ゴシック" pitchFamily="49" charset="-128"/>
                        </a:rPr>
                        <a:t>第</a:t>
                      </a:r>
                      <a:r>
                        <a:rPr kumimoji="1" lang="en-US" altLang="ja-JP" sz="2000" b="0" i="0" u="none" strike="noStrike" cap="none" normalizeH="0" baseline="0" dirty="0" smtClean="0">
                          <a:ln>
                            <a:noFill/>
                          </a:ln>
                          <a:solidFill>
                            <a:schemeClr val="tx1"/>
                          </a:solidFill>
                          <a:effectLst/>
                          <a:latin typeface="ＭＳ ゴシック" pitchFamily="49" charset="-128"/>
                          <a:ea typeface="ＭＳ ゴシック" pitchFamily="49" charset="-128"/>
                        </a:rPr>
                        <a:t>9</a:t>
                      </a:r>
                      <a:r>
                        <a:rPr kumimoji="1" lang="ja-JP" altLang="en-US" sz="2000" b="0" i="0" u="none" strike="noStrike" cap="none" normalizeH="0" baseline="0" dirty="0" smtClean="0">
                          <a:ln>
                            <a:noFill/>
                          </a:ln>
                          <a:solidFill>
                            <a:schemeClr val="tx1"/>
                          </a:solidFill>
                          <a:effectLst/>
                          <a:latin typeface="ＭＳ ゴシック" pitchFamily="49" charset="-128"/>
                          <a:ea typeface="ＭＳ ゴシック" pitchFamily="49" charset="-128"/>
                        </a:rPr>
                        <a:t>回</a:t>
                      </a:r>
                      <a:endParaRPr kumimoji="1" lang="en-US" altLang="ja-JP" sz="2000" b="0" i="0" u="none" strike="noStrike" cap="none" normalizeH="0" baseline="0" dirty="0" smtClean="0">
                        <a:ln>
                          <a:noFill/>
                        </a:ln>
                        <a:solidFill>
                          <a:schemeClr val="tx1"/>
                        </a:solidFill>
                        <a:effectLst/>
                        <a:latin typeface="ＭＳ ゴシック" pitchFamily="49" charset="-128"/>
                        <a:ea typeface="ＭＳ ゴシック" pitchFamily="49" charset="-128"/>
                      </a:endParaRPr>
                    </a:p>
                    <a:p>
                      <a:pPr marL="0" marR="0" lvl="0" indent="0" algn="ctr" defTabSz="914400" rtl="0" eaLnBrk="0" fontAlgn="base" latinLnBrk="0" hangingPunct="0">
                        <a:lnSpc>
                          <a:spcPts val="1700"/>
                        </a:lnSpc>
                        <a:spcBef>
                          <a:spcPct val="0"/>
                        </a:spcBef>
                        <a:spcAft>
                          <a:spcPct val="0"/>
                        </a:spcAft>
                        <a:buClrTx/>
                        <a:buSzTx/>
                        <a:buFontTx/>
                        <a:buNone/>
                        <a:tabLst/>
                      </a:pPr>
                      <a:r>
                        <a:rPr kumimoji="1" lang="ja-JP" altLang="en-US" sz="1000" b="0" i="0" u="none" strike="noStrike" cap="none" normalizeH="0" baseline="0" dirty="0" smtClean="0">
                          <a:ln>
                            <a:noFill/>
                          </a:ln>
                          <a:solidFill>
                            <a:schemeClr val="tx1"/>
                          </a:solidFill>
                          <a:effectLst/>
                          <a:latin typeface="ＭＳ ゴシック" pitchFamily="49" charset="-128"/>
                          <a:ea typeface="ＭＳ ゴシック" pitchFamily="49" charset="-128"/>
                        </a:rPr>
                        <a:t>（平成</a:t>
                      </a:r>
                      <a:r>
                        <a:rPr kumimoji="1" lang="en-US" altLang="ja-JP" sz="1000" b="0" i="0" u="none" strike="noStrike" cap="none" normalizeH="0" baseline="0" dirty="0" smtClean="0">
                          <a:ln>
                            <a:noFill/>
                          </a:ln>
                          <a:solidFill>
                            <a:schemeClr val="tx1"/>
                          </a:solidFill>
                          <a:effectLst/>
                          <a:latin typeface="ＭＳ ゴシック" pitchFamily="49" charset="-128"/>
                          <a:ea typeface="ＭＳ ゴシック" pitchFamily="49" charset="-128"/>
                        </a:rPr>
                        <a:t>25</a:t>
                      </a:r>
                      <a:r>
                        <a:rPr kumimoji="1" lang="ja-JP" altLang="en-US" sz="1000" b="0" i="0" u="none" strike="noStrike" cap="none" normalizeH="0" baseline="0" dirty="0" smtClean="0">
                          <a:ln>
                            <a:noFill/>
                          </a:ln>
                          <a:solidFill>
                            <a:schemeClr val="tx1"/>
                          </a:solidFill>
                          <a:effectLst/>
                          <a:latin typeface="ＭＳ ゴシック" pitchFamily="49" charset="-128"/>
                          <a:ea typeface="ＭＳ ゴシック" pitchFamily="49" charset="-128"/>
                        </a:rPr>
                        <a:t>年</a:t>
                      </a:r>
                      <a:r>
                        <a:rPr kumimoji="1" lang="en-US" altLang="ja-JP" sz="1000" b="0" i="0" u="none" strike="noStrike" cap="none" normalizeH="0" baseline="0" dirty="0" smtClean="0">
                          <a:ln>
                            <a:noFill/>
                          </a:ln>
                          <a:solidFill>
                            <a:schemeClr val="tx1"/>
                          </a:solidFill>
                          <a:effectLst/>
                          <a:latin typeface="ＭＳ ゴシック" pitchFamily="49" charset="-128"/>
                          <a:ea typeface="ＭＳ ゴシック" pitchFamily="49" charset="-128"/>
                        </a:rPr>
                        <a:t>7</a:t>
                      </a:r>
                      <a:r>
                        <a:rPr kumimoji="1" lang="ja-JP" altLang="en-US" sz="1000" b="0" i="0" u="none" strike="noStrike" cap="none" normalizeH="0" baseline="0" dirty="0" smtClean="0">
                          <a:ln>
                            <a:noFill/>
                          </a:ln>
                          <a:solidFill>
                            <a:schemeClr val="tx1"/>
                          </a:solidFill>
                          <a:effectLst/>
                          <a:latin typeface="ＭＳ ゴシック" pitchFamily="49" charset="-128"/>
                          <a:ea typeface="ＭＳ ゴシック" pitchFamily="49" charset="-128"/>
                        </a:rPr>
                        <a:t>月</a:t>
                      </a:r>
                      <a:r>
                        <a:rPr kumimoji="1" lang="en-US" altLang="ja-JP" sz="1000" b="0" i="0" u="none" strike="noStrike" cap="none" normalizeH="0" baseline="0" dirty="0" smtClean="0">
                          <a:ln>
                            <a:noFill/>
                          </a:ln>
                          <a:solidFill>
                            <a:schemeClr val="tx1"/>
                          </a:solidFill>
                          <a:effectLst/>
                          <a:latin typeface="ＭＳ ゴシック" pitchFamily="49" charset="-128"/>
                          <a:ea typeface="ＭＳ ゴシック" pitchFamily="49" charset="-128"/>
                        </a:rPr>
                        <a:t>27</a:t>
                      </a:r>
                      <a:r>
                        <a:rPr kumimoji="1" lang="ja-JP" altLang="en-US" sz="1000" b="0" i="0" u="none" strike="noStrike" cap="none" normalizeH="0" baseline="0" dirty="0" smtClean="0">
                          <a:ln>
                            <a:noFill/>
                          </a:ln>
                          <a:solidFill>
                            <a:schemeClr val="tx1"/>
                          </a:solidFill>
                          <a:effectLst/>
                          <a:latin typeface="ＭＳ ゴシック" pitchFamily="49" charset="-128"/>
                          <a:ea typeface="ＭＳ ゴシック" pitchFamily="49" charset="-128"/>
                        </a:rPr>
                        <a:t>日、山口県）</a:t>
                      </a:r>
                      <a:endParaRPr kumimoji="1" lang="ja-JP" altLang="en-US" sz="1000" b="0"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endParaRPr>
                    </a:p>
                  </a:txBody>
                  <a:tcPr marL="84418" marR="84418" marT="45717" marB="45717"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pattFill prst="lgCheck">
                      <a:fgClr>
                        <a:srgbClr val="FF99FF"/>
                      </a:fgClr>
                      <a:bgClr>
                        <a:schemeClr val="bg1"/>
                      </a:bgClr>
                    </a:patt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cap="none" normalizeH="0" baseline="0" dirty="0" smtClean="0">
                          <a:ln>
                            <a:noFill/>
                          </a:ln>
                          <a:solidFill>
                            <a:schemeClr val="tx1"/>
                          </a:solidFill>
                          <a:effectLst/>
                          <a:latin typeface="ＭＳ ゴシック" pitchFamily="49" charset="-128"/>
                          <a:ea typeface="ＭＳ ゴシック" pitchFamily="49" charset="-128"/>
                        </a:rPr>
                        <a:t>みんなちがって、みんないい</a:t>
                      </a:r>
                      <a:endParaRPr kumimoji="1" lang="en-US" altLang="ja-JP" sz="1800" b="0" i="0" u="none" strike="noStrike" cap="none" normalizeH="0" baseline="0" dirty="0" smtClean="0">
                        <a:ln>
                          <a:noFill/>
                        </a:ln>
                        <a:solidFill>
                          <a:schemeClr val="tx1"/>
                        </a:solidFill>
                        <a:effectLst/>
                        <a:latin typeface="ＭＳ ゴシック" pitchFamily="49" charset="-128"/>
                        <a:ea typeface="ＭＳ ゴシック"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cap="none" normalizeH="0" baseline="0" dirty="0" smtClean="0">
                          <a:ln>
                            <a:noFill/>
                          </a:ln>
                          <a:solidFill>
                            <a:schemeClr val="tx1"/>
                          </a:solidFill>
                          <a:effectLst/>
                          <a:latin typeface="ＭＳ ゴシック" pitchFamily="49" charset="-128"/>
                          <a:ea typeface="ＭＳ ゴシック" pitchFamily="49" charset="-128"/>
                        </a:rPr>
                        <a:t>～伝えたい、豊かな医療人をめざすあなたに～</a:t>
                      </a:r>
                    </a:p>
                  </a:txBody>
                  <a:tcPr marL="84418" marR="84418" marT="45717" marB="45717"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pattFill prst="lgCheck">
                      <a:fgClr>
                        <a:srgbClr val="FF99FF"/>
                      </a:fgClr>
                      <a:bgClr>
                        <a:schemeClr val="bg1"/>
                      </a:bgClr>
                    </a:pattFill>
                  </a:tcPr>
                </a:tc>
              </a:tr>
            </a:tbl>
          </a:graphicData>
        </a:graphic>
      </p:graphicFrame>
      <p:grpSp>
        <p:nvGrpSpPr>
          <p:cNvPr id="86050" name="グループ化 17"/>
          <p:cNvGrpSpPr>
            <a:grpSpLocks/>
          </p:cNvGrpSpPr>
          <p:nvPr/>
        </p:nvGrpSpPr>
        <p:grpSpPr bwMode="auto">
          <a:xfrm>
            <a:off x="8277959" y="474474"/>
            <a:ext cx="794238" cy="6286796"/>
            <a:chOff x="8099709" y="480552"/>
            <a:chExt cx="792771" cy="5787281"/>
          </a:xfrm>
        </p:grpSpPr>
        <p:sp>
          <p:nvSpPr>
            <p:cNvPr id="19" name="ホームベース 18"/>
            <p:cNvSpPr/>
            <p:nvPr/>
          </p:nvSpPr>
          <p:spPr>
            <a:xfrm rot="5400000">
              <a:off x="7933260" y="1195678"/>
              <a:ext cx="1198360" cy="720080"/>
            </a:xfrm>
            <a:prstGeom prst="homePlate">
              <a:avLst>
                <a:gd name="adj" fmla="val 26912"/>
              </a:avLst>
            </a:prstGeom>
            <a:solidFill>
              <a:schemeClr val="accent6">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fontAlgn="auto">
                <a:lnSpc>
                  <a:spcPct val="100000"/>
                </a:lnSpc>
                <a:spcBef>
                  <a:spcPts val="0"/>
                </a:spcBef>
                <a:spcAft>
                  <a:spcPts val="0"/>
                </a:spcAft>
                <a:buFontTx/>
                <a:buNone/>
                <a:defRPr/>
              </a:pPr>
              <a:r>
                <a:rPr lang="ja-JP" altLang="en-US" sz="1200" b="1" dirty="0">
                  <a:solidFill>
                    <a:schemeClr val="tx1"/>
                  </a:solidFill>
                </a:rPr>
                <a:t>女性医師</a:t>
              </a:r>
              <a:endParaRPr lang="en-US" altLang="ja-JP" sz="1200" b="1" dirty="0">
                <a:solidFill>
                  <a:schemeClr val="tx1"/>
                </a:solidFill>
              </a:endParaRPr>
            </a:p>
            <a:p>
              <a:pPr algn="ctr" fontAlgn="auto">
                <a:lnSpc>
                  <a:spcPct val="100000"/>
                </a:lnSpc>
                <a:spcBef>
                  <a:spcPts val="0"/>
                </a:spcBef>
                <a:spcAft>
                  <a:spcPts val="0"/>
                </a:spcAft>
                <a:buFontTx/>
                <a:buNone/>
                <a:defRPr/>
              </a:pPr>
              <a:r>
                <a:rPr lang="ja-JP" altLang="en-US" sz="1200" b="1" dirty="0">
                  <a:solidFill>
                    <a:schemeClr val="tx1"/>
                  </a:solidFill>
                </a:rPr>
                <a:t>就労実態報告</a:t>
              </a:r>
            </a:p>
          </p:txBody>
        </p:sp>
        <p:sp>
          <p:nvSpPr>
            <p:cNvPr id="20" name="ホームベース 19"/>
            <p:cNvSpPr/>
            <p:nvPr/>
          </p:nvSpPr>
          <p:spPr>
            <a:xfrm rot="5400000">
              <a:off x="7646159" y="2698317"/>
              <a:ext cx="1772562" cy="720080"/>
            </a:xfrm>
            <a:prstGeom prst="homePlate">
              <a:avLst>
                <a:gd name="adj" fmla="val 26912"/>
              </a:avLst>
            </a:prstGeom>
            <a:solidFill>
              <a:schemeClr val="accent6">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fontAlgn="auto">
                <a:lnSpc>
                  <a:spcPct val="100000"/>
                </a:lnSpc>
                <a:spcBef>
                  <a:spcPts val="0"/>
                </a:spcBef>
                <a:spcAft>
                  <a:spcPts val="0"/>
                </a:spcAft>
                <a:buFontTx/>
                <a:buNone/>
                <a:defRPr/>
              </a:pPr>
              <a:r>
                <a:rPr lang="ja-JP" altLang="en-US" sz="1200" b="1" dirty="0">
                  <a:solidFill>
                    <a:schemeClr val="tx1"/>
                  </a:solidFill>
                </a:rPr>
                <a:t>勤務環境改善</a:t>
              </a:r>
            </a:p>
          </p:txBody>
        </p:sp>
        <p:sp>
          <p:nvSpPr>
            <p:cNvPr id="21" name="ホームベース 20"/>
            <p:cNvSpPr/>
            <p:nvPr/>
          </p:nvSpPr>
          <p:spPr>
            <a:xfrm rot="5400000">
              <a:off x="7379429" y="4754784"/>
              <a:ext cx="2306018" cy="720080"/>
            </a:xfrm>
            <a:prstGeom prst="homePlate">
              <a:avLst>
                <a:gd name="adj" fmla="val 26912"/>
              </a:avLst>
            </a:prstGeom>
            <a:solidFill>
              <a:schemeClr val="accent6">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fontAlgn="auto">
                <a:lnSpc>
                  <a:spcPct val="100000"/>
                </a:lnSpc>
                <a:spcBef>
                  <a:spcPts val="0"/>
                </a:spcBef>
                <a:spcAft>
                  <a:spcPts val="0"/>
                </a:spcAft>
                <a:buFontTx/>
                <a:buNone/>
                <a:defRPr/>
              </a:pPr>
              <a:r>
                <a:rPr lang="ja-JP" altLang="en-US" sz="1200" b="1" dirty="0">
                  <a:solidFill>
                    <a:schemeClr val="bg1"/>
                  </a:solidFill>
                </a:rPr>
                <a:t>意識改革</a:t>
              </a:r>
            </a:p>
          </p:txBody>
        </p:sp>
        <p:sp>
          <p:nvSpPr>
            <p:cNvPr id="86055" name="テキスト ボックス 21"/>
            <p:cNvSpPr txBox="1">
              <a:spLocks noChangeArrowheads="1"/>
            </p:cNvSpPr>
            <p:nvPr/>
          </p:nvSpPr>
          <p:spPr bwMode="auto">
            <a:xfrm>
              <a:off x="8099709" y="480552"/>
              <a:ext cx="784526" cy="49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300">
                  <a:solidFill>
                    <a:schemeClr val="tx1"/>
                  </a:solidFill>
                  <a:latin typeface="ＭＳ Ｐゴシック" pitchFamily="50" charset="-128"/>
                  <a:ea typeface="ＭＳ Ｐゴシック" pitchFamily="50" charset="-128"/>
                </a:defRPr>
              </a:lvl1pPr>
              <a:lvl2pPr marL="742950" indent="-285750" eaLnBrk="0" hangingPunct="0">
                <a:defRPr kumimoji="1" sz="2300">
                  <a:solidFill>
                    <a:schemeClr val="tx1"/>
                  </a:solidFill>
                  <a:latin typeface="ＭＳ Ｐゴシック" pitchFamily="50" charset="-128"/>
                  <a:ea typeface="ＭＳ Ｐゴシック" pitchFamily="50" charset="-128"/>
                </a:defRPr>
              </a:lvl2pPr>
              <a:lvl3pPr marL="1143000" indent="-228600" eaLnBrk="0" hangingPunct="0">
                <a:defRPr kumimoji="1" sz="2300">
                  <a:solidFill>
                    <a:schemeClr val="tx1"/>
                  </a:solidFill>
                  <a:latin typeface="ＭＳ Ｐゴシック" pitchFamily="50" charset="-128"/>
                  <a:ea typeface="ＭＳ Ｐゴシック" pitchFamily="50" charset="-128"/>
                </a:defRPr>
              </a:lvl3pPr>
              <a:lvl4pPr marL="1600200" indent="-228600" eaLnBrk="0" hangingPunct="0">
                <a:defRPr kumimoji="1" sz="2300">
                  <a:solidFill>
                    <a:schemeClr val="tx1"/>
                  </a:solidFill>
                  <a:latin typeface="ＭＳ Ｐゴシック" pitchFamily="50" charset="-128"/>
                  <a:ea typeface="ＭＳ Ｐゴシック" pitchFamily="50" charset="-128"/>
                </a:defRPr>
              </a:lvl4pPr>
              <a:lvl5pPr marL="2057400" indent="-228600" eaLnBrk="0" hangingPunct="0">
                <a:defRPr kumimoji="1" sz="2300">
                  <a:solidFill>
                    <a:schemeClr val="tx1"/>
                  </a:solidFill>
                  <a:latin typeface="ＭＳ Ｐゴシック" pitchFamily="50" charset="-128"/>
                  <a:ea typeface="ＭＳ Ｐゴシック" pitchFamily="50"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pitchFamily="50" charset="-128"/>
                  <a:ea typeface="ＭＳ Ｐゴシック" pitchFamily="50"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pitchFamily="50" charset="-128"/>
                  <a:ea typeface="ＭＳ Ｐゴシック" pitchFamily="50"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pitchFamily="50" charset="-128"/>
                  <a:ea typeface="ＭＳ Ｐゴシック" pitchFamily="50"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pitchFamily="50" charset="-128"/>
                  <a:ea typeface="ＭＳ Ｐゴシック" pitchFamily="50" charset="-128"/>
                </a:defRPr>
              </a:lvl9pPr>
            </a:lstStyle>
            <a:p>
              <a:pPr algn="ctr" eaLnBrk="1" hangingPunct="1">
                <a:lnSpc>
                  <a:spcPct val="100000"/>
                </a:lnSpc>
                <a:buFontTx/>
                <a:buNone/>
              </a:pPr>
              <a:r>
                <a:rPr lang="ja-JP" altLang="en-US" sz="1000" b="1" dirty="0">
                  <a:solidFill>
                    <a:srgbClr val="17375E"/>
                  </a:solidFill>
                  <a:latin typeface="ＭＳ ゴシック" pitchFamily="49" charset="-128"/>
                  <a:ea typeface="ＭＳ ゴシック" pitchFamily="49" charset="-128"/>
                </a:rPr>
                <a:t>テーマの</a:t>
              </a:r>
              <a:endParaRPr lang="en-US" altLang="ja-JP" sz="1000" b="1" dirty="0">
                <a:solidFill>
                  <a:srgbClr val="17375E"/>
                </a:solidFill>
                <a:latin typeface="ＭＳ ゴシック" pitchFamily="49" charset="-128"/>
                <a:ea typeface="ＭＳ ゴシック" pitchFamily="49" charset="-128"/>
              </a:endParaRPr>
            </a:p>
            <a:p>
              <a:pPr algn="ctr" eaLnBrk="1" hangingPunct="1">
                <a:lnSpc>
                  <a:spcPct val="100000"/>
                </a:lnSpc>
                <a:buFontTx/>
                <a:buNone/>
              </a:pPr>
              <a:r>
                <a:rPr lang="ja-JP" altLang="en-US" sz="1600" b="1" dirty="0">
                  <a:solidFill>
                    <a:srgbClr val="17375E"/>
                  </a:solidFill>
                  <a:latin typeface="ＭＳ ゴシック" pitchFamily="49" charset="-128"/>
                  <a:ea typeface="ＭＳ ゴシック" pitchFamily="49" charset="-128"/>
                </a:rPr>
                <a:t>変遷</a:t>
              </a:r>
            </a:p>
          </p:txBody>
        </p:sp>
      </p:grpSp>
      <p:sp>
        <p:nvSpPr>
          <p:cNvPr id="11" name="Text Box 4"/>
          <p:cNvSpPr txBox="1">
            <a:spLocks noChangeArrowheads="1"/>
          </p:cNvSpPr>
          <p:nvPr/>
        </p:nvSpPr>
        <p:spPr bwMode="auto">
          <a:xfrm>
            <a:off x="179512" y="53955"/>
            <a:ext cx="8884425" cy="45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algn="ctr" eaLnBrk="1" hangingPunct="1">
              <a:lnSpc>
                <a:spcPct val="100000"/>
              </a:lnSpc>
              <a:spcBef>
                <a:spcPct val="50000"/>
              </a:spcBef>
              <a:buFontTx/>
              <a:buNone/>
            </a:pPr>
            <a:r>
              <a:rPr lang="ja-JP" altLang="en-US" sz="2200" dirty="0" smtClean="0">
                <a:latin typeface="+mn-ea"/>
                <a:ea typeface="+mn-ea"/>
                <a:cs typeface="メイリオ" pitchFamily="50" charset="-128"/>
              </a:rPr>
              <a:t>男女共同参画フォーラム</a:t>
            </a:r>
            <a:endParaRPr lang="ja-JP" altLang="en-US" sz="2200" dirty="0">
              <a:latin typeface="+mn-ea"/>
              <a:ea typeface="+mn-ea"/>
              <a:cs typeface="メイリオ" pitchFamily="50" charset="-128"/>
            </a:endParaRPr>
          </a:p>
        </p:txBody>
      </p:sp>
      <p:sp>
        <p:nvSpPr>
          <p:cNvPr id="10" name="テキスト ボックス 9"/>
          <p:cNvSpPr txBox="1"/>
          <p:nvPr/>
        </p:nvSpPr>
        <p:spPr>
          <a:xfrm>
            <a:off x="-60454" y="6630465"/>
            <a:ext cx="3744416" cy="261610"/>
          </a:xfrm>
          <a:prstGeom prst="rect">
            <a:avLst/>
          </a:prstGeom>
          <a:noFill/>
        </p:spPr>
        <p:txBody>
          <a:bodyPr wrap="square" rtlCol="0">
            <a:spAutoFit/>
          </a:bodyPr>
          <a:lstStyle/>
          <a:p>
            <a:r>
              <a:rPr kumimoji="1" lang="ja-JP" altLang="en-US" sz="1050" dirty="0" smtClean="0"/>
              <a:t>出典：日本医師会作成資料</a:t>
            </a:r>
            <a:endParaRPr kumimoji="1" lang="ja-JP" altLang="en-US" sz="1050" dirty="0"/>
          </a:p>
        </p:txBody>
      </p:sp>
      <p:sp>
        <p:nvSpPr>
          <p:cNvPr id="13"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81</a:t>
            </a:fld>
            <a:endParaRPr lang="ja-JP" altLang="en-US">
              <a:latin typeface="ＭＳ ゴシック" pitchFamily="49" charset="-128"/>
              <a:ea typeface="ＭＳ ゴシック" pitchFamily="49" charset="-128"/>
            </a:endParaRPr>
          </a:p>
        </p:txBody>
      </p:sp>
    </p:spTree>
    <p:extLst>
      <p:ext uri="{BB962C8B-B14F-4D97-AF65-F5344CB8AC3E}">
        <p14:creationId xmlns:p14="http://schemas.microsoft.com/office/powerpoint/2010/main" val="135859713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2710383"/>
            <a:ext cx="9144000" cy="862633"/>
          </a:xfrm>
          <a:prstGeom prst="rect">
            <a:avLst/>
          </a:prstGeom>
          <a:no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spcBef>
                <a:spcPct val="35000"/>
              </a:spcBef>
              <a:buNone/>
            </a:pPr>
            <a:r>
              <a:rPr lang="en-US" altLang="ja-JP" dirty="0" smtClean="0">
                <a:latin typeface="ＭＳ ゴシック" pitchFamily="49" charset="-128"/>
                <a:ea typeface="ＭＳ ゴシック" pitchFamily="49" charset="-128"/>
              </a:rPr>
              <a:t>Ⅳ</a:t>
            </a:r>
            <a:r>
              <a:rPr lang="ja-JP" altLang="en-US" dirty="0" err="1" smtClean="0">
                <a:latin typeface="ＭＳ ゴシック" pitchFamily="49" charset="-128"/>
                <a:ea typeface="ＭＳ ゴシック" pitchFamily="49" charset="-128"/>
              </a:rPr>
              <a:t>．</a:t>
            </a:r>
            <a:r>
              <a:rPr lang="ja-JP" altLang="en-US" dirty="0" smtClean="0">
                <a:latin typeface="ＭＳ ゴシック" pitchFamily="49" charset="-128"/>
                <a:ea typeface="ＭＳ ゴシック" pitchFamily="49" charset="-128"/>
              </a:rPr>
              <a:t>勤務医の意見が結実した主な取り組み</a:t>
            </a:r>
            <a:endParaRPr lang="ja-JP" altLang="en-US" dirty="0">
              <a:latin typeface="ＭＳ ゴシック" pitchFamily="49" charset="-128"/>
              <a:ea typeface="ＭＳ ゴシック" pitchFamily="49" charset="-128"/>
            </a:endParaRPr>
          </a:p>
        </p:txBody>
      </p:sp>
      <p:sp>
        <p:nvSpPr>
          <p:cNvPr id="3"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82</a:t>
            </a:fld>
            <a:endParaRPr lang="ja-JP" altLang="en-US" dirty="0">
              <a:latin typeface="ＭＳ ゴシック" pitchFamily="49" charset="-128"/>
              <a:ea typeface="ＭＳ ゴシック" pitchFamily="49" charset="-128"/>
            </a:endParaRPr>
          </a:p>
        </p:txBody>
      </p:sp>
    </p:spTree>
    <p:extLst>
      <p:ext uri="{BB962C8B-B14F-4D97-AF65-F5344CB8AC3E}">
        <p14:creationId xmlns:p14="http://schemas.microsoft.com/office/powerpoint/2010/main" val="234132848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9" name="テキスト ボックス 9"/>
          <p:cNvSpPr txBox="1">
            <a:spLocks noChangeArrowheads="1"/>
          </p:cNvSpPr>
          <p:nvPr/>
        </p:nvSpPr>
        <p:spPr bwMode="auto">
          <a:xfrm>
            <a:off x="323528" y="332656"/>
            <a:ext cx="8496944" cy="4216539"/>
          </a:xfrm>
          <a:prstGeom prst="rect">
            <a:avLst/>
          </a:prstGeom>
          <a:solidFill>
            <a:schemeClr val="accent6">
              <a:lumMod val="20000"/>
              <a:lumOff val="80000"/>
            </a:schemeClr>
          </a:solidFill>
          <a:ln w="9525">
            <a:noFill/>
            <a:miter lim="800000"/>
            <a:headEnd/>
            <a:tailEnd/>
          </a:ln>
          <a:effectLst>
            <a:outerShdw blurRad="50800" dist="50800" dir="2400000" algn="ctr" rotWithShape="0">
              <a:schemeClr val="bg1">
                <a:lumMod val="50000"/>
              </a:schemeClr>
            </a:outerShdw>
          </a:effectLst>
        </p:spPr>
        <p:txBody>
          <a:bodyPr wrap="square">
            <a:spAutoFit/>
          </a:bodyPr>
          <a:lstStyle/>
          <a:p>
            <a:pPr eaLnBrk="0" fontAlgn="auto" hangingPunct="0">
              <a:spcBef>
                <a:spcPts val="0"/>
              </a:spcBef>
              <a:spcAft>
                <a:spcPts val="0"/>
              </a:spcAft>
              <a:defRPr/>
            </a:pPr>
            <a:r>
              <a:rPr kumimoji="0" lang="ja-JP" altLang="en-US" sz="2400" dirty="0" smtClean="0">
                <a:solidFill>
                  <a:prstClr val="black"/>
                </a:solidFill>
                <a:latin typeface="HGS創英角ｺﾞｼｯｸUB" pitchFamily="50" charset="-128"/>
                <a:ea typeface="HGS創英角ｺﾞｼｯｸUB" pitchFamily="50" charset="-128"/>
              </a:rPr>
              <a:t>日本医師会</a:t>
            </a:r>
            <a:endParaRPr kumimoji="0" lang="en-US" altLang="ja-JP" sz="2400" dirty="0" smtClean="0">
              <a:solidFill>
                <a:prstClr val="black"/>
              </a:solidFill>
              <a:latin typeface="HGS創英角ｺﾞｼｯｸUB" pitchFamily="50" charset="-128"/>
              <a:ea typeface="HGS創英角ｺﾞｼｯｸUB" pitchFamily="50" charset="-128"/>
            </a:endParaRPr>
          </a:p>
          <a:p>
            <a:pPr eaLnBrk="0" fontAlgn="auto" hangingPunct="0">
              <a:spcBef>
                <a:spcPts val="0"/>
              </a:spcBef>
              <a:spcAft>
                <a:spcPts val="0"/>
              </a:spcAft>
              <a:defRPr/>
            </a:pPr>
            <a:r>
              <a:rPr kumimoji="0" lang="ja-JP" altLang="en-US" sz="2800" dirty="0" smtClean="0">
                <a:solidFill>
                  <a:prstClr val="black"/>
                </a:solidFill>
                <a:latin typeface="HGS創英角ｺﾞｼｯｸUB" pitchFamily="50" charset="-128"/>
                <a:ea typeface="HGS創英角ｺﾞｼｯｸUB" pitchFamily="50" charset="-128"/>
              </a:rPr>
              <a:t>勤務医</a:t>
            </a:r>
            <a:r>
              <a:rPr kumimoji="0" lang="ja-JP" altLang="en-US" sz="2800" dirty="0">
                <a:solidFill>
                  <a:prstClr val="black"/>
                </a:solidFill>
                <a:latin typeface="HGS創英角ｺﾞｼｯｸUB" pitchFamily="50" charset="-128"/>
                <a:ea typeface="HGS創英角ｺﾞｼｯｸUB" pitchFamily="50" charset="-128"/>
              </a:rPr>
              <a:t>の健康支援</a:t>
            </a:r>
            <a:r>
              <a:rPr kumimoji="0" lang="ja-JP" altLang="en-US" sz="2800" spc="-150" dirty="0">
                <a:solidFill>
                  <a:prstClr val="black"/>
                </a:solidFill>
                <a:latin typeface="HGS創英角ｺﾞｼｯｸUB" pitchFamily="50" charset="-128"/>
                <a:ea typeface="HGS創英角ｺﾞｼｯｸUB" pitchFamily="50" charset="-128"/>
              </a:rPr>
              <a:t>に関するプロジェクト</a:t>
            </a:r>
            <a:r>
              <a:rPr kumimoji="0" lang="ja-JP" altLang="en-US" sz="2800" dirty="0" smtClean="0">
                <a:solidFill>
                  <a:prstClr val="black"/>
                </a:solidFill>
                <a:latin typeface="HGS創英角ｺﾞｼｯｸUB" pitchFamily="50" charset="-128"/>
                <a:ea typeface="HGS創英角ｺﾞｼｯｸUB" pitchFamily="50" charset="-128"/>
              </a:rPr>
              <a:t>委員会</a:t>
            </a:r>
            <a:endParaRPr kumimoji="0" lang="en-US" altLang="ja-JP" sz="2800" dirty="0" smtClean="0">
              <a:solidFill>
                <a:prstClr val="black"/>
              </a:solidFill>
              <a:latin typeface="HGS創英角ｺﾞｼｯｸUB" pitchFamily="50" charset="-128"/>
              <a:ea typeface="HGS創英角ｺﾞｼｯｸUB" pitchFamily="50" charset="-128"/>
            </a:endParaRPr>
          </a:p>
          <a:p>
            <a:pPr algn="ctr" eaLnBrk="0" fontAlgn="auto" hangingPunct="0">
              <a:spcBef>
                <a:spcPts val="0"/>
              </a:spcBef>
              <a:spcAft>
                <a:spcPts val="0"/>
              </a:spcAft>
              <a:defRPr/>
            </a:pPr>
            <a:r>
              <a:rPr kumimoji="0" lang="ja-JP" altLang="en-US" sz="2800" dirty="0" smtClean="0">
                <a:solidFill>
                  <a:prstClr val="black"/>
                </a:solidFill>
                <a:latin typeface="HGS創英角ｺﾞｼｯｸUB" pitchFamily="50" charset="-128"/>
                <a:ea typeface="HGS創英角ｺﾞｼｯｸUB" pitchFamily="50" charset="-128"/>
              </a:rPr>
              <a:t>　　　　　　　　　　　　　　　　　</a:t>
            </a:r>
            <a:r>
              <a:rPr kumimoji="0" lang="ja-JP" altLang="en-US" sz="2000" dirty="0" smtClean="0">
                <a:solidFill>
                  <a:prstClr val="black"/>
                </a:solidFill>
                <a:latin typeface="HGS創英角ｺﾞｼｯｸUB" pitchFamily="50" charset="-128"/>
                <a:ea typeface="HGS創英角ｺﾞｼｯｸUB" pitchFamily="50" charset="-128"/>
              </a:rPr>
              <a:t>平成</a:t>
            </a:r>
            <a:r>
              <a:rPr kumimoji="0" lang="en-US" altLang="ja-JP" sz="2000" dirty="0" smtClean="0">
                <a:solidFill>
                  <a:prstClr val="black"/>
                </a:solidFill>
                <a:latin typeface="HGS創英角ｺﾞｼｯｸUB" pitchFamily="50" charset="-128"/>
                <a:ea typeface="HGS創英角ｺﾞｼｯｸUB" pitchFamily="50" charset="-128"/>
              </a:rPr>
              <a:t>20</a:t>
            </a:r>
            <a:r>
              <a:rPr kumimoji="0" lang="ja-JP" altLang="en-US" sz="2000" dirty="0" smtClean="0">
                <a:solidFill>
                  <a:prstClr val="black"/>
                </a:solidFill>
                <a:latin typeface="HGS創英角ｺﾞｼｯｸUB" pitchFamily="50" charset="-128"/>
                <a:ea typeface="HGS創英角ｺﾞｼｯｸUB" pitchFamily="50" charset="-128"/>
              </a:rPr>
              <a:t>年発足</a:t>
            </a:r>
            <a:endParaRPr kumimoji="0" lang="en-US" altLang="ja-JP" sz="2000" dirty="0" smtClean="0">
              <a:solidFill>
                <a:prstClr val="black"/>
              </a:solidFill>
              <a:latin typeface="HGS創英角ｺﾞｼｯｸUB" pitchFamily="50" charset="-128"/>
              <a:ea typeface="HGS創英角ｺﾞｼｯｸUB" pitchFamily="50" charset="-128"/>
            </a:endParaRPr>
          </a:p>
          <a:p>
            <a:pPr algn="ctr" eaLnBrk="0" fontAlgn="auto" hangingPunct="0">
              <a:spcBef>
                <a:spcPts val="0"/>
              </a:spcBef>
              <a:spcAft>
                <a:spcPts val="0"/>
              </a:spcAft>
              <a:defRPr/>
            </a:pPr>
            <a:endParaRPr kumimoji="0" lang="en-US" altLang="ja-JP" sz="2000" dirty="0">
              <a:solidFill>
                <a:prstClr val="black"/>
              </a:solidFill>
              <a:latin typeface="HGS創英角ｺﾞｼｯｸUB" pitchFamily="50" charset="-128"/>
              <a:ea typeface="HGS創英角ｺﾞｼｯｸUB" pitchFamily="50" charset="-128"/>
            </a:endParaRPr>
          </a:p>
          <a:p>
            <a:pPr algn="ctr" eaLnBrk="0" fontAlgn="auto" hangingPunct="0">
              <a:spcBef>
                <a:spcPts val="0"/>
              </a:spcBef>
              <a:spcAft>
                <a:spcPts val="0"/>
              </a:spcAft>
              <a:defRPr/>
            </a:pPr>
            <a:endParaRPr kumimoji="0" lang="en-US" altLang="ja-JP" sz="2000" dirty="0" smtClean="0">
              <a:solidFill>
                <a:prstClr val="black"/>
              </a:solidFill>
              <a:latin typeface="HGS創英角ｺﾞｼｯｸUB" pitchFamily="50" charset="-128"/>
              <a:ea typeface="HGS創英角ｺﾞｼｯｸUB" pitchFamily="50" charset="-128"/>
            </a:endParaRPr>
          </a:p>
          <a:p>
            <a:pPr algn="ctr" eaLnBrk="0" fontAlgn="auto" hangingPunct="0">
              <a:spcBef>
                <a:spcPts val="0"/>
              </a:spcBef>
              <a:spcAft>
                <a:spcPts val="0"/>
              </a:spcAft>
              <a:defRPr/>
            </a:pPr>
            <a:endParaRPr kumimoji="0" lang="en-US" altLang="ja-JP" sz="2000" dirty="0">
              <a:solidFill>
                <a:prstClr val="black"/>
              </a:solidFill>
              <a:latin typeface="HGS創英角ｺﾞｼｯｸUB" pitchFamily="50" charset="-128"/>
              <a:ea typeface="HGS創英角ｺﾞｼｯｸUB" pitchFamily="50" charset="-128"/>
            </a:endParaRPr>
          </a:p>
          <a:p>
            <a:pPr algn="ctr" eaLnBrk="0" fontAlgn="auto" hangingPunct="0">
              <a:spcBef>
                <a:spcPts val="0"/>
              </a:spcBef>
              <a:spcAft>
                <a:spcPts val="0"/>
              </a:spcAft>
              <a:defRPr/>
            </a:pPr>
            <a:endParaRPr kumimoji="0" lang="en-US" altLang="ja-JP" sz="2000" dirty="0" smtClean="0">
              <a:solidFill>
                <a:prstClr val="black"/>
              </a:solidFill>
              <a:latin typeface="HGS創英角ｺﾞｼｯｸUB" pitchFamily="50" charset="-128"/>
              <a:ea typeface="HGS創英角ｺﾞｼｯｸUB" pitchFamily="50" charset="-128"/>
            </a:endParaRPr>
          </a:p>
          <a:p>
            <a:pPr algn="ctr" eaLnBrk="0" fontAlgn="auto" hangingPunct="0">
              <a:spcBef>
                <a:spcPts val="0"/>
              </a:spcBef>
              <a:spcAft>
                <a:spcPts val="0"/>
              </a:spcAft>
              <a:defRPr/>
            </a:pPr>
            <a:endParaRPr kumimoji="0" lang="en-US" altLang="ja-JP" sz="2000" dirty="0">
              <a:solidFill>
                <a:prstClr val="black"/>
              </a:solidFill>
              <a:latin typeface="HGS創英角ｺﾞｼｯｸUB" pitchFamily="50" charset="-128"/>
              <a:ea typeface="HGS創英角ｺﾞｼｯｸUB" pitchFamily="50" charset="-128"/>
            </a:endParaRPr>
          </a:p>
          <a:p>
            <a:pPr algn="ctr" eaLnBrk="0" fontAlgn="auto" hangingPunct="0">
              <a:spcBef>
                <a:spcPts val="0"/>
              </a:spcBef>
              <a:spcAft>
                <a:spcPts val="0"/>
              </a:spcAft>
              <a:defRPr/>
            </a:pPr>
            <a:endParaRPr kumimoji="0" lang="en-US" altLang="ja-JP" sz="2000" dirty="0" smtClean="0">
              <a:solidFill>
                <a:prstClr val="black"/>
              </a:solidFill>
              <a:latin typeface="HGS創英角ｺﾞｼｯｸUB" pitchFamily="50" charset="-128"/>
              <a:ea typeface="HGS創英角ｺﾞｼｯｸUB" pitchFamily="50" charset="-128"/>
            </a:endParaRPr>
          </a:p>
          <a:p>
            <a:pPr algn="ctr" eaLnBrk="0" fontAlgn="auto" hangingPunct="0">
              <a:spcBef>
                <a:spcPts val="0"/>
              </a:spcBef>
              <a:spcAft>
                <a:spcPts val="0"/>
              </a:spcAft>
              <a:defRPr/>
            </a:pPr>
            <a:endParaRPr kumimoji="0" lang="en-US" altLang="ja-JP" sz="2000" dirty="0">
              <a:solidFill>
                <a:prstClr val="black"/>
              </a:solidFill>
              <a:latin typeface="HGS創英角ｺﾞｼｯｸUB" pitchFamily="50" charset="-128"/>
              <a:ea typeface="HGS創英角ｺﾞｼｯｸUB" pitchFamily="50" charset="-128"/>
            </a:endParaRPr>
          </a:p>
          <a:p>
            <a:pPr algn="ctr" eaLnBrk="0" fontAlgn="auto" hangingPunct="0">
              <a:spcBef>
                <a:spcPts val="0"/>
              </a:spcBef>
              <a:spcAft>
                <a:spcPts val="0"/>
              </a:spcAft>
              <a:defRPr/>
            </a:pPr>
            <a:endParaRPr kumimoji="0" lang="en-US" altLang="ja-JP" sz="2000" dirty="0" smtClean="0">
              <a:solidFill>
                <a:prstClr val="black"/>
              </a:solidFill>
              <a:latin typeface="HGS創英角ｺﾞｼｯｸUB" pitchFamily="50" charset="-128"/>
              <a:ea typeface="HGS創英角ｺﾞｼｯｸUB" pitchFamily="50" charset="-128"/>
            </a:endParaRPr>
          </a:p>
          <a:p>
            <a:pPr algn="ctr" eaLnBrk="0" fontAlgn="auto" hangingPunct="0">
              <a:spcBef>
                <a:spcPts val="0"/>
              </a:spcBef>
              <a:spcAft>
                <a:spcPts val="0"/>
              </a:spcAft>
              <a:defRPr/>
            </a:pPr>
            <a:r>
              <a:rPr kumimoji="0" lang="ja-JP" altLang="en-US" sz="2000" dirty="0" smtClean="0">
                <a:solidFill>
                  <a:prstClr val="black"/>
                </a:solidFill>
                <a:latin typeface="HGS創英角ｺﾞｼｯｸUB" pitchFamily="50" charset="-128"/>
                <a:ea typeface="HGS創英角ｺﾞｼｯｸUB" pitchFamily="50" charset="-128"/>
              </a:rPr>
              <a:t>　　　　　　　</a:t>
            </a:r>
            <a:r>
              <a:rPr kumimoji="0" lang="ja-JP" altLang="en-US" sz="2400" dirty="0" smtClean="0">
                <a:solidFill>
                  <a:prstClr val="black"/>
                </a:solidFill>
                <a:latin typeface="HGS創英角ｺﾞｼｯｸUB" pitchFamily="50" charset="-128"/>
                <a:ea typeface="HGS創英角ｺﾞｼｯｸUB" pitchFamily="50" charset="-128"/>
              </a:rPr>
              <a:t>　　　　</a:t>
            </a:r>
            <a:r>
              <a:rPr kumimoji="0" lang="ja-JP" altLang="en-US" sz="2400" dirty="0">
                <a:solidFill>
                  <a:prstClr val="black"/>
                </a:solidFill>
                <a:latin typeface="HGS創英角ｺﾞｼｯｸUB" pitchFamily="50" charset="-128"/>
                <a:ea typeface="HGS創英角ｺﾞｼｯｸUB" pitchFamily="50" charset="-128"/>
              </a:rPr>
              <a:t>　</a:t>
            </a:r>
            <a:r>
              <a:rPr kumimoji="0" lang="ja-JP" altLang="en-US" sz="2800" dirty="0">
                <a:solidFill>
                  <a:prstClr val="black"/>
                </a:solidFill>
                <a:latin typeface="HGS創英角ｺﾞｼｯｸUB" pitchFamily="50" charset="-128"/>
                <a:ea typeface="HGS創英角ｺﾞｼｯｸUB" pitchFamily="50" charset="-128"/>
              </a:rPr>
              <a:t>　　　　　　　</a:t>
            </a:r>
            <a:r>
              <a:rPr kumimoji="0" lang="ja-JP" altLang="en-US" sz="2000" dirty="0">
                <a:solidFill>
                  <a:prstClr val="black"/>
                </a:solidFill>
                <a:latin typeface="HGS創英角ｺﾞｼｯｸUB" pitchFamily="50" charset="-128"/>
                <a:ea typeface="HGS創英角ｺﾞｼｯｸUB" pitchFamily="50" charset="-128"/>
              </a:rPr>
              <a:t>　　　　　</a:t>
            </a:r>
            <a:endParaRPr kumimoji="0" lang="en-US" altLang="ja-JP" sz="1800" dirty="0">
              <a:solidFill>
                <a:prstClr val="black"/>
              </a:solidFill>
              <a:latin typeface="HGS創英角ｺﾞｼｯｸUB" pitchFamily="50" charset="-128"/>
              <a:ea typeface="HGS創英角ｺﾞｼｯｸUB" pitchFamily="50" charset="-128"/>
            </a:endParaRPr>
          </a:p>
        </p:txBody>
      </p:sp>
      <p:sp>
        <p:nvSpPr>
          <p:cNvPr id="15" name="テキスト ボックス 14"/>
          <p:cNvSpPr txBox="1"/>
          <p:nvPr/>
        </p:nvSpPr>
        <p:spPr>
          <a:xfrm>
            <a:off x="395536" y="1628800"/>
            <a:ext cx="8280920" cy="507831"/>
          </a:xfrm>
          <a:prstGeom prst="rect">
            <a:avLst/>
          </a:prstGeom>
          <a:solidFill>
            <a:schemeClr val="accent4">
              <a:lumMod val="20000"/>
              <a:lumOff val="80000"/>
            </a:schemeClr>
          </a:solidFill>
          <a:ln w="25400">
            <a:noFill/>
          </a:ln>
          <a:effectLst>
            <a:outerShdw blurRad="50800" dist="50800" dir="3000000" algn="tl" rotWithShape="0">
              <a:prstClr val="black">
                <a:alpha val="40000"/>
              </a:prstClr>
            </a:outerShdw>
          </a:effectLst>
        </p:spPr>
        <p:txBody>
          <a:bodyPr wrap="square">
            <a:spAutoFit/>
          </a:bodyPr>
          <a:lstStyle/>
          <a:p>
            <a:pPr eaLnBrk="0" fontAlgn="auto" hangingPunct="0">
              <a:lnSpc>
                <a:spcPct val="150000"/>
              </a:lnSpc>
              <a:spcBef>
                <a:spcPts val="0"/>
              </a:spcBef>
              <a:spcAft>
                <a:spcPts val="0"/>
              </a:spcAft>
              <a:defRPr/>
            </a:pPr>
            <a:r>
              <a:rPr kumimoji="0" lang="ja-JP" altLang="en-US" sz="1800" dirty="0" smtClean="0">
                <a:solidFill>
                  <a:prstClr val="black"/>
                </a:solidFill>
                <a:latin typeface="ＭＳ Ｐゴシック"/>
                <a:ea typeface="ＭＳ Ｐゴシック"/>
              </a:rPr>
              <a:t>１．</a:t>
            </a:r>
            <a:r>
              <a:rPr kumimoji="0" lang="en-US" altLang="ja-JP" sz="1800" dirty="0" smtClean="0">
                <a:solidFill>
                  <a:prstClr val="black"/>
                </a:solidFill>
                <a:latin typeface="ＭＳ Ｐゴシック"/>
                <a:ea typeface="ＭＳ Ｐゴシック"/>
              </a:rPr>
              <a:t>｢</a:t>
            </a:r>
            <a:r>
              <a:rPr kumimoji="0" lang="ja-JP" altLang="en-US" sz="1800" dirty="0">
                <a:solidFill>
                  <a:srgbClr val="7030A0"/>
                </a:solidFill>
                <a:latin typeface="ＭＳ Ｐゴシック"/>
                <a:ea typeface="ＭＳ Ｐゴシック"/>
              </a:rPr>
              <a:t>勤務医の健康の現状と支援のあり方に関する調査</a:t>
            </a:r>
            <a:r>
              <a:rPr kumimoji="0" lang="en-US" altLang="ja-JP" sz="1800" dirty="0" smtClean="0">
                <a:solidFill>
                  <a:prstClr val="black"/>
                </a:solidFill>
                <a:latin typeface="ＭＳ Ｐゴシック"/>
                <a:ea typeface="ＭＳ Ｐゴシック"/>
              </a:rPr>
              <a:t>｣(</a:t>
            </a:r>
            <a:r>
              <a:rPr kumimoji="0" lang="ja-JP" altLang="en-US" sz="1800" dirty="0">
                <a:solidFill>
                  <a:prstClr val="black"/>
                </a:solidFill>
                <a:latin typeface="ＭＳ Ｐゴシック"/>
                <a:ea typeface="ＭＳ Ｐゴシック"/>
              </a:rPr>
              <a:t>平成</a:t>
            </a:r>
            <a:r>
              <a:rPr kumimoji="0" lang="en-US" altLang="ja-JP" sz="1800" dirty="0">
                <a:solidFill>
                  <a:prstClr val="black"/>
                </a:solidFill>
                <a:latin typeface="ＭＳ Ｐゴシック"/>
                <a:ea typeface="ＭＳ Ｐゴシック"/>
              </a:rPr>
              <a:t>21</a:t>
            </a:r>
            <a:r>
              <a:rPr kumimoji="0" lang="ja-JP" altLang="en-US" sz="1800" dirty="0">
                <a:solidFill>
                  <a:prstClr val="black"/>
                </a:solidFill>
                <a:latin typeface="ＭＳ Ｐゴシック"/>
                <a:ea typeface="ＭＳ Ｐゴシック"/>
              </a:rPr>
              <a:t>年</a:t>
            </a:r>
            <a:r>
              <a:rPr kumimoji="0" lang="en-US" altLang="ja-JP" sz="1800" dirty="0">
                <a:solidFill>
                  <a:prstClr val="black"/>
                </a:solidFill>
                <a:latin typeface="ＭＳ Ｐゴシック"/>
                <a:ea typeface="ＭＳ Ｐゴシック"/>
              </a:rPr>
              <a:t>2</a:t>
            </a:r>
            <a:r>
              <a:rPr kumimoji="0" lang="ja-JP" altLang="en-US" sz="1800" dirty="0" smtClean="0">
                <a:solidFill>
                  <a:prstClr val="black"/>
                </a:solidFill>
                <a:latin typeface="ＭＳ Ｐゴシック"/>
                <a:ea typeface="ＭＳ Ｐゴシック"/>
              </a:rPr>
              <a:t>月</a:t>
            </a:r>
            <a:r>
              <a:rPr kumimoji="0" lang="en-US" altLang="ja-JP" sz="1800" dirty="0" smtClean="0">
                <a:solidFill>
                  <a:prstClr val="black"/>
                </a:solidFill>
                <a:latin typeface="ＭＳ Ｐゴシック"/>
                <a:ea typeface="ＭＳ Ｐゴシック"/>
              </a:rPr>
              <a:t>)</a:t>
            </a:r>
            <a:r>
              <a:rPr kumimoji="0" lang="ja-JP" altLang="en-US" sz="1800" dirty="0" smtClean="0">
                <a:solidFill>
                  <a:prstClr val="black"/>
                </a:solidFill>
                <a:latin typeface="ＭＳ Ｐゴシック"/>
                <a:ea typeface="ＭＳ Ｐゴシック"/>
              </a:rPr>
              <a:t>実施</a:t>
            </a:r>
            <a:endParaRPr kumimoji="0" lang="en-US" altLang="ja-JP" sz="1800" dirty="0" smtClean="0">
              <a:solidFill>
                <a:prstClr val="black"/>
              </a:solidFill>
              <a:latin typeface="ＭＳ Ｐゴシック"/>
              <a:ea typeface="ＭＳ Ｐゴシック"/>
            </a:endParaRPr>
          </a:p>
        </p:txBody>
      </p:sp>
      <p:sp>
        <p:nvSpPr>
          <p:cNvPr id="9222" name="テキスト ボックス 13"/>
          <p:cNvSpPr txBox="1">
            <a:spLocks noChangeArrowheads="1"/>
          </p:cNvSpPr>
          <p:nvPr/>
        </p:nvSpPr>
        <p:spPr bwMode="auto">
          <a:xfrm>
            <a:off x="3635377" y="623728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0" fontAlgn="auto" hangingPunct="0">
              <a:spcBef>
                <a:spcPts val="0"/>
              </a:spcBef>
              <a:spcAft>
                <a:spcPts val="0"/>
              </a:spcAft>
            </a:pPr>
            <a:endParaRPr lang="ja-JP" altLang="en-US" sz="1800" smtClean="0">
              <a:solidFill>
                <a:prstClr val="black"/>
              </a:solidFill>
            </a:endParaRPr>
          </a:p>
        </p:txBody>
      </p:sp>
      <p:sp>
        <p:nvSpPr>
          <p:cNvPr id="16" name="テキスト ボックス 15"/>
          <p:cNvSpPr txBox="1"/>
          <p:nvPr/>
        </p:nvSpPr>
        <p:spPr>
          <a:xfrm>
            <a:off x="395536" y="3068960"/>
            <a:ext cx="8280920" cy="720080"/>
          </a:xfrm>
          <a:prstGeom prst="rect">
            <a:avLst/>
          </a:prstGeom>
          <a:solidFill>
            <a:schemeClr val="accent1">
              <a:lumMod val="20000"/>
              <a:lumOff val="80000"/>
            </a:schemeClr>
          </a:solidFill>
          <a:effectLst>
            <a:outerShdw dist="63500" dir="3000000" algn="ctr" rotWithShape="0">
              <a:schemeClr val="bg1">
                <a:lumMod val="50000"/>
                <a:alpha val="75000"/>
              </a:schemeClr>
            </a:outerShdw>
          </a:effectLst>
        </p:spPr>
        <p:txBody>
          <a:bodyPr>
            <a:noAutofit/>
          </a:bodyPr>
          <a:lstStyle/>
          <a:p>
            <a:pPr eaLnBrk="0" fontAlgn="auto" hangingPunct="0">
              <a:spcBef>
                <a:spcPts val="0"/>
              </a:spcBef>
              <a:spcAft>
                <a:spcPts val="0"/>
              </a:spcAft>
              <a:defRPr/>
            </a:pPr>
            <a:r>
              <a:rPr lang="ja-JP" altLang="en-US" sz="1800" dirty="0" smtClean="0">
                <a:solidFill>
                  <a:prstClr val="black"/>
                </a:solidFill>
                <a:latin typeface="ＭＳ Ｐゴシック"/>
                <a:ea typeface="ＭＳ Ｐゴシック"/>
              </a:rPr>
              <a:t>３．</a:t>
            </a:r>
            <a:r>
              <a:rPr lang="ja-JP" altLang="en-US" sz="1800" dirty="0">
                <a:solidFill>
                  <a:prstClr val="black"/>
                </a:solidFill>
                <a:latin typeface="ＭＳ Ｐゴシック"/>
                <a:ea typeface="ＭＳ Ｐゴシック"/>
              </a:rPr>
              <a:t>病院管理者、産業医を対象と</a:t>
            </a:r>
            <a:r>
              <a:rPr lang="ja-JP" altLang="en-US" sz="1800" dirty="0" smtClean="0">
                <a:solidFill>
                  <a:prstClr val="black"/>
                </a:solidFill>
                <a:latin typeface="ＭＳ Ｐゴシック"/>
                <a:ea typeface="ＭＳ Ｐゴシック"/>
              </a:rPr>
              <a:t>し、ケーススタディ</a:t>
            </a:r>
            <a:r>
              <a:rPr lang="ja-JP" altLang="en-US" sz="1800" dirty="0">
                <a:solidFill>
                  <a:prstClr val="black"/>
                </a:solidFill>
                <a:latin typeface="ＭＳ Ｐゴシック"/>
                <a:ea typeface="ＭＳ Ｐゴシック"/>
              </a:rPr>
              <a:t>を重視した</a:t>
            </a:r>
            <a:r>
              <a:rPr lang="ja-JP" altLang="en-US" sz="1800" dirty="0">
                <a:solidFill>
                  <a:srgbClr val="8064A2">
                    <a:lumMod val="75000"/>
                  </a:srgbClr>
                </a:solidFill>
                <a:latin typeface="ＭＳ Ｐゴシック"/>
                <a:ea typeface="ＭＳ Ｐゴシック"/>
              </a:rPr>
              <a:t>「</a:t>
            </a:r>
            <a:r>
              <a:rPr lang="ja-JP" altLang="en-US" sz="1800" dirty="0">
                <a:solidFill>
                  <a:srgbClr val="7030A0"/>
                </a:solidFill>
                <a:latin typeface="ＭＳ Ｐゴシック"/>
                <a:ea typeface="ＭＳ Ｐゴシック"/>
              </a:rPr>
              <a:t>医師の職場改善</a:t>
            </a:r>
            <a:r>
              <a:rPr lang="ja-JP" altLang="en-US" sz="1800" dirty="0" smtClean="0">
                <a:solidFill>
                  <a:srgbClr val="7030A0"/>
                </a:solidFill>
                <a:latin typeface="ＭＳ Ｐゴシック"/>
                <a:ea typeface="ＭＳ Ｐゴシック"/>
              </a:rPr>
              <a:t>ワー</a:t>
            </a:r>
            <a:endParaRPr lang="en-US" altLang="ja-JP" sz="1800" dirty="0" smtClean="0">
              <a:solidFill>
                <a:srgbClr val="7030A0"/>
              </a:solidFill>
              <a:latin typeface="ＭＳ Ｐゴシック"/>
              <a:ea typeface="ＭＳ Ｐゴシック"/>
            </a:endParaRPr>
          </a:p>
          <a:p>
            <a:pPr eaLnBrk="0" fontAlgn="auto" hangingPunct="0">
              <a:spcBef>
                <a:spcPts val="0"/>
              </a:spcBef>
              <a:spcAft>
                <a:spcPts val="0"/>
              </a:spcAft>
              <a:defRPr/>
            </a:pPr>
            <a:r>
              <a:rPr lang="ja-JP" altLang="en-US" sz="1800" dirty="0">
                <a:solidFill>
                  <a:srgbClr val="7030A0"/>
                </a:solidFill>
                <a:latin typeface="ＭＳ Ｐゴシック"/>
                <a:ea typeface="ＭＳ Ｐゴシック"/>
              </a:rPr>
              <a:t>　</a:t>
            </a:r>
            <a:r>
              <a:rPr lang="ja-JP" altLang="en-US" sz="1800" dirty="0" smtClean="0">
                <a:solidFill>
                  <a:srgbClr val="7030A0"/>
                </a:solidFill>
                <a:latin typeface="ＭＳ Ｐゴシック"/>
                <a:ea typeface="ＭＳ Ｐゴシック"/>
              </a:rPr>
              <a:t>　クショップ</a:t>
            </a:r>
            <a:r>
              <a:rPr lang="ja-JP" altLang="en-US" sz="1800" dirty="0">
                <a:solidFill>
                  <a:srgbClr val="7030A0"/>
                </a:solidFill>
                <a:latin typeface="ＭＳ Ｐゴシック"/>
                <a:ea typeface="ＭＳ Ｐゴシック"/>
              </a:rPr>
              <a:t>研修会</a:t>
            </a:r>
            <a:r>
              <a:rPr lang="ja-JP" altLang="en-US" sz="1800" dirty="0">
                <a:solidFill>
                  <a:srgbClr val="8064A2">
                    <a:lumMod val="75000"/>
                  </a:srgbClr>
                </a:solidFill>
                <a:latin typeface="ＭＳ Ｐゴシック"/>
                <a:ea typeface="ＭＳ Ｐゴシック"/>
              </a:rPr>
              <a:t>」</a:t>
            </a:r>
            <a:r>
              <a:rPr lang="ja-JP" altLang="en-US" sz="1800" dirty="0">
                <a:solidFill>
                  <a:prstClr val="black"/>
                </a:solidFill>
                <a:latin typeface="ＭＳ Ｐゴシック"/>
                <a:ea typeface="ＭＳ Ｐゴシック"/>
              </a:rPr>
              <a:t>の実施とその全国的展開の</a:t>
            </a:r>
            <a:r>
              <a:rPr lang="ja-JP" altLang="en-US" sz="1800" dirty="0" smtClean="0">
                <a:solidFill>
                  <a:prstClr val="black"/>
                </a:solidFill>
                <a:latin typeface="ＭＳ Ｐゴシック"/>
                <a:ea typeface="ＭＳ Ｐゴシック"/>
              </a:rPr>
              <a:t>推進</a:t>
            </a:r>
            <a:r>
              <a:rPr lang="ja-JP" altLang="en-US" sz="1800" dirty="0">
                <a:solidFill>
                  <a:prstClr val="black"/>
                </a:solidFill>
                <a:latin typeface="ＭＳ Ｐゴシック"/>
                <a:ea typeface="ＭＳ Ｐゴシック"/>
              </a:rPr>
              <a:t>　→</a:t>
            </a:r>
            <a:r>
              <a:rPr lang="en-US" altLang="ja-JP" sz="1800" dirty="0">
                <a:solidFill>
                  <a:prstClr val="black"/>
                </a:solidFill>
                <a:latin typeface="ＭＳ Ｐゴシック"/>
                <a:ea typeface="ＭＳ Ｐゴシック"/>
              </a:rPr>
              <a:t>H22</a:t>
            </a:r>
            <a:r>
              <a:rPr lang="ja-JP" altLang="en-US" sz="1800" dirty="0">
                <a:solidFill>
                  <a:prstClr val="black"/>
                </a:solidFill>
                <a:latin typeface="ＭＳ Ｐゴシック"/>
                <a:ea typeface="ＭＳ Ｐゴシック"/>
              </a:rPr>
              <a:t>･</a:t>
            </a:r>
            <a:r>
              <a:rPr lang="en-US" altLang="ja-JP" sz="1800" dirty="0">
                <a:solidFill>
                  <a:prstClr val="black"/>
                </a:solidFill>
                <a:latin typeface="ＭＳ Ｐゴシック"/>
                <a:ea typeface="ＭＳ Ｐゴシック"/>
              </a:rPr>
              <a:t>23</a:t>
            </a:r>
            <a:r>
              <a:rPr lang="ja-JP" altLang="en-US" sz="1800" dirty="0">
                <a:solidFill>
                  <a:prstClr val="black"/>
                </a:solidFill>
                <a:latin typeface="ＭＳ Ｐゴシック"/>
                <a:ea typeface="ＭＳ Ｐゴシック"/>
              </a:rPr>
              <a:t>年度</a:t>
            </a:r>
            <a:r>
              <a:rPr lang="en-US" altLang="ja-JP" sz="1800" dirty="0">
                <a:solidFill>
                  <a:prstClr val="black"/>
                </a:solidFill>
                <a:latin typeface="ＭＳ Ｐゴシック"/>
                <a:ea typeface="ＭＳ Ｐゴシック"/>
              </a:rPr>
              <a:t>20</a:t>
            </a:r>
            <a:r>
              <a:rPr lang="ja-JP" altLang="en-US" sz="1800" dirty="0">
                <a:solidFill>
                  <a:prstClr val="black"/>
                </a:solidFill>
                <a:latin typeface="ＭＳ Ｐゴシック"/>
                <a:ea typeface="ＭＳ Ｐゴシック"/>
              </a:rPr>
              <a:t>カ所で</a:t>
            </a:r>
            <a:r>
              <a:rPr lang="ja-JP" altLang="en-US" sz="1800" dirty="0" smtClean="0">
                <a:solidFill>
                  <a:prstClr val="black"/>
                </a:solidFill>
                <a:latin typeface="ＭＳ Ｐゴシック"/>
                <a:ea typeface="ＭＳ Ｐゴシック"/>
              </a:rPr>
              <a:t>開催</a:t>
            </a:r>
            <a:endParaRPr lang="ja-JP" altLang="en-US" sz="1800" dirty="0">
              <a:solidFill>
                <a:prstClr val="black"/>
              </a:solidFill>
              <a:latin typeface="ＭＳ Ｐゴシック"/>
              <a:ea typeface="ＭＳ Ｐゴシック"/>
            </a:endParaRPr>
          </a:p>
        </p:txBody>
      </p:sp>
      <p:sp>
        <p:nvSpPr>
          <p:cNvPr id="18" name="テキスト ボックス 17"/>
          <p:cNvSpPr txBox="1"/>
          <p:nvPr/>
        </p:nvSpPr>
        <p:spPr>
          <a:xfrm>
            <a:off x="395536" y="2204864"/>
            <a:ext cx="8280920" cy="646331"/>
          </a:xfrm>
          <a:prstGeom prst="rect">
            <a:avLst/>
          </a:prstGeom>
          <a:solidFill>
            <a:schemeClr val="accent1">
              <a:lumMod val="20000"/>
              <a:lumOff val="80000"/>
            </a:schemeClr>
          </a:solidFill>
          <a:effectLst>
            <a:outerShdw dist="63500" dir="3000000" algn="ctr" rotWithShape="0">
              <a:schemeClr val="bg1">
                <a:lumMod val="50000"/>
                <a:alpha val="54000"/>
              </a:schemeClr>
            </a:outerShdw>
          </a:effectLst>
        </p:spPr>
        <p:txBody>
          <a:bodyPr wrap="square">
            <a:spAutoFit/>
          </a:bodyPr>
          <a:lstStyle/>
          <a:p>
            <a:pPr eaLnBrk="0" fontAlgn="auto" hangingPunct="0">
              <a:spcBef>
                <a:spcPts val="0"/>
              </a:spcBef>
              <a:spcAft>
                <a:spcPts val="0"/>
              </a:spcAft>
              <a:defRPr/>
            </a:pPr>
            <a:r>
              <a:rPr lang="ja-JP" altLang="en-US" sz="1800" dirty="0" smtClean="0">
                <a:solidFill>
                  <a:prstClr val="black"/>
                </a:solidFill>
                <a:latin typeface="ＭＳ Ｐゴシック"/>
                <a:ea typeface="ＭＳ Ｐゴシック"/>
              </a:rPr>
              <a:t>２．</a:t>
            </a:r>
            <a:r>
              <a:rPr lang="ja-JP" altLang="en-US" sz="1800" dirty="0">
                <a:solidFill>
                  <a:prstClr val="black"/>
                </a:solidFill>
                <a:latin typeface="ＭＳ Ｐゴシック"/>
                <a:ea typeface="ＭＳ Ｐゴシック"/>
              </a:rPr>
              <a:t>医師、病院管理者の意識改革･啓発のための</a:t>
            </a:r>
            <a:r>
              <a:rPr lang="ja-JP" altLang="en-US" sz="1800" dirty="0">
                <a:solidFill>
                  <a:srgbClr val="8064A2">
                    <a:lumMod val="75000"/>
                  </a:srgbClr>
                </a:solidFill>
                <a:latin typeface="ＭＳ Ｐゴシック"/>
                <a:ea typeface="ＭＳ Ｐゴシック"/>
              </a:rPr>
              <a:t>「</a:t>
            </a:r>
            <a:r>
              <a:rPr lang="ja-JP" altLang="en-US" sz="1800" dirty="0">
                <a:solidFill>
                  <a:srgbClr val="7030A0"/>
                </a:solidFill>
                <a:latin typeface="ＭＳ Ｐゴシック"/>
                <a:ea typeface="ＭＳ Ｐゴシック"/>
              </a:rPr>
              <a:t>勤務医の健康を守る</a:t>
            </a:r>
            <a:r>
              <a:rPr lang="ja-JP" altLang="en-US" sz="1800" dirty="0" smtClean="0">
                <a:solidFill>
                  <a:srgbClr val="7030A0"/>
                </a:solidFill>
                <a:latin typeface="ＭＳ Ｐゴシック"/>
                <a:ea typeface="ＭＳ Ｐゴシック"/>
              </a:rPr>
              <a:t>病院７カ</a:t>
            </a:r>
            <a:r>
              <a:rPr lang="ja-JP" altLang="en-US" sz="1800" dirty="0">
                <a:solidFill>
                  <a:srgbClr val="7030A0"/>
                </a:solidFill>
                <a:latin typeface="ＭＳ Ｐゴシック"/>
                <a:ea typeface="ＭＳ Ｐゴシック"/>
              </a:rPr>
              <a:t>条</a:t>
            </a:r>
            <a:r>
              <a:rPr lang="ja-JP" altLang="en-US" sz="1800" dirty="0" smtClean="0">
                <a:solidFill>
                  <a:srgbClr val="8064A2">
                    <a:lumMod val="75000"/>
                  </a:srgbClr>
                </a:solidFill>
                <a:latin typeface="ＭＳ Ｐゴシック"/>
                <a:ea typeface="ＭＳ Ｐゴシック"/>
              </a:rPr>
              <a:t>」　　　</a:t>
            </a:r>
            <a:endParaRPr lang="en-US" altLang="ja-JP" sz="1800" dirty="0" smtClean="0">
              <a:solidFill>
                <a:srgbClr val="8064A2">
                  <a:lumMod val="75000"/>
                </a:srgbClr>
              </a:solidFill>
              <a:latin typeface="ＭＳ Ｐゴシック"/>
              <a:ea typeface="ＭＳ Ｐゴシック"/>
            </a:endParaRPr>
          </a:p>
          <a:p>
            <a:pPr eaLnBrk="0" fontAlgn="auto" hangingPunct="0">
              <a:spcBef>
                <a:spcPts val="0"/>
              </a:spcBef>
              <a:spcAft>
                <a:spcPts val="0"/>
              </a:spcAft>
              <a:defRPr/>
            </a:pPr>
            <a:r>
              <a:rPr lang="ja-JP" altLang="en-US" sz="1800" dirty="0">
                <a:solidFill>
                  <a:srgbClr val="8064A2">
                    <a:lumMod val="75000"/>
                  </a:srgbClr>
                </a:solidFill>
                <a:latin typeface="ＭＳ Ｐゴシック"/>
                <a:ea typeface="ＭＳ Ｐゴシック"/>
              </a:rPr>
              <a:t>　</a:t>
            </a:r>
            <a:r>
              <a:rPr lang="ja-JP" altLang="en-US" sz="1800" dirty="0" smtClean="0">
                <a:solidFill>
                  <a:srgbClr val="8064A2">
                    <a:lumMod val="75000"/>
                  </a:srgbClr>
                </a:solidFill>
                <a:latin typeface="ＭＳ Ｐゴシック"/>
                <a:ea typeface="ＭＳ Ｐゴシック"/>
              </a:rPr>
              <a:t>　「</a:t>
            </a:r>
            <a:r>
              <a:rPr lang="ja-JP" altLang="en-US" sz="1800" dirty="0">
                <a:solidFill>
                  <a:srgbClr val="7030A0"/>
                </a:solidFill>
                <a:latin typeface="ＭＳ Ｐゴシック"/>
                <a:ea typeface="ＭＳ Ｐゴシック"/>
              </a:rPr>
              <a:t>医師が元気に</a:t>
            </a:r>
            <a:r>
              <a:rPr lang="ja-JP" altLang="en-US" sz="1800" dirty="0" smtClean="0">
                <a:solidFill>
                  <a:srgbClr val="7030A0"/>
                </a:solidFill>
                <a:latin typeface="ＭＳ Ｐゴシック"/>
                <a:ea typeface="ＭＳ Ｐゴシック"/>
              </a:rPr>
              <a:t>働く７カ</a:t>
            </a:r>
            <a:r>
              <a:rPr lang="ja-JP" altLang="en-US" sz="1800" dirty="0">
                <a:solidFill>
                  <a:srgbClr val="7030A0"/>
                </a:solidFill>
                <a:latin typeface="ＭＳ Ｐゴシック"/>
                <a:ea typeface="ＭＳ Ｐゴシック"/>
              </a:rPr>
              <a:t>条</a:t>
            </a:r>
            <a:r>
              <a:rPr lang="ja-JP" altLang="en-US" sz="1800" dirty="0">
                <a:solidFill>
                  <a:srgbClr val="8064A2">
                    <a:lumMod val="75000"/>
                  </a:srgbClr>
                </a:solidFill>
                <a:latin typeface="ＭＳ Ｐゴシック"/>
                <a:ea typeface="ＭＳ Ｐゴシック"/>
              </a:rPr>
              <a:t>」</a:t>
            </a:r>
            <a:r>
              <a:rPr lang="ja-JP" altLang="en-US" sz="1800" dirty="0">
                <a:solidFill>
                  <a:srgbClr val="7030A0"/>
                </a:solidFill>
                <a:latin typeface="ＭＳ Ｐゴシック"/>
                <a:ea typeface="ＭＳ Ｐゴシック"/>
              </a:rPr>
              <a:t>パンフレット</a:t>
            </a:r>
            <a:r>
              <a:rPr lang="ja-JP" altLang="en-US" sz="1800" dirty="0">
                <a:solidFill>
                  <a:prstClr val="black"/>
                </a:solidFill>
                <a:latin typeface="ＭＳ Ｐゴシック"/>
                <a:ea typeface="ＭＳ Ｐゴシック"/>
              </a:rPr>
              <a:t>作成･配布</a:t>
            </a:r>
          </a:p>
        </p:txBody>
      </p:sp>
      <p:sp>
        <p:nvSpPr>
          <p:cNvPr id="19" name="テキスト ボックス 18"/>
          <p:cNvSpPr txBox="1"/>
          <p:nvPr/>
        </p:nvSpPr>
        <p:spPr>
          <a:xfrm>
            <a:off x="395536" y="4005064"/>
            <a:ext cx="8280920" cy="369332"/>
          </a:xfrm>
          <a:prstGeom prst="rect">
            <a:avLst/>
          </a:prstGeom>
          <a:solidFill>
            <a:schemeClr val="accent1">
              <a:lumMod val="20000"/>
              <a:lumOff val="80000"/>
            </a:schemeClr>
          </a:solidFill>
          <a:effectLst>
            <a:outerShdw dist="63500" dir="3000000" algn="ctr" rotWithShape="0">
              <a:schemeClr val="bg1">
                <a:lumMod val="50000"/>
                <a:alpha val="75000"/>
              </a:schemeClr>
            </a:outerShdw>
          </a:effectLst>
        </p:spPr>
        <p:txBody>
          <a:bodyPr wrap="square">
            <a:spAutoFit/>
          </a:bodyPr>
          <a:lstStyle/>
          <a:p>
            <a:pPr eaLnBrk="0" fontAlgn="auto" hangingPunct="0">
              <a:spcBef>
                <a:spcPts val="0"/>
              </a:spcBef>
              <a:spcAft>
                <a:spcPts val="0"/>
              </a:spcAft>
              <a:defRPr/>
            </a:pPr>
            <a:r>
              <a:rPr lang="ja-JP" altLang="en-US" sz="1800" dirty="0">
                <a:solidFill>
                  <a:prstClr val="black"/>
                </a:solidFill>
                <a:latin typeface="ＭＳ Ｐゴシック"/>
                <a:ea typeface="ＭＳ Ｐゴシック"/>
              </a:rPr>
              <a:t>４</a:t>
            </a:r>
            <a:r>
              <a:rPr lang="ja-JP" altLang="en-US" sz="1800" dirty="0" smtClean="0">
                <a:solidFill>
                  <a:prstClr val="black"/>
                </a:solidFill>
                <a:latin typeface="ＭＳ Ｐゴシック"/>
                <a:ea typeface="ＭＳ Ｐゴシック"/>
              </a:rPr>
              <a:t>．</a:t>
            </a:r>
            <a:r>
              <a:rPr lang="ja-JP" altLang="en-US" sz="1800" dirty="0">
                <a:solidFill>
                  <a:srgbClr val="8064A2">
                    <a:lumMod val="75000"/>
                  </a:srgbClr>
                </a:solidFill>
                <a:latin typeface="ＭＳ Ｐゴシック"/>
                <a:ea typeface="ＭＳ Ｐゴシック"/>
              </a:rPr>
              <a:t>「</a:t>
            </a:r>
            <a:r>
              <a:rPr lang="ja-JP" altLang="en-US" sz="1800" dirty="0">
                <a:solidFill>
                  <a:srgbClr val="7030A0"/>
                </a:solidFill>
                <a:latin typeface="ＭＳ Ｐゴシック"/>
                <a:ea typeface="ＭＳ Ｐゴシック"/>
              </a:rPr>
              <a:t>勤務医の労働時間ガイドライン</a:t>
            </a:r>
            <a:r>
              <a:rPr lang="ja-JP" altLang="en-US" sz="1800" dirty="0">
                <a:solidFill>
                  <a:srgbClr val="8064A2">
                    <a:lumMod val="75000"/>
                  </a:srgbClr>
                </a:solidFill>
                <a:latin typeface="ＭＳ Ｐゴシック"/>
                <a:ea typeface="ＭＳ Ｐゴシック"/>
              </a:rPr>
              <a:t>」</a:t>
            </a:r>
            <a:r>
              <a:rPr lang="en-US" altLang="ja-JP" sz="1800" dirty="0">
                <a:solidFill>
                  <a:srgbClr val="8064A2">
                    <a:lumMod val="75000"/>
                  </a:srgbClr>
                </a:solidFill>
                <a:latin typeface="ＭＳ Ｐゴシック"/>
                <a:ea typeface="ＭＳ Ｐゴシック"/>
              </a:rPr>
              <a:t> </a:t>
            </a:r>
            <a:r>
              <a:rPr lang="ja-JP" altLang="en-US" sz="1800" dirty="0">
                <a:solidFill>
                  <a:prstClr val="black"/>
                </a:solidFill>
                <a:latin typeface="ＭＳ Ｐゴシック"/>
                <a:ea typeface="ＭＳ Ｐゴシック"/>
              </a:rPr>
              <a:t>の作成に向けた検討</a:t>
            </a:r>
          </a:p>
        </p:txBody>
      </p:sp>
      <p:sp>
        <p:nvSpPr>
          <p:cNvPr id="12" name="テキスト ボックス 11"/>
          <p:cNvSpPr txBox="1"/>
          <p:nvPr/>
        </p:nvSpPr>
        <p:spPr>
          <a:xfrm>
            <a:off x="467544" y="5229200"/>
            <a:ext cx="8280920" cy="1292662"/>
          </a:xfrm>
          <a:prstGeom prst="rect">
            <a:avLst/>
          </a:prstGeom>
          <a:noFill/>
        </p:spPr>
        <p:txBody>
          <a:bodyPr wrap="square" rtlCol="0">
            <a:spAutoFit/>
          </a:bodyPr>
          <a:lstStyle/>
          <a:p>
            <a:pPr fontAlgn="auto">
              <a:spcBef>
                <a:spcPts val="0"/>
              </a:spcBef>
              <a:spcAft>
                <a:spcPts val="0"/>
              </a:spcAft>
            </a:pPr>
            <a:r>
              <a:rPr lang="ja-JP" altLang="en-US" sz="2400" dirty="0" smtClean="0">
                <a:solidFill>
                  <a:prstClr val="black"/>
                </a:solidFill>
                <a:latin typeface="HGP創英角ﾎﾟｯﾌﾟ体" pitchFamily="50" charset="-128"/>
                <a:ea typeface="HGP創英角ﾎﾟｯﾌﾟ体" pitchFamily="50" charset="-128"/>
              </a:rPr>
              <a:t>厚生労働省「医療分野の雇用の質向上ＰＴ」</a:t>
            </a:r>
            <a:r>
              <a:rPr lang="en-US" altLang="ja-JP" sz="2000" dirty="0" smtClean="0">
                <a:solidFill>
                  <a:prstClr val="black"/>
                </a:solidFill>
                <a:latin typeface="HGP創英角ﾎﾟｯﾌﾟ体" pitchFamily="50" charset="-128"/>
                <a:ea typeface="HGP創英角ﾎﾟｯﾌﾟ体" pitchFamily="50" charset="-128"/>
              </a:rPr>
              <a:t>(</a:t>
            </a:r>
            <a:r>
              <a:rPr lang="ja-JP" altLang="en-US" sz="2000" dirty="0" smtClean="0">
                <a:solidFill>
                  <a:prstClr val="black"/>
                </a:solidFill>
                <a:latin typeface="HGP創英角ﾎﾟｯﾌﾟ体" pitchFamily="50" charset="-128"/>
                <a:ea typeface="HGP創英角ﾎﾟｯﾌﾟ体" pitchFamily="50" charset="-128"/>
              </a:rPr>
              <a:t>平成</a:t>
            </a:r>
            <a:r>
              <a:rPr lang="en-US" altLang="ja-JP" sz="2000" dirty="0" smtClean="0">
                <a:solidFill>
                  <a:prstClr val="black"/>
                </a:solidFill>
                <a:latin typeface="HGP創英角ﾎﾟｯﾌﾟ体" pitchFamily="50" charset="-128"/>
                <a:ea typeface="HGP創英角ﾎﾟｯﾌﾟ体" pitchFamily="50" charset="-128"/>
              </a:rPr>
              <a:t>24</a:t>
            </a:r>
            <a:r>
              <a:rPr lang="ja-JP" altLang="en-US" sz="2000" dirty="0" smtClean="0">
                <a:solidFill>
                  <a:prstClr val="black"/>
                </a:solidFill>
                <a:latin typeface="HGP創英角ﾎﾟｯﾌﾟ体" pitchFamily="50" charset="-128"/>
                <a:ea typeface="HGP創英角ﾎﾟｯﾌﾟ体" pitchFamily="50" charset="-128"/>
              </a:rPr>
              <a:t>年</a:t>
            </a:r>
            <a:r>
              <a:rPr lang="en-US" altLang="ja-JP" sz="2000" dirty="0" smtClean="0">
                <a:solidFill>
                  <a:prstClr val="black"/>
                </a:solidFill>
                <a:latin typeface="HGP創英角ﾎﾟｯﾌﾟ体" pitchFamily="50" charset="-128"/>
                <a:ea typeface="HGP創英角ﾎﾟｯﾌﾟ体" pitchFamily="50" charset="-128"/>
              </a:rPr>
              <a:t>10</a:t>
            </a:r>
            <a:r>
              <a:rPr lang="ja-JP" altLang="en-US" sz="2000" dirty="0" smtClean="0">
                <a:solidFill>
                  <a:prstClr val="black"/>
                </a:solidFill>
                <a:latin typeface="HGP創英角ﾎﾟｯﾌﾟ体" pitchFamily="50" charset="-128"/>
                <a:ea typeface="HGP創英角ﾎﾟｯﾌﾟ体" pitchFamily="50" charset="-128"/>
              </a:rPr>
              <a:t>月～）</a:t>
            </a:r>
            <a:endParaRPr lang="en-US" altLang="ja-JP" sz="2000" dirty="0" smtClean="0">
              <a:solidFill>
                <a:prstClr val="black"/>
              </a:solidFill>
              <a:latin typeface="HGP創英角ﾎﾟｯﾌﾟ体" pitchFamily="50" charset="-128"/>
              <a:ea typeface="HGP創英角ﾎﾟｯﾌﾟ体" pitchFamily="50" charset="-128"/>
            </a:endParaRPr>
          </a:p>
          <a:p>
            <a:pPr fontAlgn="auto">
              <a:spcBef>
                <a:spcPts val="0"/>
              </a:spcBef>
              <a:spcAft>
                <a:spcPts val="0"/>
              </a:spcAft>
            </a:pPr>
            <a:r>
              <a:rPr lang="ja-JP" altLang="en-US" sz="1800" dirty="0" smtClean="0">
                <a:solidFill>
                  <a:prstClr val="black"/>
                </a:solidFill>
                <a:latin typeface="Calibri"/>
                <a:ea typeface="ＭＳ Ｐゴシック"/>
              </a:rPr>
              <a:t>■「医療分野」の質の向上に向け</a:t>
            </a:r>
            <a:r>
              <a:rPr lang="en-US" altLang="ja-JP" sz="1800" dirty="0" smtClean="0">
                <a:solidFill>
                  <a:prstClr val="black"/>
                </a:solidFill>
                <a:latin typeface="Calibri"/>
                <a:ea typeface="ＭＳ Ｐゴシック"/>
              </a:rPr>
              <a:t>､</a:t>
            </a:r>
            <a:r>
              <a:rPr lang="ja-JP" altLang="en-US" sz="1800" dirty="0" smtClean="0">
                <a:solidFill>
                  <a:prstClr val="black"/>
                </a:solidFill>
                <a:latin typeface="Calibri"/>
                <a:ea typeface="ＭＳ Ｐゴシック"/>
              </a:rPr>
              <a:t>省内の縦割りを排し、局横断により</a:t>
            </a:r>
            <a:r>
              <a:rPr lang="en-US" altLang="ja-JP" sz="1800" dirty="0" smtClean="0">
                <a:solidFill>
                  <a:prstClr val="black"/>
                </a:solidFill>
                <a:latin typeface="Calibri"/>
                <a:ea typeface="ＭＳ Ｐゴシック"/>
              </a:rPr>
              <a:t>､</a:t>
            </a:r>
            <a:r>
              <a:rPr lang="ja-JP" altLang="en-US" sz="1800" dirty="0" smtClean="0">
                <a:solidFill>
                  <a:prstClr val="black"/>
                </a:solidFill>
                <a:latin typeface="Calibri"/>
                <a:ea typeface="ＭＳ Ｐゴシック"/>
              </a:rPr>
              <a:t>医療や労働各分野の施策の密接な連携を図りながら、医療現場の具体的なニーズに応える実効性のある実践方策を検討する。</a:t>
            </a:r>
            <a:r>
              <a:rPr lang="ja-JP" altLang="en-US" sz="1800" dirty="0">
                <a:solidFill>
                  <a:prstClr val="black"/>
                </a:solidFill>
                <a:latin typeface="Calibri"/>
                <a:ea typeface="ＭＳ Ｐゴシック"/>
              </a:rPr>
              <a:t>　</a:t>
            </a:r>
          </a:p>
        </p:txBody>
      </p:sp>
      <p:sp>
        <p:nvSpPr>
          <p:cNvPr id="13" name="ストライプ矢印 12"/>
          <p:cNvSpPr/>
          <p:nvPr/>
        </p:nvSpPr>
        <p:spPr>
          <a:xfrm rot="5400000" flipV="1">
            <a:off x="3959932" y="3537012"/>
            <a:ext cx="648072" cy="2880320"/>
          </a:xfrm>
          <a:prstGeom prst="striped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14" name="テキスト ボックス 13"/>
          <p:cNvSpPr txBox="1"/>
          <p:nvPr/>
        </p:nvSpPr>
        <p:spPr>
          <a:xfrm>
            <a:off x="107504" y="6551766"/>
            <a:ext cx="3744416" cy="261610"/>
          </a:xfrm>
          <a:prstGeom prst="rect">
            <a:avLst/>
          </a:prstGeom>
          <a:noFill/>
        </p:spPr>
        <p:txBody>
          <a:bodyPr wrap="square" rtlCol="0">
            <a:spAutoFit/>
          </a:bodyPr>
          <a:lstStyle/>
          <a:p>
            <a:r>
              <a:rPr kumimoji="1" lang="ja-JP" altLang="en-US" sz="1050" dirty="0" smtClean="0"/>
              <a:t>出典：日本医師会作成資料</a:t>
            </a:r>
            <a:endParaRPr kumimoji="1" lang="ja-JP" altLang="en-US" sz="1050" dirty="0"/>
          </a:p>
        </p:txBody>
      </p:sp>
      <p:sp>
        <p:nvSpPr>
          <p:cNvPr id="17"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83</a:t>
            </a:fld>
            <a:endParaRPr lang="ja-JP" altLang="en-US">
              <a:latin typeface="ＭＳ ゴシック" pitchFamily="49" charset="-128"/>
              <a:ea typeface="ＭＳ ゴシック" pitchFamily="49" charset="-128"/>
            </a:endParaRPr>
          </a:p>
        </p:txBody>
      </p:sp>
    </p:spTree>
    <p:extLst>
      <p:ext uri="{BB962C8B-B14F-4D97-AF65-F5344CB8AC3E}">
        <p14:creationId xmlns:p14="http://schemas.microsoft.com/office/powerpoint/2010/main" val="205893213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bwMode="auto">
          <a:xfrm>
            <a:off x="252456" y="219457"/>
            <a:ext cx="8712032" cy="3209543"/>
          </a:xfrm>
          <a:prstGeom prst="rect">
            <a:avLst/>
          </a:prstGeom>
          <a:solidFill>
            <a:srgbClr val="FFCC99"/>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none" lIns="91440" tIns="45720" rIns="91440" bIns="45720" numCol="1" rtlCol="0" anchor="ctr" anchorCtr="0" compatLnSpc="1">
            <a:prstTxWarp prst="textNoShape">
              <a:avLst/>
            </a:prstTxWarp>
          </a:bodyPr>
          <a:lstStyle/>
          <a:p>
            <a:pPr marL="182563" marR="0" indent="-182563" algn="ctr" defTabSz="914400" rtl="0" eaLnBrk="1" fontAlgn="base" latinLnBrk="0" hangingPunct="1">
              <a:lnSpc>
                <a:spcPct val="100000"/>
              </a:lnSpc>
              <a:spcBef>
                <a:spcPct val="0"/>
              </a:spcBef>
              <a:spcAft>
                <a:spcPct val="0"/>
              </a:spcAft>
              <a:buClrTx/>
              <a:buSzTx/>
              <a:buFont typeface="Wingdings" pitchFamily="2" charset="2"/>
              <a:buChar char="l"/>
              <a:tabLst/>
            </a:pPr>
            <a:endPar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endParaRPr>
          </a:p>
        </p:txBody>
      </p:sp>
      <p:sp>
        <p:nvSpPr>
          <p:cNvPr id="3" name="Text Box 15"/>
          <p:cNvSpPr txBox="1">
            <a:spLocks noChangeArrowheads="1"/>
          </p:cNvSpPr>
          <p:nvPr/>
        </p:nvSpPr>
        <p:spPr bwMode="auto">
          <a:xfrm>
            <a:off x="251520" y="219457"/>
            <a:ext cx="8723804" cy="833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nSpc>
                <a:spcPts val="1500"/>
              </a:lnSpc>
              <a:spcBef>
                <a:spcPct val="50000"/>
              </a:spcBef>
            </a:pPr>
            <a:r>
              <a:rPr lang="ja-JP" altLang="en-US" sz="2400" dirty="0">
                <a:solidFill>
                  <a:srgbClr val="000000"/>
                </a:solidFill>
                <a:latin typeface="HGS創英角ｺﾞｼｯｸUB" pitchFamily="50" charset="-128"/>
                <a:ea typeface="HGS創英角ｺﾞｼｯｸUB" pitchFamily="50" charset="-128"/>
              </a:rPr>
              <a:t>日本</a:t>
            </a:r>
            <a:r>
              <a:rPr lang="ja-JP" altLang="en-US" sz="2400" dirty="0" smtClean="0">
                <a:solidFill>
                  <a:srgbClr val="000000"/>
                </a:solidFill>
                <a:latin typeface="HGS創英角ｺﾞｼｯｸUB" pitchFamily="50" charset="-128"/>
                <a:ea typeface="HGS創英角ｺﾞｼｯｸUB" pitchFamily="50" charset="-128"/>
              </a:rPr>
              <a:t>医師会</a:t>
            </a:r>
          </a:p>
          <a:p>
            <a:pPr>
              <a:lnSpc>
                <a:spcPts val="1500"/>
              </a:lnSpc>
              <a:spcBef>
                <a:spcPct val="50000"/>
              </a:spcBef>
            </a:pPr>
            <a:r>
              <a:rPr lang="ja-JP" altLang="en-US" sz="2400" dirty="0" smtClean="0">
                <a:solidFill>
                  <a:srgbClr val="000000"/>
                </a:solidFill>
                <a:latin typeface="HGS創英角ｺﾞｼｯｸUB" pitchFamily="50" charset="-128"/>
                <a:ea typeface="HGS創英角ｺﾞｼｯｸUB" pitchFamily="50" charset="-128"/>
              </a:rPr>
              <a:t>死亡</a:t>
            </a:r>
            <a:r>
              <a:rPr lang="ja-JP" altLang="en-US" sz="2400" dirty="0">
                <a:solidFill>
                  <a:srgbClr val="000000"/>
                </a:solidFill>
                <a:latin typeface="HGS創英角ｺﾞｼｯｸUB" pitchFamily="50" charset="-128"/>
                <a:ea typeface="HGS創英角ｺﾞｼｯｸUB" pitchFamily="50" charset="-128"/>
              </a:rPr>
              <a:t>時画像病理</a:t>
            </a:r>
            <a:r>
              <a:rPr lang="ja-JP" altLang="en-US" sz="2400" dirty="0" smtClean="0">
                <a:solidFill>
                  <a:srgbClr val="000000"/>
                </a:solidFill>
                <a:latin typeface="HGS創英角ｺﾞｼｯｸUB" pitchFamily="50" charset="-128"/>
                <a:ea typeface="HGS創英角ｺﾞｼｯｸUB" pitchFamily="50" charset="-128"/>
              </a:rPr>
              <a:t>診断</a:t>
            </a:r>
            <a:r>
              <a:rPr lang="en-US" altLang="ja-JP" sz="2400" dirty="0" smtClean="0">
                <a:solidFill>
                  <a:srgbClr val="000000"/>
                </a:solidFill>
                <a:latin typeface="HGS創英角ｺﾞｼｯｸUB" pitchFamily="50" charset="-128"/>
                <a:ea typeface="HGS創英角ｺﾞｼｯｸUB" pitchFamily="50" charset="-128"/>
              </a:rPr>
              <a:t>(Ai)</a:t>
            </a:r>
            <a:r>
              <a:rPr lang="ja-JP" altLang="en-US" sz="2400" dirty="0" smtClean="0">
                <a:solidFill>
                  <a:srgbClr val="000000"/>
                </a:solidFill>
                <a:latin typeface="HGS創英角ｺﾞｼｯｸUB" pitchFamily="50" charset="-128"/>
                <a:ea typeface="HGS創英角ｺﾞｼｯｸUB" pitchFamily="50" charset="-128"/>
              </a:rPr>
              <a:t>活用</a:t>
            </a:r>
            <a:r>
              <a:rPr lang="ja-JP" altLang="en-US" sz="2400" dirty="0">
                <a:solidFill>
                  <a:srgbClr val="000000"/>
                </a:solidFill>
                <a:latin typeface="HGS創英角ｺﾞｼｯｸUB" pitchFamily="50" charset="-128"/>
                <a:ea typeface="HGS創英角ｺﾞｼｯｸUB" pitchFamily="50" charset="-128"/>
              </a:rPr>
              <a:t>に関する検討</a:t>
            </a:r>
            <a:r>
              <a:rPr lang="ja-JP" altLang="en-US" sz="2400" dirty="0" smtClean="0">
                <a:solidFill>
                  <a:srgbClr val="000000"/>
                </a:solidFill>
                <a:latin typeface="HGS創英角ｺﾞｼｯｸUB" pitchFamily="50" charset="-128"/>
                <a:ea typeface="HGS創英角ｺﾞｼｯｸUB" pitchFamily="50" charset="-128"/>
              </a:rPr>
              <a:t>委員会</a:t>
            </a:r>
            <a:r>
              <a:rPr lang="en-US" altLang="ja-JP" sz="2000" dirty="0" smtClean="0">
                <a:solidFill>
                  <a:srgbClr val="000000"/>
                </a:solidFill>
                <a:latin typeface="HGS創英角ｺﾞｼｯｸUB" pitchFamily="50" charset="-128"/>
                <a:ea typeface="HGS創英角ｺﾞｼｯｸUB" pitchFamily="50" charset="-128"/>
              </a:rPr>
              <a:t>(</a:t>
            </a:r>
            <a:r>
              <a:rPr lang="ja-JP" altLang="en-US" sz="2000" dirty="0" smtClean="0">
                <a:solidFill>
                  <a:srgbClr val="000000"/>
                </a:solidFill>
                <a:latin typeface="HGS創英角ｺﾞｼｯｸUB" pitchFamily="50" charset="-128"/>
                <a:ea typeface="HGS創英角ｺﾞｼｯｸUB" pitchFamily="50" charset="-128"/>
              </a:rPr>
              <a:t>平成</a:t>
            </a:r>
            <a:r>
              <a:rPr lang="en-US" altLang="ja-JP" sz="2000" dirty="0" smtClean="0">
                <a:solidFill>
                  <a:srgbClr val="000000"/>
                </a:solidFill>
                <a:latin typeface="HGS創英角ｺﾞｼｯｸUB" pitchFamily="50" charset="-128"/>
                <a:ea typeface="HGS創英角ｺﾞｼｯｸUB" pitchFamily="50" charset="-128"/>
              </a:rPr>
              <a:t>20</a:t>
            </a:r>
            <a:r>
              <a:rPr lang="ja-JP" altLang="en-US" sz="2000" dirty="0" smtClean="0">
                <a:solidFill>
                  <a:srgbClr val="000000"/>
                </a:solidFill>
                <a:latin typeface="HGS創英角ｺﾞｼｯｸUB" pitchFamily="50" charset="-128"/>
                <a:ea typeface="HGS創英角ｺﾞｼｯｸUB" pitchFamily="50" charset="-128"/>
              </a:rPr>
              <a:t>年発足</a:t>
            </a:r>
            <a:r>
              <a:rPr lang="en-US" altLang="ja-JP" sz="2000" dirty="0" smtClean="0">
                <a:solidFill>
                  <a:srgbClr val="000000"/>
                </a:solidFill>
                <a:latin typeface="HGS創英角ｺﾞｼｯｸUB" pitchFamily="50" charset="-128"/>
                <a:ea typeface="HGS創英角ｺﾞｼｯｸUB" pitchFamily="50" charset="-128"/>
              </a:rPr>
              <a:t>)</a:t>
            </a:r>
            <a:endParaRPr lang="ja-JP" altLang="en-US" sz="2000" dirty="0">
              <a:solidFill>
                <a:srgbClr val="000000"/>
              </a:solidFill>
              <a:latin typeface="HGS創英角ｺﾞｼｯｸUB" pitchFamily="50" charset="-128"/>
              <a:ea typeface="HGS創英角ｺﾞｼｯｸUB" pitchFamily="50" charset="-128"/>
            </a:endParaRPr>
          </a:p>
        </p:txBody>
      </p:sp>
      <p:sp>
        <p:nvSpPr>
          <p:cNvPr id="7" name="テキスト ボックス 6"/>
          <p:cNvSpPr txBox="1"/>
          <p:nvPr/>
        </p:nvSpPr>
        <p:spPr>
          <a:xfrm>
            <a:off x="323528" y="1061614"/>
            <a:ext cx="8482658" cy="2246769"/>
          </a:xfrm>
          <a:prstGeom prst="rect">
            <a:avLst/>
          </a:prstGeom>
          <a:solidFill>
            <a:srgbClr val="CCCCFF">
              <a:alpha val="77000"/>
            </a:srgbClr>
          </a:solidFill>
          <a:ln>
            <a:solidFill>
              <a:schemeClr val="tx1"/>
            </a:solidFill>
          </a:ln>
        </p:spPr>
        <p:txBody>
          <a:bodyPr wrap="square" rtlCol="0">
            <a:spAutoFit/>
          </a:bodyPr>
          <a:lstStyle/>
          <a:p>
            <a:r>
              <a:rPr lang="ja-JP" altLang="ja-JP" sz="2000" dirty="0" smtClean="0">
                <a:latin typeface="+mn-ea"/>
                <a:ea typeface="+mn-ea"/>
              </a:rPr>
              <a:t>目的</a:t>
            </a:r>
            <a:endParaRPr lang="ja-JP" altLang="ja-JP" sz="2000" dirty="0">
              <a:latin typeface="+mn-ea"/>
              <a:ea typeface="+mn-ea"/>
            </a:endParaRPr>
          </a:p>
          <a:p>
            <a:r>
              <a:rPr lang="ja-JP" altLang="ja-JP" sz="2000" dirty="0">
                <a:latin typeface="+mn-ea"/>
                <a:ea typeface="+mn-ea"/>
              </a:rPr>
              <a:t>　死因究明のための制度の円滑な運用の方策のひとつとして、全国に普及している一般のＣＴの利用、検査費用が解剖に比べ安価である等の利点や、一般病院において実施する際、通常患者用に使用されているＣＴ装置の利用等の問題が考えられる死亡時画像病理診断</a:t>
            </a:r>
            <a:r>
              <a:rPr lang="en-US" altLang="ja-JP" sz="2000" dirty="0">
                <a:latin typeface="+mn-ea"/>
                <a:ea typeface="+mn-ea"/>
              </a:rPr>
              <a:t>(</a:t>
            </a:r>
            <a:r>
              <a:rPr lang="ja-JP" altLang="ja-JP" sz="2000" dirty="0">
                <a:latin typeface="+mn-ea"/>
                <a:ea typeface="+mn-ea"/>
              </a:rPr>
              <a:t>Ａｉ</a:t>
            </a:r>
            <a:r>
              <a:rPr lang="en-US" altLang="ja-JP" sz="2000" dirty="0">
                <a:latin typeface="+mn-ea"/>
                <a:ea typeface="+mn-ea"/>
              </a:rPr>
              <a:t>)</a:t>
            </a:r>
            <a:r>
              <a:rPr lang="ja-JP" altLang="ja-JP" sz="2000" dirty="0">
                <a:latin typeface="+mn-ea"/>
                <a:ea typeface="+mn-ea"/>
              </a:rPr>
              <a:t>を用いた、死後画像と剖検との組み合わせによる医学的および社会的な死亡時患者情報の充実の可能性について、検討を行うとともに、課題を明らかにする。</a:t>
            </a:r>
          </a:p>
        </p:txBody>
      </p:sp>
      <p:sp>
        <p:nvSpPr>
          <p:cNvPr id="11" name="下矢印 10"/>
          <p:cNvSpPr/>
          <p:nvPr/>
        </p:nvSpPr>
        <p:spPr bwMode="auto">
          <a:xfrm>
            <a:off x="3488919" y="4050438"/>
            <a:ext cx="2160240" cy="360040"/>
          </a:xfrm>
          <a:prstGeom prst="downArrow">
            <a:avLst/>
          </a:prstGeom>
          <a:solidFill>
            <a:srgbClr val="00B0F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182563" marR="0" indent="-182563" algn="ctr" defTabSz="914400" rtl="0" eaLnBrk="1" fontAlgn="base" latinLnBrk="0" hangingPunct="1">
              <a:lnSpc>
                <a:spcPct val="100000"/>
              </a:lnSpc>
              <a:spcBef>
                <a:spcPct val="0"/>
              </a:spcBef>
              <a:spcAft>
                <a:spcPct val="0"/>
              </a:spcAft>
              <a:buClrTx/>
              <a:buSzTx/>
              <a:buFont typeface="Wingdings" pitchFamily="2" charset="2"/>
              <a:buChar char="l"/>
              <a:tabLst/>
            </a:pPr>
            <a:endPar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endParaRPr>
          </a:p>
        </p:txBody>
      </p:sp>
      <p:sp>
        <p:nvSpPr>
          <p:cNvPr id="13" name="テキスト ボックス 12"/>
          <p:cNvSpPr txBox="1"/>
          <p:nvPr/>
        </p:nvSpPr>
        <p:spPr>
          <a:xfrm>
            <a:off x="548430" y="4377298"/>
            <a:ext cx="8034072" cy="707886"/>
          </a:xfrm>
          <a:prstGeom prst="rect">
            <a:avLst/>
          </a:prstGeom>
          <a:noFill/>
        </p:spPr>
        <p:txBody>
          <a:bodyPr wrap="square" rtlCol="0">
            <a:spAutoFit/>
          </a:bodyPr>
          <a:lstStyle/>
          <a:p>
            <a:r>
              <a:rPr lang="ja-JP" altLang="en-US" sz="2000" dirty="0" smtClean="0"/>
              <a:t>厚生労働省「死因</a:t>
            </a:r>
            <a:r>
              <a:rPr lang="ja-JP" altLang="en-US" sz="2000" dirty="0"/>
              <a:t>究明に資する死亡時画像診断の活用に関する</a:t>
            </a:r>
            <a:r>
              <a:rPr lang="ja-JP" altLang="en-US" sz="2000" dirty="0" smtClean="0"/>
              <a:t>検討会」</a:t>
            </a:r>
          </a:p>
          <a:p>
            <a:pPr algn="r"/>
            <a:r>
              <a:rPr lang="ja-JP" altLang="en-US" sz="2000" dirty="0" smtClean="0">
                <a:latin typeface="+mn-ea"/>
                <a:ea typeface="+mn-ea"/>
              </a:rPr>
              <a:t>（平成</a:t>
            </a:r>
            <a:r>
              <a:rPr lang="en-US" altLang="ja-JP" sz="2000" dirty="0" smtClean="0">
                <a:latin typeface="+mn-ea"/>
                <a:ea typeface="+mn-ea"/>
              </a:rPr>
              <a:t>22</a:t>
            </a:r>
            <a:r>
              <a:rPr lang="ja-JP" altLang="en-US" sz="2000" dirty="0" smtClean="0">
                <a:latin typeface="+mn-ea"/>
                <a:ea typeface="+mn-ea"/>
              </a:rPr>
              <a:t>年</a:t>
            </a:r>
            <a:r>
              <a:rPr lang="en-US" altLang="ja-JP" sz="2000" dirty="0" smtClean="0">
                <a:latin typeface="+mn-ea"/>
                <a:ea typeface="+mn-ea"/>
              </a:rPr>
              <a:t>6</a:t>
            </a:r>
            <a:r>
              <a:rPr lang="ja-JP" altLang="en-US" sz="2000" dirty="0" smtClean="0">
                <a:latin typeface="+mn-ea"/>
                <a:ea typeface="+mn-ea"/>
              </a:rPr>
              <a:t>月～平成</a:t>
            </a:r>
            <a:r>
              <a:rPr lang="en-US" altLang="ja-JP" sz="2000" dirty="0" smtClean="0">
                <a:latin typeface="+mn-ea"/>
                <a:ea typeface="+mn-ea"/>
              </a:rPr>
              <a:t>23</a:t>
            </a:r>
            <a:r>
              <a:rPr lang="ja-JP" altLang="en-US" sz="2000" dirty="0" smtClean="0">
                <a:latin typeface="+mn-ea"/>
                <a:ea typeface="+mn-ea"/>
              </a:rPr>
              <a:t>年</a:t>
            </a:r>
            <a:r>
              <a:rPr lang="en-US" altLang="ja-JP" sz="2000" dirty="0" smtClean="0">
                <a:latin typeface="+mn-ea"/>
                <a:ea typeface="+mn-ea"/>
              </a:rPr>
              <a:t>7</a:t>
            </a:r>
            <a:r>
              <a:rPr lang="ja-JP" altLang="en-US" sz="2000" dirty="0" smtClean="0">
                <a:latin typeface="+mn-ea"/>
                <a:ea typeface="+mn-ea"/>
              </a:rPr>
              <a:t>月）</a:t>
            </a:r>
            <a:endParaRPr lang="ja-JP" altLang="en-US" sz="2000" dirty="0">
              <a:latin typeface="+mn-ea"/>
              <a:ea typeface="+mn-ea"/>
            </a:endParaRPr>
          </a:p>
        </p:txBody>
      </p:sp>
      <p:sp>
        <p:nvSpPr>
          <p:cNvPr id="16" name="下矢印 15"/>
          <p:cNvSpPr/>
          <p:nvPr/>
        </p:nvSpPr>
        <p:spPr bwMode="auto">
          <a:xfrm>
            <a:off x="2978302" y="5085184"/>
            <a:ext cx="3168352" cy="360040"/>
          </a:xfrm>
          <a:prstGeom prst="downArrow">
            <a:avLst/>
          </a:prstGeom>
          <a:solidFill>
            <a:srgbClr val="00B0F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182563" marR="0" indent="-182563" algn="ctr" defTabSz="914400" rtl="0" eaLnBrk="1" fontAlgn="base" latinLnBrk="0" hangingPunct="1">
              <a:lnSpc>
                <a:spcPct val="100000"/>
              </a:lnSpc>
              <a:spcBef>
                <a:spcPct val="0"/>
              </a:spcBef>
              <a:spcAft>
                <a:spcPct val="0"/>
              </a:spcAft>
              <a:buClrTx/>
              <a:buSzTx/>
              <a:buFont typeface="Wingdings" pitchFamily="2" charset="2"/>
              <a:buChar char="l"/>
              <a:tabLst/>
            </a:pPr>
            <a:endPar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endParaRPr>
          </a:p>
        </p:txBody>
      </p:sp>
      <p:sp>
        <p:nvSpPr>
          <p:cNvPr id="17" name="テキスト ボックス 16"/>
          <p:cNvSpPr txBox="1"/>
          <p:nvPr/>
        </p:nvSpPr>
        <p:spPr>
          <a:xfrm>
            <a:off x="520494" y="5453643"/>
            <a:ext cx="8097402" cy="400110"/>
          </a:xfrm>
          <a:prstGeom prst="rect">
            <a:avLst/>
          </a:prstGeom>
          <a:solidFill>
            <a:srgbClr val="CCFFCC"/>
          </a:solidFill>
        </p:spPr>
        <p:txBody>
          <a:bodyPr wrap="square" rtlCol="0">
            <a:spAutoFit/>
          </a:bodyPr>
          <a:lstStyle/>
          <a:p>
            <a:pPr algn="ctr"/>
            <a:r>
              <a:rPr lang="ja-JP" altLang="en-US" sz="2000" dirty="0" smtClean="0">
                <a:latin typeface="+mn-ea"/>
                <a:ea typeface="+mn-ea"/>
              </a:rPr>
              <a:t>「死因究明等の推進に関する法律」の成立（平成</a:t>
            </a:r>
            <a:r>
              <a:rPr lang="en-US" altLang="ja-JP" sz="2000" dirty="0" smtClean="0">
                <a:latin typeface="+mn-ea"/>
                <a:ea typeface="+mn-ea"/>
              </a:rPr>
              <a:t>24</a:t>
            </a:r>
            <a:r>
              <a:rPr lang="ja-JP" altLang="en-US" sz="2000" dirty="0" smtClean="0">
                <a:latin typeface="+mn-ea"/>
                <a:ea typeface="+mn-ea"/>
              </a:rPr>
              <a:t>年法律第</a:t>
            </a:r>
            <a:r>
              <a:rPr lang="en-US" altLang="ja-JP" sz="2000" dirty="0" smtClean="0">
                <a:latin typeface="+mn-ea"/>
                <a:ea typeface="+mn-ea"/>
              </a:rPr>
              <a:t>33</a:t>
            </a:r>
            <a:r>
              <a:rPr lang="ja-JP" altLang="en-US" sz="2000" dirty="0" smtClean="0">
                <a:latin typeface="+mn-ea"/>
                <a:ea typeface="+mn-ea"/>
              </a:rPr>
              <a:t>号）</a:t>
            </a:r>
            <a:endParaRPr lang="ja-JP" altLang="en-US" sz="2000" dirty="0">
              <a:latin typeface="+mn-ea"/>
              <a:ea typeface="+mn-ea"/>
            </a:endParaRPr>
          </a:p>
        </p:txBody>
      </p:sp>
      <p:sp>
        <p:nvSpPr>
          <p:cNvPr id="18" name="テキスト ボックス 17"/>
          <p:cNvSpPr txBox="1"/>
          <p:nvPr/>
        </p:nvSpPr>
        <p:spPr>
          <a:xfrm>
            <a:off x="497224" y="5889466"/>
            <a:ext cx="8114752" cy="707886"/>
          </a:xfrm>
          <a:prstGeom prst="rect">
            <a:avLst/>
          </a:prstGeom>
          <a:noFill/>
        </p:spPr>
        <p:txBody>
          <a:bodyPr wrap="square" rtlCol="0">
            <a:spAutoFit/>
          </a:bodyPr>
          <a:lstStyle/>
          <a:p>
            <a:r>
              <a:rPr lang="ja-JP" altLang="en-US" sz="2000" dirty="0" smtClean="0">
                <a:latin typeface="+mj-ea"/>
                <a:ea typeface="+mj-ea"/>
              </a:rPr>
              <a:t>内閣府「死因究明等推進会議」（平成</a:t>
            </a:r>
            <a:r>
              <a:rPr lang="en-US" altLang="ja-JP" sz="2000" dirty="0" smtClean="0">
                <a:latin typeface="+mj-ea"/>
                <a:ea typeface="+mj-ea"/>
              </a:rPr>
              <a:t>24</a:t>
            </a:r>
            <a:r>
              <a:rPr lang="ja-JP" altLang="en-US" sz="2000" dirty="0" smtClean="0">
                <a:latin typeface="+mj-ea"/>
                <a:ea typeface="+mj-ea"/>
              </a:rPr>
              <a:t>年</a:t>
            </a:r>
            <a:r>
              <a:rPr lang="en-US" altLang="ja-JP" sz="2000" dirty="0" smtClean="0">
                <a:latin typeface="+mj-ea"/>
                <a:ea typeface="+mj-ea"/>
              </a:rPr>
              <a:t>10</a:t>
            </a:r>
            <a:r>
              <a:rPr lang="ja-JP" altLang="en-US" sz="2000" dirty="0" smtClean="0">
                <a:latin typeface="+mj-ea"/>
                <a:ea typeface="+mj-ea"/>
              </a:rPr>
              <a:t>月～）</a:t>
            </a:r>
          </a:p>
          <a:p>
            <a:r>
              <a:rPr lang="ja-JP" altLang="en-US" sz="2000" smtClean="0">
                <a:latin typeface="+mj-ea"/>
                <a:ea typeface="+mj-ea"/>
              </a:rPr>
              <a:t>内閣府「死因究明等推進計画検討会」（</a:t>
            </a:r>
            <a:r>
              <a:rPr lang="ja-JP" altLang="en-US" sz="2000" dirty="0" smtClean="0">
                <a:latin typeface="+mj-ea"/>
                <a:ea typeface="+mj-ea"/>
              </a:rPr>
              <a:t>平成</a:t>
            </a:r>
            <a:r>
              <a:rPr lang="en-US" altLang="ja-JP" sz="2000" dirty="0" smtClean="0">
                <a:latin typeface="+mj-ea"/>
                <a:ea typeface="+mj-ea"/>
              </a:rPr>
              <a:t>24</a:t>
            </a:r>
            <a:r>
              <a:rPr lang="ja-JP" altLang="en-US" sz="2000" dirty="0" smtClean="0">
                <a:latin typeface="+mj-ea"/>
                <a:ea typeface="+mj-ea"/>
              </a:rPr>
              <a:t>年</a:t>
            </a:r>
            <a:r>
              <a:rPr lang="en-US" altLang="ja-JP" sz="2000" dirty="0" smtClean="0">
                <a:latin typeface="+mj-ea"/>
                <a:ea typeface="+mj-ea"/>
              </a:rPr>
              <a:t>10</a:t>
            </a:r>
            <a:r>
              <a:rPr lang="ja-JP" altLang="en-US" sz="2000" dirty="0" smtClean="0">
                <a:latin typeface="+mj-ea"/>
                <a:ea typeface="+mj-ea"/>
              </a:rPr>
              <a:t>月～）</a:t>
            </a:r>
            <a:endParaRPr lang="ja-JP" altLang="en-US" sz="2000" dirty="0">
              <a:latin typeface="+mj-ea"/>
              <a:ea typeface="+mj-ea"/>
            </a:endParaRPr>
          </a:p>
        </p:txBody>
      </p:sp>
      <p:sp>
        <p:nvSpPr>
          <p:cNvPr id="5" name="テキスト ボックス 4"/>
          <p:cNvSpPr txBox="1"/>
          <p:nvPr/>
        </p:nvSpPr>
        <p:spPr>
          <a:xfrm>
            <a:off x="251520" y="3506903"/>
            <a:ext cx="8640960" cy="461665"/>
          </a:xfrm>
          <a:prstGeom prst="rect">
            <a:avLst/>
          </a:prstGeom>
          <a:solidFill>
            <a:srgbClr val="CCFFFF"/>
          </a:solidFill>
        </p:spPr>
        <p:txBody>
          <a:bodyPr wrap="square" rtlCol="0">
            <a:spAutoFit/>
          </a:bodyPr>
          <a:lstStyle/>
          <a:p>
            <a:pPr algn="ctr"/>
            <a:r>
              <a:rPr kumimoji="1" lang="en-US" altLang="ja-JP" sz="2400" dirty="0" smtClean="0">
                <a:latin typeface="+mn-ea"/>
                <a:ea typeface="+mn-ea"/>
              </a:rPr>
              <a:t>《</a:t>
            </a:r>
            <a:r>
              <a:rPr kumimoji="1" lang="ja-JP" altLang="en-US" sz="2400" dirty="0" smtClean="0">
                <a:latin typeface="+mn-ea"/>
                <a:ea typeface="+mn-ea"/>
              </a:rPr>
              <a:t>平成</a:t>
            </a:r>
            <a:r>
              <a:rPr kumimoji="1" lang="en-US" altLang="ja-JP" sz="2400" dirty="0" smtClean="0">
                <a:latin typeface="+mn-ea"/>
                <a:ea typeface="+mn-ea"/>
              </a:rPr>
              <a:t>21</a:t>
            </a:r>
            <a:r>
              <a:rPr kumimoji="1" lang="ja-JP" altLang="en-US" sz="2400" dirty="0" smtClean="0">
                <a:latin typeface="+mn-ea"/>
                <a:ea typeface="+mn-ea"/>
              </a:rPr>
              <a:t>年</a:t>
            </a:r>
            <a:r>
              <a:rPr kumimoji="1" lang="en-US" altLang="ja-JP" sz="2400" dirty="0" smtClean="0">
                <a:latin typeface="+mn-ea"/>
                <a:ea typeface="+mn-ea"/>
              </a:rPr>
              <a:t>3</a:t>
            </a:r>
            <a:r>
              <a:rPr kumimoji="1" lang="ja-JP" altLang="en-US" sz="2400" dirty="0" smtClean="0">
                <a:latin typeface="+mn-ea"/>
                <a:ea typeface="+mn-ea"/>
              </a:rPr>
              <a:t>月中間報告・平成</a:t>
            </a:r>
            <a:r>
              <a:rPr kumimoji="1" lang="en-US" altLang="ja-JP" sz="2400" dirty="0" smtClean="0">
                <a:latin typeface="+mn-ea"/>
                <a:ea typeface="+mn-ea"/>
              </a:rPr>
              <a:t>22</a:t>
            </a:r>
            <a:r>
              <a:rPr kumimoji="1" lang="ja-JP" altLang="en-US" sz="2400" dirty="0" smtClean="0">
                <a:latin typeface="+mn-ea"/>
                <a:ea typeface="+mn-ea"/>
              </a:rPr>
              <a:t>年</a:t>
            </a:r>
            <a:r>
              <a:rPr kumimoji="1" lang="en-US" altLang="ja-JP" sz="2400" dirty="0" smtClean="0">
                <a:latin typeface="+mn-ea"/>
                <a:ea typeface="+mn-ea"/>
              </a:rPr>
              <a:t>3</a:t>
            </a:r>
            <a:r>
              <a:rPr kumimoji="1" lang="ja-JP" altLang="en-US" sz="2400" dirty="0" smtClean="0">
                <a:latin typeface="+mn-ea"/>
                <a:ea typeface="+mn-ea"/>
              </a:rPr>
              <a:t>月答申</a:t>
            </a:r>
            <a:r>
              <a:rPr kumimoji="1" lang="en-US" altLang="ja-JP" sz="2400" dirty="0" smtClean="0">
                <a:latin typeface="+mn-ea"/>
                <a:ea typeface="+mn-ea"/>
              </a:rPr>
              <a:t>》</a:t>
            </a:r>
            <a:endParaRPr kumimoji="1" lang="ja-JP" altLang="en-US" sz="2400" dirty="0">
              <a:latin typeface="+mn-ea"/>
              <a:ea typeface="+mn-ea"/>
            </a:endParaRPr>
          </a:p>
        </p:txBody>
      </p:sp>
      <p:sp>
        <p:nvSpPr>
          <p:cNvPr id="15" name="テキスト ボックス 14"/>
          <p:cNvSpPr txBox="1"/>
          <p:nvPr/>
        </p:nvSpPr>
        <p:spPr>
          <a:xfrm>
            <a:off x="107504" y="6551766"/>
            <a:ext cx="3744416" cy="261610"/>
          </a:xfrm>
          <a:prstGeom prst="rect">
            <a:avLst/>
          </a:prstGeom>
          <a:noFill/>
        </p:spPr>
        <p:txBody>
          <a:bodyPr wrap="square" rtlCol="0">
            <a:spAutoFit/>
          </a:bodyPr>
          <a:lstStyle/>
          <a:p>
            <a:r>
              <a:rPr kumimoji="1" lang="ja-JP" altLang="en-US" sz="1050" dirty="0" smtClean="0"/>
              <a:t>出典：日本医師会作成資料</a:t>
            </a:r>
            <a:endParaRPr kumimoji="1" lang="ja-JP" altLang="en-US" sz="1050" dirty="0"/>
          </a:p>
        </p:txBody>
      </p:sp>
      <p:sp>
        <p:nvSpPr>
          <p:cNvPr id="14"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84</a:t>
            </a:fld>
            <a:endParaRPr lang="ja-JP" altLang="en-US">
              <a:latin typeface="ＭＳ ゴシック" pitchFamily="49" charset="-128"/>
              <a:ea typeface="ＭＳ ゴシック" pitchFamily="49" charset="-128"/>
            </a:endParaRPr>
          </a:p>
        </p:txBody>
      </p:sp>
    </p:spTree>
    <p:extLst>
      <p:ext uri="{BB962C8B-B14F-4D97-AF65-F5344CB8AC3E}">
        <p14:creationId xmlns:p14="http://schemas.microsoft.com/office/powerpoint/2010/main" val="376253227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p:cNvSpPr/>
          <p:nvPr/>
        </p:nvSpPr>
        <p:spPr>
          <a:xfrm>
            <a:off x="142875" y="1121321"/>
            <a:ext cx="8858250" cy="1857375"/>
          </a:xfrm>
          <a:prstGeom prst="rect">
            <a:avLst/>
          </a:prstGeom>
          <a:solidFill>
            <a:srgbClr val="FFFF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436" name="AutoShape 4"/>
          <p:cNvSpPr>
            <a:spLocks noChangeArrowheads="1"/>
          </p:cNvSpPr>
          <p:nvPr/>
        </p:nvSpPr>
        <p:spPr bwMode="auto">
          <a:xfrm>
            <a:off x="71438" y="116632"/>
            <a:ext cx="9001125" cy="596900"/>
          </a:xfrm>
          <a:prstGeom prst="roundRect">
            <a:avLst>
              <a:gd name="adj" fmla="val 16667"/>
            </a:avLst>
          </a:prstGeom>
          <a:solidFill>
            <a:srgbClr val="FF99FF"/>
          </a:solidFill>
          <a:ln w="9525">
            <a:solidFill>
              <a:schemeClr val="tx1"/>
            </a:solidFill>
            <a:round/>
            <a:headEnd/>
            <a:tailEnd/>
          </a:ln>
        </p:spPr>
        <p:txBody>
          <a:bodyPr wrap="none" anchor="ctr"/>
          <a:lstStyle/>
          <a:p>
            <a:pPr algn="ctr"/>
            <a:r>
              <a:rPr lang="ja-JP" altLang="en-US" sz="2800">
                <a:latin typeface="メイリオ" pitchFamily="50" charset="-128"/>
                <a:ea typeface="メイリオ" pitchFamily="50" charset="-128"/>
                <a:cs typeface="メイリオ" pitchFamily="50" charset="-128"/>
              </a:rPr>
              <a:t>女性医師の意見が結実した日本医師会の具体的な活動①</a:t>
            </a:r>
          </a:p>
        </p:txBody>
      </p:sp>
      <p:sp>
        <p:nvSpPr>
          <p:cNvPr id="18437" name="テキスト ボックス 7"/>
          <p:cNvSpPr txBox="1">
            <a:spLocks noChangeArrowheads="1"/>
          </p:cNvSpPr>
          <p:nvPr/>
        </p:nvSpPr>
        <p:spPr bwMode="auto">
          <a:xfrm>
            <a:off x="142875" y="1192758"/>
            <a:ext cx="8715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a:solidFill>
                  <a:schemeClr val="tx1"/>
                </a:solidFill>
                <a:latin typeface="Arial" charset="0"/>
                <a:ea typeface="ＭＳ Ｐゴシック" charset="-128"/>
              </a:defRPr>
            </a:lvl1pPr>
            <a:lvl2pPr marL="742950" indent="-285750" eaLnBrk="0" hangingPunct="0">
              <a:defRPr kumimoji="1" sz="4800">
                <a:solidFill>
                  <a:schemeClr val="tx1"/>
                </a:solidFill>
                <a:latin typeface="Arial" charset="0"/>
                <a:ea typeface="ＭＳ Ｐゴシック" charset="-128"/>
              </a:defRPr>
            </a:lvl2pPr>
            <a:lvl3pPr marL="1143000" indent="-228600" eaLnBrk="0" hangingPunct="0">
              <a:defRPr kumimoji="1" sz="4800">
                <a:solidFill>
                  <a:schemeClr val="tx1"/>
                </a:solidFill>
                <a:latin typeface="Arial" charset="0"/>
                <a:ea typeface="ＭＳ Ｐゴシック" charset="-128"/>
              </a:defRPr>
            </a:lvl3pPr>
            <a:lvl4pPr marL="1600200" indent="-228600" eaLnBrk="0" hangingPunct="0">
              <a:defRPr kumimoji="1" sz="4800">
                <a:solidFill>
                  <a:schemeClr val="tx1"/>
                </a:solidFill>
                <a:latin typeface="Arial" charset="0"/>
                <a:ea typeface="ＭＳ Ｐゴシック" charset="-128"/>
              </a:defRPr>
            </a:lvl4pPr>
            <a:lvl5pPr marL="2057400" indent="-228600" eaLnBrk="0" hangingPunct="0">
              <a:defRPr kumimoji="1" sz="48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48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48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48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4800">
                <a:solidFill>
                  <a:schemeClr val="tx1"/>
                </a:solidFill>
                <a:latin typeface="Arial" charset="0"/>
                <a:ea typeface="ＭＳ Ｐゴシック" charset="-128"/>
              </a:defRPr>
            </a:lvl9pPr>
          </a:lstStyle>
          <a:p>
            <a:pPr eaLnBrk="1" hangingPunct="1"/>
            <a:r>
              <a:rPr lang="ja-JP" altLang="en-US" sz="1800">
                <a:latin typeface="メイリオ" pitchFamily="50" charset="-128"/>
                <a:ea typeface="メイリオ" pitchFamily="50" charset="-128"/>
                <a:cs typeface="メイリオ" pitchFamily="50" charset="-128"/>
              </a:rPr>
              <a:t>①平成</a:t>
            </a:r>
            <a:r>
              <a:rPr lang="en-US" altLang="ja-JP" sz="1800">
                <a:latin typeface="メイリオ" pitchFamily="50" charset="-128"/>
                <a:ea typeface="メイリオ" pitchFamily="50" charset="-128"/>
                <a:cs typeface="メイリオ" pitchFamily="50" charset="-128"/>
              </a:rPr>
              <a:t>17</a:t>
            </a:r>
            <a:r>
              <a:rPr lang="ja-JP" altLang="en-US" sz="1800">
                <a:latin typeface="メイリオ" pitchFamily="50" charset="-128"/>
                <a:ea typeface="メイリオ" pitchFamily="50" charset="-128"/>
                <a:cs typeface="メイリオ" pitchFamily="50" charset="-128"/>
              </a:rPr>
              <a:t>年</a:t>
            </a:r>
            <a:r>
              <a:rPr lang="en-US" altLang="ja-JP" sz="1800">
                <a:latin typeface="メイリオ" pitchFamily="50" charset="-128"/>
                <a:ea typeface="メイリオ" pitchFamily="50" charset="-128"/>
                <a:cs typeface="メイリオ" pitchFamily="50" charset="-128"/>
              </a:rPr>
              <a:t>2</a:t>
            </a:r>
            <a:r>
              <a:rPr lang="ja-JP" altLang="en-US" sz="1800">
                <a:latin typeface="メイリオ" pitchFamily="50" charset="-128"/>
                <a:ea typeface="メイリオ" pitchFamily="50" charset="-128"/>
                <a:cs typeface="メイリオ" pitchFamily="50" charset="-128"/>
              </a:rPr>
              <a:t>月　　女性会員懇談会委員長より　日本医師会長宛</a:t>
            </a:r>
          </a:p>
        </p:txBody>
      </p:sp>
      <p:sp>
        <p:nvSpPr>
          <p:cNvPr id="18438" name="テキスト ボックス 8"/>
          <p:cNvSpPr txBox="1">
            <a:spLocks noChangeArrowheads="1"/>
          </p:cNvSpPr>
          <p:nvPr/>
        </p:nvSpPr>
        <p:spPr bwMode="auto">
          <a:xfrm>
            <a:off x="1000125" y="1554708"/>
            <a:ext cx="80724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95350" indent="-895350" eaLnBrk="0" hangingPunct="0">
              <a:defRPr kumimoji="1" sz="4800">
                <a:solidFill>
                  <a:schemeClr val="tx1"/>
                </a:solidFill>
                <a:latin typeface="Arial" charset="0"/>
                <a:ea typeface="ＭＳ Ｐゴシック" charset="-128"/>
              </a:defRPr>
            </a:lvl1pPr>
            <a:lvl2pPr marL="742950" indent="-285750" eaLnBrk="0" hangingPunct="0">
              <a:defRPr kumimoji="1" sz="4800">
                <a:solidFill>
                  <a:schemeClr val="tx1"/>
                </a:solidFill>
                <a:latin typeface="Arial" charset="0"/>
                <a:ea typeface="ＭＳ Ｐゴシック" charset="-128"/>
              </a:defRPr>
            </a:lvl2pPr>
            <a:lvl3pPr marL="1143000" indent="-228600" eaLnBrk="0" hangingPunct="0">
              <a:defRPr kumimoji="1" sz="4800">
                <a:solidFill>
                  <a:schemeClr val="tx1"/>
                </a:solidFill>
                <a:latin typeface="Arial" charset="0"/>
                <a:ea typeface="ＭＳ Ｐゴシック" charset="-128"/>
              </a:defRPr>
            </a:lvl3pPr>
            <a:lvl4pPr marL="1600200" indent="-228600" eaLnBrk="0" hangingPunct="0">
              <a:defRPr kumimoji="1" sz="4800">
                <a:solidFill>
                  <a:schemeClr val="tx1"/>
                </a:solidFill>
                <a:latin typeface="Arial" charset="0"/>
                <a:ea typeface="ＭＳ Ｐゴシック" charset="-128"/>
              </a:defRPr>
            </a:lvl4pPr>
            <a:lvl5pPr marL="2057400" indent="-228600" eaLnBrk="0" hangingPunct="0">
              <a:defRPr kumimoji="1" sz="48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48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48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48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4800">
                <a:solidFill>
                  <a:schemeClr val="tx1"/>
                </a:solidFill>
                <a:latin typeface="Arial" charset="0"/>
                <a:ea typeface="ＭＳ Ｐゴシック" charset="-128"/>
              </a:defRPr>
            </a:lvl9pPr>
          </a:lstStyle>
          <a:p>
            <a:pPr eaLnBrk="1" hangingPunct="1"/>
            <a:r>
              <a:rPr lang="ja-JP" altLang="en-US" sz="1800">
                <a:latin typeface="メイリオ" pitchFamily="50" charset="-128"/>
                <a:ea typeface="メイリオ" pitchFamily="50" charset="-128"/>
                <a:cs typeface="メイリオ" pitchFamily="50" charset="-128"/>
              </a:rPr>
              <a:t>（内容）厚生労働省に対し、臨床研修制度における産休期間中の身分保証、再開時の研修継続の保証について、「臨床研修制度に関する省令」に明記するよう強く働きかけることを要望。</a:t>
            </a:r>
          </a:p>
        </p:txBody>
      </p:sp>
      <p:sp>
        <p:nvSpPr>
          <p:cNvPr id="18439" name="テキスト ボックス 9"/>
          <p:cNvSpPr txBox="1">
            <a:spLocks noChangeArrowheads="1"/>
          </p:cNvSpPr>
          <p:nvPr/>
        </p:nvSpPr>
        <p:spPr bwMode="auto">
          <a:xfrm>
            <a:off x="71438" y="692696"/>
            <a:ext cx="2857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a:solidFill>
                  <a:schemeClr val="tx1"/>
                </a:solidFill>
                <a:latin typeface="Arial" charset="0"/>
                <a:ea typeface="ＭＳ Ｐゴシック" charset="-128"/>
              </a:defRPr>
            </a:lvl1pPr>
            <a:lvl2pPr marL="742950" indent="-285750" eaLnBrk="0" hangingPunct="0">
              <a:defRPr kumimoji="1" sz="4800">
                <a:solidFill>
                  <a:schemeClr val="tx1"/>
                </a:solidFill>
                <a:latin typeface="Arial" charset="0"/>
                <a:ea typeface="ＭＳ Ｐゴシック" charset="-128"/>
              </a:defRPr>
            </a:lvl2pPr>
            <a:lvl3pPr marL="1143000" indent="-228600" eaLnBrk="0" hangingPunct="0">
              <a:defRPr kumimoji="1" sz="4800">
                <a:solidFill>
                  <a:schemeClr val="tx1"/>
                </a:solidFill>
                <a:latin typeface="Arial" charset="0"/>
                <a:ea typeface="ＭＳ Ｐゴシック" charset="-128"/>
              </a:defRPr>
            </a:lvl3pPr>
            <a:lvl4pPr marL="1600200" indent="-228600" eaLnBrk="0" hangingPunct="0">
              <a:defRPr kumimoji="1" sz="4800">
                <a:solidFill>
                  <a:schemeClr val="tx1"/>
                </a:solidFill>
                <a:latin typeface="Arial" charset="0"/>
                <a:ea typeface="ＭＳ Ｐゴシック" charset="-128"/>
              </a:defRPr>
            </a:lvl4pPr>
            <a:lvl5pPr marL="2057400" indent="-228600" eaLnBrk="0" hangingPunct="0">
              <a:defRPr kumimoji="1" sz="48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48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48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48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4800">
                <a:solidFill>
                  <a:schemeClr val="tx1"/>
                </a:solidFill>
                <a:latin typeface="Arial" charset="0"/>
                <a:ea typeface="ＭＳ Ｐゴシック" charset="-128"/>
              </a:defRPr>
            </a:lvl9pPr>
          </a:lstStyle>
          <a:p>
            <a:pPr eaLnBrk="1" hangingPunct="1"/>
            <a:r>
              <a:rPr lang="en-US" altLang="ja-JP" sz="2400" dirty="0"/>
              <a:t>【</a:t>
            </a:r>
            <a:r>
              <a:rPr lang="ja-JP" altLang="en-US" sz="2400" dirty="0"/>
              <a:t>各要望書の提出</a:t>
            </a:r>
            <a:r>
              <a:rPr lang="en-US" altLang="ja-JP" sz="2400" dirty="0"/>
              <a:t>】</a:t>
            </a:r>
            <a:endParaRPr lang="ja-JP" altLang="en-US" sz="2400" dirty="0"/>
          </a:p>
        </p:txBody>
      </p:sp>
      <p:sp>
        <p:nvSpPr>
          <p:cNvPr id="20" name="テキスト ボックス 9"/>
          <p:cNvSpPr txBox="1">
            <a:spLocks noChangeArrowheads="1"/>
          </p:cNvSpPr>
          <p:nvPr/>
        </p:nvSpPr>
        <p:spPr bwMode="auto">
          <a:xfrm>
            <a:off x="285750" y="2478633"/>
            <a:ext cx="8572500" cy="400050"/>
          </a:xfrm>
          <a:prstGeom prst="rect">
            <a:avLst/>
          </a:prstGeom>
          <a:solidFill>
            <a:srgbClr val="FFCCCC"/>
          </a:solidFill>
          <a:ln w="9525">
            <a:noFill/>
            <a:miter lim="800000"/>
            <a:headEnd/>
            <a:tailEnd/>
          </a:ln>
        </p:spPr>
        <p:txBody>
          <a:bodyPr>
            <a:spAutoFit/>
          </a:bodyPr>
          <a:lstStyle/>
          <a:p>
            <a:pPr>
              <a:defRPr/>
            </a:pPr>
            <a:r>
              <a:rPr lang="ja-JP" altLang="en-US" sz="2000" spc="-200" dirty="0">
                <a:latin typeface="メイリオ" pitchFamily="50" charset="-128"/>
                <a:ea typeface="メイリオ" pitchFamily="50" charset="-128"/>
              </a:rPr>
              <a:t>産休を含めて延べ</a:t>
            </a:r>
            <a:r>
              <a:rPr lang="en-US" altLang="ja-JP" sz="2000" spc="-200" dirty="0">
                <a:latin typeface="メイリオ" pitchFamily="50" charset="-128"/>
                <a:ea typeface="メイリオ" pitchFamily="50" charset="-128"/>
              </a:rPr>
              <a:t>90</a:t>
            </a:r>
            <a:r>
              <a:rPr lang="ja-JP" altLang="en-US" sz="2000" spc="-200" dirty="0">
                <a:latin typeface="メイリオ" pitchFamily="50" charset="-128"/>
                <a:ea typeface="メイリオ" pitchFamily="50" charset="-128"/>
              </a:rPr>
              <a:t>日間の研修の休止について厚生労働省の省令に明記された。</a:t>
            </a:r>
          </a:p>
        </p:txBody>
      </p:sp>
      <p:sp>
        <p:nvSpPr>
          <p:cNvPr id="22" name="ストライプ矢印 21"/>
          <p:cNvSpPr/>
          <p:nvPr/>
        </p:nvSpPr>
        <p:spPr>
          <a:xfrm rot="5400000" flipV="1">
            <a:off x="428626" y="1764258"/>
            <a:ext cx="857250" cy="428625"/>
          </a:xfrm>
          <a:prstGeom prst="stripedRightArrow">
            <a:avLst>
              <a:gd name="adj1" fmla="val 40442"/>
              <a:gd name="adj2" fmla="val 56536"/>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latin typeface="メイリオ" pitchFamily="50" charset="-128"/>
              <a:ea typeface="メイリオ" pitchFamily="50" charset="-128"/>
            </a:endParaRPr>
          </a:p>
        </p:txBody>
      </p:sp>
      <p:sp>
        <p:nvSpPr>
          <p:cNvPr id="29" name="正方形/長方形 28"/>
          <p:cNvSpPr/>
          <p:nvPr/>
        </p:nvSpPr>
        <p:spPr>
          <a:xfrm>
            <a:off x="142875" y="3052416"/>
            <a:ext cx="8858250" cy="3238500"/>
          </a:xfrm>
          <a:prstGeom prst="rect">
            <a:avLst/>
          </a:prstGeom>
          <a:solidFill>
            <a:srgbClr val="FFFF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443" name="テキスト ボックス 7"/>
          <p:cNvSpPr txBox="1">
            <a:spLocks noChangeArrowheads="1"/>
          </p:cNvSpPr>
          <p:nvPr/>
        </p:nvSpPr>
        <p:spPr bwMode="auto">
          <a:xfrm>
            <a:off x="142875" y="3123853"/>
            <a:ext cx="8715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a:solidFill>
                  <a:schemeClr val="tx1"/>
                </a:solidFill>
                <a:latin typeface="Arial" charset="0"/>
                <a:ea typeface="ＭＳ Ｐゴシック" charset="-128"/>
              </a:defRPr>
            </a:lvl1pPr>
            <a:lvl2pPr marL="742950" indent="-285750" eaLnBrk="0" hangingPunct="0">
              <a:defRPr kumimoji="1" sz="4800">
                <a:solidFill>
                  <a:schemeClr val="tx1"/>
                </a:solidFill>
                <a:latin typeface="Arial" charset="0"/>
                <a:ea typeface="ＭＳ Ｐゴシック" charset="-128"/>
              </a:defRPr>
            </a:lvl2pPr>
            <a:lvl3pPr marL="1143000" indent="-228600" eaLnBrk="0" hangingPunct="0">
              <a:defRPr kumimoji="1" sz="4800">
                <a:solidFill>
                  <a:schemeClr val="tx1"/>
                </a:solidFill>
                <a:latin typeface="Arial" charset="0"/>
                <a:ea typeface="ＭＳ Ｐゴシック" charset="-128"/>
              </a:defRPr>
            </a:lvl3pPr>
            <a:lvl4pPr marL="1600200" indent="-228600" eaLnBrk="0" hangingPunct="0">
              <a:defRPr kumimoji="1" sz="4800">
                <a:solidFill>
                  <a:schemeClr val="tx1"/>
                </a:solidFill>
                <a:latin typeface="Arial" charset="0"/>
                <a:ea typeface="ＭＳ Ｐゴシック" charset="-128"/>
              </a:defRPr>
            </a:lvl4pPr>
            <a:lvl5pPr marL="2057400" indent="-228600" eaLnBrk="0" hangingPunct="0">
              <a:defRPr kumimoji="1" sz="48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48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48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48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4800">
                <a:solidFill>
                  <a:schemeClr val="tx1"/>
                </a:solidFill>
                <a:latin typeface="Arial" charset="0"/>
                <a:ea typeface="ＭＳ Ｐゴシック" charset="-128"/>
              </a:defRPr>
            </a:lvl9pPr>
          </a:lstStyle>
          <a:p>
            <a:pPr eaLnBrk="1" hangingPunct="1"/>
            <a:r>
              <a:rPr lang="ja-JP" altLang="en-US" sz="1800">
                <a:latin typeface="メイリオ" pitchFamily="50" charset="-128"/>
                <a:ea typeface="メイリオ" pitchFamily="50" charset="-128"/>
                <a:cs typeface="メイリオ" pitchFamily="50" charset="-128"/>
              </a:rPr>
              <a:t>②平成</a:t>
            </a:r>
            <a:r>
              <a:rPr lang="en-US" altLang="ja-JP" sz="1800">
                <a:latin typeface="メイリオ" pitchFamily="50" charset="-128"/>
                <a:ea typeface="メイリオ" pitchFamily="50" charset="-128"/>
                <a:cs typeface="メイリオ" pitchFamily="50" charset="-128"/>
              </a:rPr>
              <a:t>19</a:t>
            </a:r>
            <a:r>
              <a:rPr lang="ja-JP" altLang="en-US" sz="1800">
                <a:latin typeface="メイリオ" pitchFamily="50" charset="-128"/>
                <a:ea typeface="メイリオ" pitchFamily="50" charset="-128"/>
                <a:cs typeface="メイリオ" pitchFamily="50" charset="-128"/>
              </a:rPr>
              <a:t>年</a:t>
            </a:r>
            <a:r>
              <a:rPr lang="en-US" altLang="ja-JP" sz="1800">
                <a:latin typeface="メイリオ" pitchFamily="50" charset="-128"/>
                <a:ea typeface="メイリオ" pitchFamily="50" charset="-128"/>
                <a:cs typeface="メイリオ" pitchFamily="50" charset="-128"/>
              </a:rPr>
              <a:t>2</a:t>
            </a:r>
            <a:r>
              <a:rPr lang="ja-JP" altLang="en-US" sz="1800">
                <a:latin typeface="メイリオ" pitchFamily="50" charset="-128"/>
                <a:ea typeface="メイリオ" pitchFamily="50" charset="-128"/>
                <a:cs typeface="メイリオ" pitchFamily="50" charset="-128"/>
              </a:rPr>
              <a:t>月　　男女共同参画委員会より　日本医師会長宛</a:t>
            </a:r>
          </a:p>
        </p:txBody>
      </p:sp>
      <p:sp>
        <p:nvSpPr>
          <p:cNvPr id="31" name="テキスト ボックス 8"/>
          <p:cNvSpPr txBox="1">
            <a:spLocks noChangeArrowheads="1"/>
          </p:cNvSpPr>
          <p:nvPr/>
        </p:nvSpPr>
        <p:spPr bwMode="auto">
          <a:xfrm>
            <a:off x="1000125" y="3481041"/>
            <a:ext cx="8072438" cy="1754187"/>
          </a:xfrm>
          <a:prstGeom prst="rect">
            <a:avLst/>
          </a:prstGeom>
          <a:noFill/>
          <a:ln w="9525">
            <a:noFill/>
            <a:miter lim="800000"/>
            <a:headEnd/>
            <a:tailEnd/>
          </a:ln>
        </p:spPr>
        <p:txBody>
          <a:bodyPr>
            <a:spAutoFit/>
          </a:bodyPr>
          <a:lstStyle/>
          <a:p>
            <a:pPr marL="806450" indent="-806450">
              <a:defRPr/>
            </a:pPr>
            <a:r>
              <a:rPr lang="ja-JP" altLang="en-US" sz="1800" dirty="0">
                <a:latin typeface="メイリオ" pitchFamily="50" charset="-128"/>
                <a:ea typeface="メイリオ" pitchFamily="50" charset="-128"/>
              </a:rPr>
              <a:t>（内容）厚生労働省に対し、</a:t>
            </a:r>
            <a:endParaRPr lang="en-US" altLang="ja-JP" sz="1800" dirty="0">
              <a:latin typeface="メイリオ" pitchFamily="50" charset="-128"/>
              <a:ea typeface="メイリオ" pitchFamily="50" charset="-128"/>
            </a:endParaRPr>
          </a:p>
          <a:p>
            <a:pPr marL="895350" indent="-442913">
              <a:defRPr/>
            </a:pPr>
            <a:r>
              <a:rPr lang="ja-JP" altLang="en-US" sz="1800" dirty="0">
                <a:latin typeface="メイリオ" pitchFamily="50" charset="-128"/>
                <a:ea typeface="メイリオ" pitchFamily="50" charset="-128"/>
              </a:rPr>
              <a:t>１．都道府県知事宛に出された通知「医師に対する出産・育児等と診療の両立の支援について」（平成</a:t>
            </a:r>
            <a:r>
              <a:rPr lang="en-US" altLang="ja-JP" sz="1800" dirty="0">
                <a:latin typeface="メイリオ" pitchFamily="50" charset="-128"/>
                <a:ea typeface="メイリオ" pitchFamily="50" charset="-128"/>
              </a:rPr>
              <a:t>18</a:t>
            </a:r>
            <a:r>
              <a:rPr lang="ja-JP" altLang="en-US" sz="1800" dirty="0">
                <a:latin typeface="メイリオ" pitchFamily="50" charset="-128"/>
                <a:ea typeface="メイリオ" pitchFamily="50" charset="-128"/>
              </a:rPr>
              <a:t>年</a:t>
            </a:r>
            <a:r>
              <a:rPr lang="en-US" altLang="ja-JP" sz="1800" dirty="0">
                <a:latin typeface="メイリオ" pitchFamily="50" charset="-128"/>
                <a:ea typeface="メイリオ" pitchFamily="50" charset="-128"/>
              </a:rPr>
              <a:t>10</a:t>
            </a:r>
            <a:r>
              <a:rPr lang="ja-JP" altLang="en-US" sz="1800" dirty="0">
                <a:latin typeface="メイリオ" pitchFamily="50" charset="-128"/>
                <a:ea typeface="メイリオ" pitchFamily="50" charset="-128"/>
              </a:rPr>
              <a:t>月</a:t>
            </a:r>
            <a:r>
              <a:rPr lang="en-US" altLang="ja-JP" sz="1800" dirty="0">
                <a:latin typeface="メイリオ" pitchFamily="50" charset="-128"/>
                <a:ea typeface="メイリオ" pitchFamily="50" charset="-128"/>
              </a:rPr>
              <a:t>31</a:t>
            </a:r>
            <a:r>
              <a:rPr lang="ja-JP" altLang="en-US" sz="1800" dirty="0">
                <a:latin typeface="メイリオ" pitchFamily="50" charset="-128"/>
                <a:ea typeface="メイリオ" pitchFamily="50" charset="-128"/>
              </a:rPr>
              <a:t>日付）を国立病院機構とﾅｼｮﾅﾙｾﾝﾀｰに改めて通知する</a:t>
            </a:r>
            <a:endParaRPr lang="en-US" altLang="ja-JP" sz="1800" dirty="0">
              <a:latin typeface="メイリオ" pitchFamily="50" charset="-128"/>
              <a:ea typeface="メイリオ" pitchFamily="50" charset="-128"/>
            </a:endParaRPr>
          </a:p>
          <a:p>
            <a:pPr marL="895350" indent="-442913">
              <a:defRPr/>
            </a:pPr>
            <a:r>
              <a:rPr lang="ja-JP" altLang="en-US" sz="1800" dirty="0">
                <a:latin typeface="メイリオ" pitchFamily="50" charset="-128"/>
                <a:ea typeface="メイリオ" pitchFamily="50" charset="-128"/>
              </a:rPr>
              <a:t>２．</a:t>
            </a:r>
            <a:r>
              <a:rPr lang="ja-JP" altLang="en-US" sz="1800" spc="-200" dirty="0">
                <a:latin typeface="メイリオ" pitchFamily="50" charset="-128"/>
                <a:ea typeface="メイリオ" pitchFamily="50" charset="-128"/>
              </a:rPr>
              <a:t>国家公務員の育児支援策として、医師の正職員短時間勤務制度の早期導入</a:t>
            </a:r>
            <a:endParaRPr lang="en-US" altLang="ja-JP" sz="1800" spc="-200" dirty="0">
              <a:latin typeface="メイリオ" pitchFamily="50" charset="-128"/>
              <a:ea typeface="メイリオ" pitchFamily="50" charset="-128"/>
            </a:endParaRPr>
          </a:p>
          <a:p>
            <a:pPr marL="895350" indent="-442913">
              <a:defRPr/>
            </a:pPr>
            <a:r>
              <a:rPr lang="ja-JP" altLang="en-US" sz="1800" dirty="0">
                <a:latin typeface="メイリオ" pitchFamily="50" charset="-128"/>
                <a:ea typeface="メイリオ" pitchFamily="50" charset="-128"/>
              </a:rPr>
              <a:t>３．</a:t>
            </a:r>
            <a:r>
              <a:rPr lang="ja-JP" altLang="en-US" sz="1800" spc="-100" dirty="0">
                <a:latin typeface="メイリオ" pitchFamily="50" charset="-128"/>
                <a:ea typeface="メイリオ" pitchFamily="50" charset="-128"/>
              </a:rPr>
              <a:t>産休育休の代替要員についての制度化について働きかけることを要望。</a:t>
            </a:r>
            <a:endParaRPr lang="ja-JP" altLang="en-US" sz="1800" dirty="0">
              <a:latin typeface="メイリオ" pitchFamily="50" charset="-128"/>
              <a:ea typeface="メイリオ" pitchFamily="50" charset="-128"/>
            </a:endParaRPr>
          </a:p>
        </p:txBody>
      </p:sp>
      <p:sp>
        <p:nvSpPr>
          <p:cNvPr id="32" name="テキスト ボックス 9"/>
          <p:cNvSpPr txBox="1">
            <a:spLocks noChangeArrowheads="1"/>
          </p:cNvSpPr>
          <p:nvPr/>
        </p:nvSpPr>
        <p:spPr bwMode="auto">
          <a:xfrm>
            <a:off x="285750" y="5227291"/>
            <a:ext cx="8572500" cy="1014412"/>
          </a:xfrm>
          <a:prstGeom prst="rect">
            <a:avLst/>
          </a:prstGeom>
          <a:solidFill>
            <a:srgbClr val="FFCCCC"/>
          </a:solidFill>
          <a:ln w="9525">
            <a:noFill/>
            <a:miter lim="800000"/>
            <a:headEnd/>
            <a:tailEnd/>
          </a:ln>
        </p:spPr>
        <p:txBody>
          <a:bodyPr>
            <a:spAutoFit/>
          </a:bodyPr>
          <a:lstStyle/>
          <a:p>
            <a:pPr>
              <a:defRPr/>
            </a:pPr>
            <a:r>
              <a:rPr lang="ja-JP" altLang="en-US" sz="2000" spc="60" dirty="0">
                <a:latin typeface="メイリオ" pitchFamily="50" charset="-128"/>
                <a:ea typeface="メイリオ" pitchFamily="50" charset="-128"/>
              </a:rPr>
              <a:t>厚生労働副大臣を通じ、１、２についてそれぞれの部署に取組の指示が</a:t>
            </a:r>
            <a:r>
              <a:rPr lang="ja-JP" altLang="en-US" sz="2000" dirty="0">
                <a:latin typeface="メイリオ" pitchFamily="50" charset="-128"/>
                <a:ea typeface="メイリオ" pitchFamily="50" charset="-128"/>
              </a:rPr>
              <a:t>出され、２について、平成</a:t>
            </a:r>
            <a:r>
              <a:rPr lang="en-US" altLang="ja-JP" sz="2000" dirty="0">
                <a:latin typeface="メイリオ" pitchFamily="50" charset="-128"/>
                <a:ea typeface="メイリオ" pitchFamily="50" charset="-128"/>
              </a:rPr>
              <a:t>19</a:t>
            </a:r>
            <a:r>
              <a:rPr lang="ja-JP" altLang="en-US" sz="2000" dirty="0">
                <a:latin typeface="メイリオ" pitchFamily="50" charset="-128"/>
                <a:ea typeface="メイリオ" pitchFamily="50" charset="-128"/>
              </a:rPr>
              <a:t>年</a:t>
            </a:r>
            <a:r>
              <a:rPr lang="en-US" altLang="ja-JP" sz="2000" dirty="0">
                <a:latin typeface="メイリオ" pitchFamily="50" charset="-128"/>
                <a:ea typeface="メイリオ" pitchFamily="50" charset="-128"/>
              </a:rPr>
              <a:t>8</a:t>
            </a:r>
            <a:r>
              <a:rPr lang="ja-JP" altLang="en-US" sz="2000" dirty="0">
                <a:latin typeface="メイリオ" pitchFamily="50" charset="-128"/>
                <a:ea typeface="メイリオ" pitchFamily="50" charset="-128"/>
              </a:rPr>
              <a:t>月</a:t>
            </a:r>
            <a:r>
              <a:rPr lang="en-US" altLang="ja-JP" sz="2000" dirty="0">
                <a:latin typeface="メイリオ" pitchFamily="50" charset="-128"/>
                <a:ea typeface="メイリオ" pitchFamily="50" charset="-128"/>
              </a:rPr>
              <a:t>1</a:t>
            </a:r>
            <a:r>
              <a:rPr lang="ja-JP" altLang="en-US" sz="2000" dirty="0">
                <a:latin typeface="メイリオ" pitchFamily="50" charset="-128"/>
                <a:ea typeface="メイリオ" pitchFamily="50" charset="-128"/>
              </a:rPr>
              <a:t>日施行の「育児休業等に関する法律の一部改正」として実現した。</a:t>
            </a:r>
          </a:p>
        </p:txBody>
      </p:sp>
      <p:sp>
        <p:nvSpPr>
          <p:cNvPr id="33" name="ストライプ矢印 32"/>
          <p:cNvSpPr/>
          <p:nvPr/>
        </p:nvSpPr>
        <p:spPr>
          <a:xfrm rot="5400000" flipV="1">
            <a:off x="1" y="4123978"/>
            <a:ext cx="1714500" cy="428625"/>
          </a:xfrm>
          <a:prstGeom prst="stripedRightArrow">
            <a:avLst>
              <a:gd name="adj1" fmla="val 40442"/>
              <a:gd name="adj2" fmla="val 56536"/>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latin typeface="メイリオ" pitchFamily="50" charset="-128"/>
              <a:ea typeface="メイリオ" pitchFamily="50" charset="-128"/>
            </a:endParaRPr>
          </a:p>
        </p:txBody>
      </p:sp>
      <p:sp>
        <p:nvSpPr>
          <p:cNvPr id="16" name="テキスト ボックス 15"/>
          <p:cNvSpPr txBox="1"/>
          <p:nvPr/>
        </p:nvSpPr>
        <p:spPr>
          <a:xfrm>
            <a:off x="107504" y="6551766"/>
            <a:ext cx="3744416" cy="261610"/>
          </a:xfrm>
          <a:prstGeom prst="rect">
            <a:avLst/>
          </a:prstGeom>
          <a:noFill/>
        </p:spPr>
        <p:txBody>
          <a:bodyPr wrap="square" rtlCol="0">
            <a:spAutoFit/>
          </a:bodyPr>
          <a:lstStyle/>
          <a:p>
            <a:r>
              <a:rPr kumimoji="1" lang="ja-JP" altLang="en-US" sz="1050" dirty="0" smtClean="0"/>
              <a:t>出典：日本医師会作成資料</a:t>
            </a:r>
            <a:endParaRPr kumimoji="1" lang="ja-JP" altLang="en-US" sz="1050" dirty="0"/>
          </a:p>
        </p:txBody>
      </p:sp>
      <p:sp>
        <p:nvSpPr>
          <p:cNvPr id="17"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85</a:t>
            </a:fld>
            <a:endParaRPr lang="ja-JP" altLang="en-US">
              <a:latin typeface="ＭＳ ゴシック" pitchFamily="49" charset="-128"/>
              <a:ea typeface="ＭＳ ゴシック" pitchFamily="49" charset="-128"/>
            </a:endParaRPr>
          </a:p>
        </p:txBody>
      </p:sp>
    </p:spTree>
    <p:extLst>
      <p:ext uri="{BB962C8B-B14F-4D97-AF65-F5344CB8AC3E}">
        <p14:creationId xmlns:p14="http://schemas.microsoft.com/office/powerpoint/2010/main" val="37598610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p:cNvSpPr/>
          <p:nvPr/>
        </p:nvSpPr>
        <p:spPr>
          <a:xfrm>
            <a:off x="142875" y="764704"/>
            <a:ext cx="8858250" cy="2500313"/>
          </a:xfrm>
          <a:prstGeom prst="rect">
            <a:avLst/>
          </a:prstGeom>
          <a:solidFill>
            <a:srgbClr val="FFFF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460" name="AutoShape 4"/>
          <p:cNvSpPr>
            <a:spLocks noChangeArrowheads="1"/>
          </p:cNvSpPr>
          <p:nvPr/>
        </p:nvSpPr>
        <p:spPr bwMode="auto">
          <a:xfrm>
            <a:off x="71438" y="116632"/>
            <a:ext cx="9001125" cy="596900"/>
          </a:xfrm>
          <a:prstGeom prst="roundRect">
            <a:avLst>
              <a:gd name="adj" fmla="val 16667"/>
            </a:avLst>
          </a:prstGeom>
          <a:solidFill>
            <a:srgbClr val="FF99FF"/>
          </a:solidFill>
          <a:ln w="9525">
            <a:solidFill>
              <a:schemeClr val="tx1"/>
            </a:solidFill>
            <a:round/>
            <a:headEnd/>
            <a:tailEnd/>
          </a:ln>
        </p:spPr>
        <p:txBody>
          <a:bodyPr wrap="none" anchor="ctr"/>
          <a:lstStyle/>
          <a:p>
            <a:pPr algn="ctr"/>
            <a:r>
              <a:rPr lang="ja-JP" altLang="en-US" sz="2800" dirty="0">
                <a:latin typeface="メイリオ" pitchFamily="50" charset="-128"/>
                <a:ea typeface="メイリオ" pitchFamily="50" charset="-128"/>
                <a:cs typeface="メイリオ" pitchFamily="50" charset="-128"/>
              </a:rPr>
              <a:t>女性医師の意見が結実した日本医師会の具体的な活動②</a:t>
            </a:r>
          </a:p>
        </p:txBody>
      </p:sp>
      <p:sp>
        <p:nvSpPr>
          <p:cNvPr id="19461" name="テキスト ボックス 7"/>
          <p:cNvSpPr txBox="1">
            <a:spLocks noChangeArrowheads="1"/>
          </p:cNvSpPr>
          <p:nvPr/>
        </p:nvSpPr>
        <p:spPr bwMode="auto">
          <a:xfrm>
            <a:off x="142875" y="836142"/>
            <a:ext cx="8715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a:solidFill>
                  <a:schemeClr val="tx1"/>
                </a:solidFill>
                <a:latin typeface="Arial" charset="0"/>
                <a:ea typeface="ＭＳ Ｐゴシック" charset="-128"/>
              </a:defRPr>
            </a:lvl1pPr>
            <a:lvl2pPr marL="742950" indent="-285750" eaLnBrk="0" hangingPunct="0">
              <a:defRPr kumimoji="1" sz="4800">
                <a:solidFill>
                  <a:schemeClr val="tx1"/>
                </a:solidFill>
                <a:latin typeface="Arial" charset="0"/>
                <a:ea typeface="ＭＳ Ｐゴシック" charset="-128"/>
              </a:defRPr>
            </a:lvl2pPr>
            <a:lvl3pPr marL="1143000" indent="-228600" eaLnBrk="0" hangingPunct="0">
              <a:defRPr kumimoji="1" sz="4800">
                <a:solidFill>
                  <a:schemeClr val="tx1"/>
                </a:solidFill>
                <a:latin typeface="Arial" charset="0"/>
                <a:ea typeface="ＭＳ Ｐゴシック" charset="-128"/>
              </a:defRPr>
            </a:lvl3pPr>
            <a:lvl4pPr marL="1600200" indent="-228600" eaLnBrk="0" hangingPunct="0">
              <a:defRPr kumimoji="1" sz="4800">
                <a:solidFill>
                  <a:schemeClr val="tx1"/>
                </a:solidFill>
                <a:latin typeface="Arial" charset="0"/>
                <a:ea typeface="ＭＳ Ｐゴシック" charset="-128"/>
              </a:defRPr>
            </a:lvl4pPr>
            <a:lvl5pPr marL="2057400" indent="-228600" eaLnBrk="0" hangingPunct="0">
              <a:defRPr kumimoji="1" sz="48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48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48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48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4800">
                <a:solidFill>
                  <a:schemeClr val="tx1"/>
                </a:solidFill>
                <a:latin typeface="Arial" charset="0"/>
                <a:ea typeface="ＭＳ Ｐゴシック" charset="-128"/>
              </a:defRPr>
            </a:lvl9pPr>
          </a:lstStyle>
          <a:p>
            <a:pPr eaLnBrk="1" hangingPunct="1"/>
            <a:r>
              <a:rPr lang="ja-JP" altLang="en-US" sz="1800">
                <a:latin typeface="メイリオ" pitchFamily="50" charset="-128"/>
                <a:ea typeface="メイリオ" pitchFamily="50" charset="-128"/>
                <a:cs typeface="メイリオ" pitchFamily="50" charset="-128"/>
              </a:rPr>
              <a:t>③平成</a:t>
            </a:r>
            <a:r>
              <a:rPr lang="en-US" altLang="ja-JP" sz="1800">
                <a:latin typeface="メイリオ" pitchFamily="50" charset="-128"/>
                <a:ea typeface="メイリオ" pitchFamily="50" charset="-128"/>
                <a:cs typeface="メイリオ" pitchFamily="50" charset="-128"/>
              </a:rPr>
              <a:t>19</a:t>
            </a:r>
            <a:r>
              <a:rPr lang="ja-JP" altLang="en-US" sz="1800">
                <a:latin typeface="メイリオ" pitchFamily="50" charset="-128"/>
                <a:ea typeface="メイリオ" pitchFamily="50" charset="-128"/>
                <a:cs typeface="メイリオ" pitchFamily="50" charset="-128"/>
              </a:rPr>
              <a:t>年</a:t>
            </a:r>
            <a:r>
              <a:rPr lang="en-US" altLang="ja-JP" sz="1800">
                <a:latin typeface="メイリオ" pitchFamily="50" charset="-128"/>
                <a:ea typeface="メイリオ" pitchFamily="50" charset="-128"/>
                <a:cs typeface="メイリオ" pitchFamily="50" charset="-128"/>
              </a:rPr>
              <a:t>2</a:t>
            </a:r>
            <a:r>
              <a:rPr lang="ja-JP" altLang="en-US" sz="1800">
                <a:latin typeface="メイリオ" pitchFamily="50" charset="-128"/>
                <a:ea typeface="メイリオ" pitchFamily="50" charset="-128"/>
                <a:cs typeface="メイリオ" pitchFamily="50" charset="-128"/>
              </a:rPr>
              <a:t>月　　男女共同参画委員会委員長より　日本医師会長宛</a:t>
            </a:r>
          </a:p>
        </p:txBody>
      </p:sp>
      <p:sp>
        <p:nvSpPr>
          <p:cNvPr id="14" name="テキスト ボックス 8"/>
          <p:cNvSpPr txBox="1">
            <a:spLocks noChangeArrowheads="1"/>
          </p:cNvSpPr>
          <p:nvPr/>
        </p:nvSpPr>
        <p:spPr bwMode="auto">
          <a:xfrm>
            <a:off x="1000125" y="1198092"/>
            <a:ext cx="8072438" cy="923925"/>
          </a:xfrm>
          <a:prstGeom prst="rect">
            <a:avLst/>
          </a:prstGeom>
          <a:noFill/>
          <a:ln w="9525">
            <a:noFill/>
            <a:miter lim="800000"/>
            <a:headEnd/>
            <a:tailEnd/>
          </a:ln>
        </p:spPr>
        <p:txBody>
          <a:bodyPr>
            <a:spAutoFit/>
          </a:bodyPr>
          <a:lstStyle/>
          <a:p>
            <a:pPr marL="895350" indent="-895350">
              <a:defRPr/>
            </a:pPr>
            <a:r>
              <a:rPr lang="ja-JP" altLang="en-US" sz="1800" dirty="0">
                <a:latin typeface="メイリオ" pitchFamily="50" charset="-128"/>
                <a:ea typeface="メイリオ" pitchFamily="50" charset="-128"/>
              </a:rPr>
              <a:t>（内容）１．日本医師会が行う研修会等への託児室併設</a:t>
            </a:r>
          </a:p>
          <a:p>
            <a:pPr marL="1347788" indent="-1347788">
              <a:defRPr/>
            </a:pPr>
            <a:r>
              <a:rPr lang="ja-JP" altLang="en-US" sz="1800" dirty="0">
                <a:latin typeface="メイリオ" pitchFamily="50" charset="-128"/>
                <a:ea typeface="メイリオ" pitchFamily="50" charset="-128"/>
              </a:rPr>
              <a:t>　　　　２．各医師会や製薬会社等が行う研修会等への託児室併設についての働きかけを要望。</a:t>
            </a:r>
          </a:p>
        </p:txBody>
      </p:sp>
      <p:sp>
        <p:nvSpPr>
          <p:cNvPr id="20" name="テキスト ボックス 9"/>
          <p:cNvSpPr txBox="1">
            <a:spLocks noChangeArrowheads="1"/>
          </p:cNvSpPr>
          <p:nvPr/>
        </p:nvSpPr>
        <p:spPr bwMode="auto">
          <a:xfrm>
            <a:off x="285750" y="2122017"/>
            <a:ext cx="8572500" cy="1016000"/>
          </a:xfrm>
          <a:prstGeom prst="rect">
            <a:avLst/>
          </a:prstGeom>
          <a:solidFill>
            <a:srgbClr val="FFCCCC"/>
          </a:solidFill>
          <a:ln w="9525">
            <a:noFill/>
            <a:miter lim="800000"/>
            <a:headEnd/>
            <a:tailEnd/>
          </a:ln>
        </p:spPr>
        <p:txBody>
          <a:bodyPr>
            <a:spAutoFit/>
          </a:bodyPr>
          <a:lstStyle/>
          <a:p>
            <a:pPr>
              <a:defRPr/>
            </a:pPr>
            <a:r>
              <a:rPr lang="ja-JP" altLang="en-US" sz="2000" dirty="0">
                <a:latin typeface="メイリオ" pitchFamily="50" charset="-128"/>
                <a:ea typeface="メイリオ" pitchFamily="50" charset="-128"/>
              </a:rPr>
              <a:t>１については、平成</a:t>
            </a:r>
            <a:r>
              <a:rPr lang="en-US" altLang="ja-JP" sz="2000" dirty="0">
                <a:latin typeface="メイリオ" pitchFamily="50" charset="-128"/>
                <a:ea typeface="メイリオ" pitchFamily="50" charset="-128"/>
              </a:rPr>
              <a:t>19</a:t>
            </a:r>
            <a:r>
              <a:rPr lang="ja-JP" altLang="en-US" sz="2000" dirty="0">
                <a:latin typeface="メイリオ" pitchFamily="50" charset="-128"/>
                <a:ea typeface="メイリオ" pitchFamily="50" charset="-128"/>
              </a:rPr>
              <a:t>年度より日本医師会事業計画に明記された。</a:t>
            </a:r>
            <a:endParaRPr lang="en-US" altLang="ja-JP" sz="2000" dirty="0">
              <a:latin typeface="メイリオ" pitchFamily="50" charset="-128"/>
              <a:ea typeface="メイリオ" pitchFamily="50" charset="-128"/>
            </a:endParaRPr>
          </a:p>
          <a:p>
            <a:pPr>
              <a:defRPr/>
            </a:pPr>
            <a:r>
              <a:rPr lang="ja-JP" altLang="en-US" sz="2000" spc="-80" dirty="0">
                <a:latin typeface="メイリオ" pitchFamily="50" charset="-128"/>
                <a:ea typeface="メイリオ" pitchFamily="50" charset="-128"/>
              </a:rPr>
              <a:t>２については、都道府県医師会と日本製薬団体連合会会長宛てに日本医師会</a:t>
            </a:r>
            <a:r>
              <a:rPr lang="ja-JP" altLang="en-US" sz="2000" dirty="0">
                <a:latin typeface="メイリオ" pitchFamily="50" charset="-128"/>
                <a:ea typeface="メイリオ" pitchFamily="50" charset="-128"/>
              </a:rPr>
              <a:t>よりそれぞれ依頼文が出された。</a:t>
            </a:r>
          </a:p>
        </p:txBody>
      </p:sp>
      <p:sp>
        <p:nvSpPr>
          <p:cNvPr id="22" name="ストライプ矢印 21"/>
          <p:cNvSpPr/>
          <p:nvPr/>
        </p:nvSpPr>
        <p:spPr>
          <a:xfrm rot="5400000" flipV="1">
            <a:off x="428626" y="1407641"/>
            <a:ext cx="857250" cy="428625"/>
          </a:xfrm>
          <a:prstGeom prst="stripedRightArrow">
            <a:avLst>
              <a:gd name="adj1" fmla="val 40442"/>
              <a:gd name="adj2" fmla="val 56536"/>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latin typeface="メイリオ" pitchFamily="50" charset="-128"/>
              <a:ea typeface="メイリオ" pitchFamily="50" charset="-128"/>
            </a:endParaRPr>
          </a:p>
        </p:txBody>
      </p:sp>
      <p:sp>
        <p:nvSpPr>
          <p:cNvPr id="29" name="正方形/長方形 28"/>
          <p:cNvSpPr/>
          <p:nvPr/>
        </p:nvSpPr>
        <p:spPr>
          <a:xfrm>
            <a:off x="142875" y="3336454"/>
            <a:ext cx="8858250" cy="3071813"/>
          </a:xfrm>
          <a:prstGeom prst="rect">
            <a:avLst/>
          </a:prstGeom>
          <a:solidFill>
            <a:srgbClr val="FFFF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0" name="テキスト ボックス 7"/>
          <p:cNvSpPr txBox="1">
            <a:spLocks noChangeArrowheads="1"/>
          </p:cNvSpPr>
          <p:nvPr/>
        </p:nvSpPr>
        <p:spPr bwMode="auto">
          <a:xfrm>
            <a:off x="142875" y="3407892"/>
            <a:ext cx="8715375" cy="369887"/>
          </a:xfrm>
          <a:prstGeom prst="rect">
            <a:avLst/>
          </a:prstGeom>
          <a:noFill/>
          <a:ln w="9525">
            <a:noFill/>
            <a:miter lim="800000"/>
            <a:headEnd/>
            <a:tailEnd/>
          </a:ln>
        </p:spPr>
        <p:txBody>
          <a:bodyPr>
            <a:spAutoFit/>
          </a:bodyPr>
          <a:lstStyle/>
          <a:p>
            <a:pPr>
              <a:defRPr/>
            </a:pPr>
            <a:r>
              <a:rPr lang="ja-JP" altLang="en-US" sz="1800" spc="-200" dirty="0">
                <a:latin typeface="メイリオ" pitchFamily="50" charset="-128"/>
                <a:ea typeface="メイリオ" pitchFamily="50" charset="-128"/>
              </a:rPr>
              <a:t>④平成</a:t>
            </a:r>
            <a:r>
              <a:rPr lang="en-US" altLang="ja-JP" sz="1800" spc="-200" dirty="0">
                <a:latin typeface="メイリオ" pitchFamily="50" charset="-128"/>
                <a:ea typeface="メイリオ" pitchFamily="50" charset="-128"/>
              </a:rPr>
              <a:t>19</a:t>
            </a:r>
            <a:r>
              <a:rPr lang="ja-JP" altLang="en-US" sz="1800" spc="-200" dirty="0">
                <a:latin typeface="メイリオ" pitchFamily="50" charset="-128"/>
                <a:ea typeface="メイリオ" pitchFamily="50" charset="-128"/>
              </a:rPr>
              <a:t>年</a:t>
            </a:r>
            <a:r>
              <a:rPr lang="en-US" altLang="ja-JP" sz="1800" spc="-200" dirty="0">
                <a:latin typeface="メイリオ" pitchFamily="50" charset="-128"/>
                <a:ea typeface="メイリオ" pitchFamily="50" charset="-128"/>
              </a:rPr>
              <a:t>3</a:t>
            </a:r>
            <a:r>
              <a:rPr lang="ja-JP" altLang="en-US" sz="1800" spc="-200" dirty="0">
                <a:latin typeface="メイリオ" pitchFamily="50" charset="-128"/>
                <a:ea typeface="メイリオ" pitchFamily="50" charset="-128"/>
              </a:rPr>
              <a:t>月　　勤務医委員会委員長、男女共同参画委員会委員長より　日本医師会長宛</a:t>
            </a:r>
            <a:endParaRPr lang="ja-JP" altLang="en-US" sz="1800" dirty="0">
              <a:latin typeface="メイリオ" pitchFamily="50" charset="-128"/>
              <a:ea typeface="メイリオ" pitchFamily="50" charset="-128"/>
            </a:endParaRPr>
          </a:p>
        </p:txBody>
      </p:sp>
      <p:sp>
        <p:nvSpPr>
          <p:cNvPr id="19467" name="テキスト ボックス 8"/>
          <p:cNvSpPr txBox="1">
            <a:spLocks noChangeArrowheads="1"/>
          </p:cNvSpPr>
          <p:nvPr/>
        </p:nvSpPr>
        <p:spPr bwMode="auto">
          <a:xfrm>
            <a:off x="1000125" y="3765079"/>
            <a:ext cx="8072438"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06450" indent="-806450" eaLnBrk="0" hangingPunct="0">
              <a:defRPr kumimoji="1" sz="4800">
                <a:solidFill>
                  <a:schemeClr val="tx1"/>
                </a:solidFill>
                <a:latin typeface="Arial" charset="0"/>
                <a:ea typeface="ＭＳ Ｐゴシック" charset="-128"/>
              </a:defRPr>
            </a:lvl1pPr>
            <a:lvl2pPr marL="742950" indent="-285750" eaLnBrk="0" hangingPunct="0">
              <a:defRPr kumimoji="1" sz="4800">
                <a:solidFill>
                  <a:schemeClr val="tx1"/>
                </a:solidFill>
                <a:latin typeface="Arial" charset="0"/>
                <a:ea typeface="ＭＳ Ｐゴシック" charset="-128"/>
              </a:defRPr>
            </a:lvl2pPr>
            <a:lvl3pPr marL="1143000" indent="-228600" eaLnBrk="0" hangingPunct="0">
              <a:defRPr kumimoji="1" sz="4800">
                <a:solidFill>
                  <a:schemeClr val="tx1"/>
                </a:solidFill>
                <a:latin typeface="Arial" charset="0"/>
                <a:ea typeface="ＭＳ Ｐゴシック" charset="-128"/>
              </a:defRPr>
            </a:lvl3pPr>
            <a:lvl4pPr marL="1600200" indent="-228600" eaLnBrk="0" hangingPunct="0">
              <a:defRPr kumimoji="1" sz="4800">
                <a:solidFill>
                  <a:schemeClr val="tx1"/>
                </a:solidFill>
                <a:latin typeface="Arial" charset="0"/>
                <a:ea typeface="ＭＳ Ｐゴシック" charset="-128"/>
              </a:defRPr>
            </a:lvl4pPr>
            <a:lvl5pPr marL="2057400" indent="-228600" eaLnBrk="0" hangingPunct="0">
              <a:defRPr kumimoji="1" sz="48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48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48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48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4800">
                <a:solidFill>
                  <a:schemeClr val="tx1"/>
                </a:solidFill>
                <a:latin typeface="Arial" charset="0"/>
                <a:ea typeface="ＭＳ Ｐゴシック" charset="-128"/>
              </a:defRPr>
            </a:lvl9pPr>
          </a:lstStyle>
          <a:p>
            <a:pPr eaLnBrk="1" hangingPunct="1"/>
            <a:r>
              <a:rPr lang="ja-JP" altLang="en-US" sz="1800">
                <a:latin typeface="メイリオ" pitchFamily="50" charset="-128"/>
                <a:ea typeface="メイリオ" pitchFamily="50" charset="-128"/>
                <a:cs typeface="メイリオ" pitchFamily="50" charset="-128"/>
              </a:rPr>
              <a:t>（内容）日本医療機能評価機構に対し、医療機能評価項目に、</a:t>
            </a:r>
            <a:br>
              <a:rPr lang="ja-JP" altLang="en-US" sz="1800">
                <a:latin typeface="メイリオ" pitchFamily="50" charset="-128"/>
                <a:ea typeface="メイリオ" pitchFamily="50" charset="-128"/>
                <a:cs typeface="メイリオ" pitchFamily="50" charset="-128"/>
              </a:rPr>
            </a:br>
            <a:r>
              <a:rPr lang="ja-JP" altLang="en-US" sz="1800">
                <a:latin typeface="メイリオ" pitchFamily="50" charset="-128"/>
                <a:ea typeface="メイリオ" pitchFamily="50" charset="-128"/>
                <a:cs typeface="メイリオ" pitchFamily="50" charset="-128"/>
              </a:rPr>
              <a:t>　１．ゆとりある勤務体制</a:t>
            </a:r>
            <a:br>
              <a:rPr lang="ja-JP" altLang="en-US" sz="1800">
                <a:latin typeface="メイリオ" pitchFamily="50" charset="-128"/>
                <a:ea typeface="メイリオ" pitchFamily="50" charset="-128"/>
                <a:cs typeface="メイリオ" pitchFamily="50" charset="-128"/>
              </a:rPr>
            </a:br>
            <a:r>
              <a:rPr lang="ja-JP" altLang="en-US" sz="1800">
                <a:latin typeface="メイリオ" pitchFamily="50" charset="-128"/>
                <a:ea typeface="メイリオ" pitchFamily="50" charset="-128"/>
                <a:cs typeface="メイリオ" pitchFamily="50" charset="-128"/>
              </a:rPr>
              <a:t>　２．子育てしながら勤務できる支援体制</a:t>
            </a:r>
            <a:br>
              <a:rPr lang="ja-JP" altLang="en-US" sz="1800">
                <a:latin typeface="メイリオ" pitchFamily="50" charset="-128"/>
                <a:ea typeface="メイリオ" pitchFamily="50" charset="-128"/>
                <a:cs typeface="メイリオ" pitchFamily="50" charset="-128"/>
              </a:rPr>
            </a:br>
            <a:r>
              <a:rPr lang="ja-JP" altLang="en-US" sz="1800">
                <a:latin typeface="メイリオ" pitchFamily="50" charset="-128"/>
                <a:ea typeface="メイリオ" pitchFamily="50" charset="-128"/>
                <a:cs typeface="メイリオ" pitchFamily="50" charset="-128"/>
              </a:rPr>
              <a:t>　３．休業後の再就業を支援する体制</a:t>
            </a:r>
            <a:br>
              <a:rPr lang="ja-JP" altLang="en-US" sz="1800">
                <a:latin typeface="メイリオ" pitchFamily="50" charset="-128"/>
                <a:ea typeface="メイリオ" pitchFamily="50" charset="-128"/>
                <a:cs typeface="メイリオ" pitchFamily="50" charset="-128"/>
              </a:rPr>
            </a:br>
            <a:r>
              <a:rPr lang="ja-JP" altLang="en-US" sz="1800">
                <a:latin typeface="メイリオ" pitchFamily="50" charset="-128"/>
                <a:ea typeface="メイリオ" pitchFamily="50" charset="-128"/>
                <a:cs typeface="メイリオ" pitchFamily="50" charset="-128"/>
              </a:rPr>
              <a:t>を加えるよう働きかけることを要望</a:t>
            </a:r>
          </a:p>
        </p:txBody>
      </p:sp>
      <p:sp>
        <p:nvSpPr>
          <p:cNvPr id="19468" name="テキスト ボックス 9"/>
          <p:cNvSpPr txBox="1">
            <a:spLocks noChangeArrowheads="1"/>
          </p:cNvSpPr>
          <p:nvPr/>
        </p:nvSpPr>
        <p:spPr bwMode="auto">
          <a:xfrm>
            <a:off x="285750" y="5249392"/>
            <a:ext cx="8572500" cy="1016000"/>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a:solidFill>
                  <a:schemeClr val="tx1"/>
                </a:solidFill>
                <a:latin typeface="Arial" charset="0"/>
                <a:ea typeface="ＭＳ Ｐゴシック" charset="-128"/>
              </a:defRPr>
            </a:lvl1pPr>
            <a:lvl2pPr marL="742950" indent="-285750" eaLnBrk="0" hangingPunct="0">
              <a:defRPr kumimoji="1" sz="4800">
                <a:solidFill>
                  <a:schemeClr val="tx1"/>
                </a:solidFill>
                <a:latin typeface="Arial" charset="0"/>
                <a:ea typeface="ＭＳ Ｐゴシック" charset="-128"/>
              </a:defRPr>
            </a:lvl2pPr>
            <a:lvl3pPr marL="1143000" indent="-228600" eaLnBrk="0" hangingPunct="0">
              <a:defRPr kumimoji="1" sz="4800">
                <a:solidFill>
                  <a:schemeClr val="tx1"/>
                </a:solidFill>
                <a:latin typeface="Arial" charset="0"/>
                <a:ea typeface="ＭＳ Ｐゴシック" charset="-128"/>
              </a:defRPr>
            </a:lvl3pPr>
            <a:lvl4pPr marL="1600200" indent="-228600" eaLnBrk="0" hangingPunct="0">
              <a:defRPr kumimoji="1" sz="4800">
                <a:solidFill>
                  <a:schemeClr val="tx1"/>
                </a:solidFill>
                <a:latin typeface="Arial" charset="0"/>
                <a:ea typeface="ＭＳ Ｐゴシック" charset="-128"/>
              </a:defRPr>
            </a:lvl4pPr>
            <a:lvl5pPr marL="2057400" indent="-228600" eaLnBrk="0" hangingPunct="0">
              <a:defRPr kumimoji="1" sz="48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48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48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48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4800">
                <a:solidFill>
                  <a:schemeClr val="tx1"/>
                </a:solidFill>
                <a:latin typeface="Arial" charset="0"/>
                <a:ea typeface="ＭＳ Ｐゴシック" charset="-128"/>
              </a:defRPr>
            </a:lvl9pPr>
          </a:lstStyle>
          <a:p>
            <a:pPr eaLnBrk="1" hangingPunct="1"/>
            <a:r>
              <a:rPr lang="ja-JP" altLang="en-US" sz="2000">
                <a:latin typeface="メイリオ" pitchFamily="50" charset="-128"/>
                <a:ea typeface="メイリオ" pitchFamily="50" charset="-128"/>
                <a:cs typeface="メイリオ" pitchFamily="50" charset="-128"/>
              </a:rPr>
              <a:t>日本医療機能評価機構理事長宛てに日本医師会長名で依頼文が出された。</a:t>
            </a:r>
            <a:br>
              <a:rPr lang="ja-JP" altLang="en-US" sz="2000">
                <a:latin typeface="メイリオ" pitchFamily="50" charset="-128"/>
                <a:ea typeface="メイリオ" pitchFamily="50" charset="-128"/>
                <a:cs typeface="メイリオ" pitchFamily="50" charset="-128"/>
              </a:rPr>
            </a:br>
            <a:r>
              <a:rPr lang="ja-JP" altLang="en-US" sz="2000">
                <a:latin typeface="メイリオ" pitchFamily="50" charset="-128"/>
                <a:ea typeface="メイリオ" pitchFamily="50" charset="-128"/>
                <a:cs typeface="メイリオ" pitchFamily="50" charset="-128"/>
              </a:rPr>
              <a:t>その結果、平成２１年７月運用開始の病院機能評価統合版評価項目</a:t>
            </a:r>
            <a:r>
              <a:rPr lang="en-US" altLang="ja-JP" sz="2000">
                <a:latin typeface="メイリオ" pitchFamily="50" charset="-128"/>
                <a:ea typeface="メイリオ" pitchFamily="50" charset="-128"/>
                <a:cs typeface="メイリオ" pitchFamily="50" charset="-128"/>
              </a:rPr>
              <a:t>V6.0</a:t>
            </a:r>
            <a:r>
              <a:rPr lang="ja-JP" altLang="en-US" sz="2000">
                <a:latin typeface="メイリオ" pitchFamily="50" charset="-128"/>
                <a:ea typeface="メイリオ" pitchFamily="50" charset="-128"/>
                <a:cs typeface="メイリオ" pitchFamily="50" charset="-128"/>
              </a:rPr>
              <a:t>より項目に加えられた。</a:t>
            </a:r>
          </a:p>
        </p:txBody>
      </p:sp>
      <p:sp>
        <p:nvSpPr>
          <p:cNvPr id="33" name="ストライプ矢印 32"/>
          <p:cNvSpPr/>
          <p:nvPr/>
        </p:nvSpPr>
        <p:spPr>
          <a:xfrm rot="5400000" flipV="1">
            <a:off x="214313" y="4193704"/>
            <a:ext cx="1285875" cy="428625"/>
          </a:xfrm>
          <a:prstGeom prst="stripedRightArrow">
            <a:avLst>
              <a:gd name="adj1" fmla="val 40442"/>
              <a:gd name="adj2" fmla="val 56536"/>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latin typeface="メイリオ" pitchFamily="50" charset="-128"/>
              <a:ea typeface="メイリオ" pitchFamily="50" charset="-128"/>
            </a:endParaRPr>
          </a:p>
        </p:txBody>
      </p:sp>
      <p:sp>
        <p:nvSpPr>
          <p:cNvPr id="16" name="テキスト ボックス 15"/>
          <p:cNvSpPr txBox="1"/>
          <p:nvPr/>
        </p:nvSpPr>
        <p:spPr>
          <a:xfrm>
            <a:off x="107504" y="6551766"/>
            <a:ext cx="3744416" cy="261610"/>
          </a:xfrm>
          <a:prstGeom prst="rect">
            <a:avLst/>
          </a:prstGeom>
          <a:noFill/>
        </p:spPr>
        <p:txBody>
          <a:bodyPr wrap="square" rtlCol="0">
            <a:spAutoFit/>
          </a:bodyPr>
          <a:lstStyle/>
          <a:p>
            <a:r>
              <a:rPr kumimoji="1" lang="ja-JP" altLang="en-US" sz="1050" dirty="0" smtClean="0"/>
              <a:t>出典：日本医師会作成資料</a:t>
            </a:r>
            <a:endParaRPr kumimoji="1" lang="ja-JP" altLang="en-US" sz="1050" dirty="0"/>
          </a:p>
        </p:txBody>
      </p:sp>
      <p:sp>
        <p:nvSpPr>
          <p:cNvPr id="15"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86</a:t>
            </a:fld>
            <a:endParaRPr lang="ja-JP" altLang="en-US">
              <a:latin typeface="ＭＳ ゴシック" pitchFamily="49" charset="-128"/>
              <a:ea typeface="ＭＳ ゴシック" pitchFamily="49" charset="-128"/>
            </a:endParaRPr>
          </a:p>
        </p:txBody>
      </p:sp>
    </p:spTree>
    <p:extLst>
      <p:ext uri="{BB962C8B-B14F-4D97-AF65-F5344CB8AC3E}">
        <p14:creationId xmlns:p14="http://schemas.microsoft.com/office/powerpoint/2010/main" val="158059944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p:cNvSpPr/>
          <p:nvPr/>
        </p:nvSpPr>
        <p:spPr>
          <a:xfrm>
            <a:off x="142875" y="764704"/>
            <a:ext cx="8858250" cy="2428875"/>
          </a:xfrm>
          <a:prstGeom prst="rect">
            <a:avLst/>
          </a:prstGeom>
          <a:solidFill>
            <a:srgbClr val="FFFF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484" name="AutoShape 4"/>
          <p:cNvSpPr>
            <a:spLocks noChangeArrowheads="1"/>
          </p:cNvSpPr>
          <p:nvPr/>
        </p:nvSpPr>
        <p:spPr bwMode="auto">
          <a:xfrm>
            <a:off x="71438" y="116632"/>
            <a:ext cx="9001125" cy="596900"/>
          </a:xfrm>
          <a:prstGeom prst="roundRect">
            <a:avLst>
              <a:gd name="adj" fmla="val 16667"/>
            </a:avLst>
          </a:prstGeom>
          <a:solidFill>
            <a:srgbClr val="FF99FF"/>
          </a:solidFill>
          <a:ln w="9525">
            <a:solidFill>
              <a:schemeClr val="tx1"/>
            </a:solidFill>
            <a:round/>
            <a:headEnd/>
            <a:tailEnd/>
          </a:ln>
        </p:spPr>
        <p:txBody>
          <a:bodyPr wrap="none" anchor="ctr"/>
          <a:lstStyle/>
          <a:p>
            <a:pPr algn="ctr"/>
            <a:r>
              <a:rPr lang="ja-JP" altLang="en-US" sz="2800" dirty="0">
                <a:latin typeface="メイリオ" pitchFamily="50" charset="-128"/>
                <a:ea typeface="メイリオ" pitchFamily="50" charset="-128"/>
                <a:cs typeface="メイリオ" pitchFamily="50" charset="-128"/>
              </a:rPr>
              <a:t>女性医師の意見が結実した日本医師会の具体的な活動③</a:t>
            </a:r>
          </a:p>
        </p:txBody>
      </p:sp>
      <p:sp>
        <p:nvSpPr>
          <p:cNvPr id="20485" name="テキスト ボックス 7"/>
          <p:cNvSpPr txBox="1">
            <a:spLocks noChangeArrowheads="1"/>
          </p:cNvSpPr>
          <p:nvPr/>
        </p:nvSpPr>
        <p:spPr bwMode="auto">
          <a:xfrm>
            <a:off x="142875" y="836142"/>
            <a:ext cx="8715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a:solidFill>
                  <a:schemeClr val="tx1"/>
                </a:solidFill>
                <a:latin typeface="Arial" charset="0"/>
                <a:ea typeface="ＭＳ Ｐゴシック" charset="-128"/>
              </a:defRPr>
            </a:lvl1pPr>
            <a:lvl2pPr marL="742950" indent="-285750" eaLnBrk="0" hangingPunct="0">
              <a:defRPr kumimoji="1" sz="4800">
                <a:solidFill>
                  <a:schemeClr val="tx1"/>
                </a:solidFill>
                <a:latin typeface="Arial" charset="0"/>
                <a:ea typeface="ＭＳ Ｐゴシック" charset="-128"/>
              </a:defRPr>
            </a:lvl2pPr>
            <a:lvl3pPr marL="1143000" indent="-228600" eaLnBrk="0" hangingPunct="0">
              <a:defRPr kumimoji="1" sz="4800">
                <a:solidFill>
                  <a:schemeClr val="tx1"/>
                </a:solidFill>
                <a:latin typeface="Arial" charset="0"/>
                <a:ea typeface="ＭＳ Ｐゴシック" charset="-128"/>
              </a:defRPr>
            </a:lvl3pPr>
            <a:lvl4pPr marL="1600200" indent="-228600" eaLnBrk="0" hangingPunct="0">
              <a:defRPr kumimoji="1" sz="4800">
                <a:solidFill>
                  <a:schemeClr val="tx1"/>
                </a:solidFill>
                <a:latin typeface="Arial" charset="0"/>
                <a:ea typeface="ＭＳ Ｐゴシック" charset="-128"/>
              </a:defRPr>
            </a:lvl4pPr>
            <a:lvl5pPr marL="2057400" indent="-228600" eaLnBrk="0" hangingPunct="0">
              <a:defRPr kumimoji="1" sz="48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48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48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48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4800">
                <a:solidFill>
                  <a:schemeClr val="tx1"/>
                </a:solidFill>
                <a:latin typeface="Arial" charset="0"/>
                <a:ea typeface="ＭＳ Ｐゴシック" charset="-128"/>
              </a:defRPr>
            </a:lvl9pPr>
          </a:lstStyle>
          <a:p>
            <a:pPr eaLnBrk="1" hangingPunct="1"/>
            <a:r>
              <a:rPr lang="ja-JP" altLang="en-US" sz="1800" dirty="0">
                <a:latin typeface="メイリオ" pitchFamily="50" charset="-128"/>
                <a:ea typeface="メイリオ" pitchFamily="50" charset="-128"/>
                <a:cs typeface="メイリオ" pitchFamily="50" charset="-128"/>
              </a:rPr>
              <a:t>⑤平成２１年６月　　女性医師支援センター長より　日本医師会長宛</a:t>
            </a:r>
          </a:p>
        </p:txBody>
      </p:sp>
      <p:sp>
        <p:nvSpPr>
          <p:cNvPr id="14" name="テキスト ボックス 8"/>
          <p:cNvSpPr txBox="1">
            <a:spLocks noChangeArrowheads="1"/>
          </p:cNvSpPr>
          <p:nvPr/>
        </p:nvSpPr>
        <p:spPr bwMode="auto">
          <a:xfrm>
            <a:off x="1000125" y="1198092"/>
            <a:ext cx="8072438" cy="1200150"/>
          </a:xfrm>
          <a:prstGeom prst="rect">
            <a:avLst/>
          </a:prstGeom>
          <a:noFill/>
          <a:ln w="9525">
            <a:noFill/>
            <a:miter lim="800000"/>
            <a:headEnd/>
            <a:tailEnd/>
          </a:ln>
        </p:spPr>
        <p:txBody>
          <a:bodyPr>
            <a:spAutoFit/>
          </a:bodyPr>
          <a:lstStyle/>
          <a:p>
            <a:pPr marL="895350" indent="-895350">
              <a:defRPr/>
            </a:pPr>
            <a:r>
              <a:rPr lang="ja-JP" altLang="en-US" sz="1800" dirty="0">
                <a:latin typeface="メイリオ" pitchFamily="50" charset="-128"/>
                <a:ea typeface="メイリオ" pitchFamily="50" charset="-128"/>
              </a:rPr>
              <a:t>（内容）厚生労働大臣に対し、</a:t>
            </a:r>
            <a:br>
              <a:rPr lang="ja-JP" altLang="en-US" sz="1800" dirty="0">
                <a:latin typeface="メイリオ" pitchFamily="50" charset="-128"/>
                <a:ea typeface="メイリオ" pitchFamily="50" charset="-128"/>
              </a:rPr>
            </a:br>
            <a:r>
              <a:rPr lang="ja-JP" altLang="en-US" sz="1800" spc="-120" dirty="0">
                <a:latin typeface="メイリオ" pitchFamily="50" charset="-128"/>
                <a:ea typeface="メイリオ" pitchFamily="50" charset="-128"/>
              </a:rPr>
              <a:t>１．臨床研修中の妊娠・出産・育児等による中断についてのﾙｰﾙの明文化</a:t>
            </a:r>
            <a:endParaRPr lang="en-US" altLang="ja-JP" sz="1800" spc="-120" dirty="0">
              <a:latin typeface="メイリオ" pitchFamily="50" charset="-128"/>
              <a:ea typeface="メイリオ" pitchFamily="50" charset="-128"/>
            </a:endParaRPr>
          </a:p>
          <a:p>
            <a:pPr marL="895350" indent="-895350">
              <a:defRPr/>
            </a:pPr>
            <a:r>
              <a:rPr lang="ja-JP" altLang="en-US" sz="1800" dirty="0">
                <a:latin typeface="メイリオ" pitchFamily="50" charset="-128"/>
                <a:ea typeface="メイリオ" pitchFamily="50" charset="-128"/>
              </a:rPr>
              <a:t>　　　　２．臨床研修のについて、妊娠・出産・育児等に配慮した柔軟性をもったコースの設置について働きかけることを要望</a:t>
            </a:r>
          </a:p>
        </p:txBody>
      </p:sp>
      <p:sp>
        <p:nvSpPr>
          <p:cNvPr id="20487" name="テキスト ボックス 9"/>
          <p:cNvSpPr txBox="1">
            <a:spLocks noChangeArrowheads="1"/>
          </p:cNvSpPr>
          <p:nvPr/>
        </p:nvSpPr>
        <p:spPr bwMode="auto">
          <a:xfrm>
            <a:off x="285750" y="2407767"/>
            <a:ext cx="8572500" cy="708025"/>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a:solidFill>
                  <a:schemeClr val="tx1"/>
                </a:solidFill>
                <a:latin typeface="Arial" charset="0"/>
                <a:ea typeface="ＭＳ Ｐゴシック" charset="-128"/>
              </a:defRPr>
            </a:lvl1pPr>
            <a:lvl2pPr marL="742950" indent="-285750" eaLnBrk="0" hangingPunct="0">
              <a:defRPr kumimoji="1" sz="4800">
                <a:solidFill>
                  <a:schemeClr val="tx1"/>
                </a:solidFill>
                <a:latin typeface="Arial" charset="0"/>
                <a:ea typeface="ＭＳ Ｐゴシック" charset="-128"/>
              </a:defRPr>
            </a:lvl2pPr>
            <a:lvl3pPr marL="1143000" indent="-228600" eaLnBrk="0" hangingPunct="0">
              <a:defRPr kumimoji="1" sz="4800">
                <a:solidFill>
                  <a:schemeClr val="tx1"/>
                </a:solidFill>
                <a:latin typeface="Arial" charset="0"/>
                <a:ea typeface="ＭＳ Ｐゴシック" charset="-128"/>
              </a:defRPr>
            </a:lvl3pPr>
            <a:lvl4pPr marL="1600200" indent="-228600" eaLnBrk="0" hangingPunct="0">
              <a:defRPr kumimoji="1" sz="4800">
                <a:solidFill>
                  <a:schemeClr val="tx1"/>
                </a:solidFill>
                <a:latin typeface="Arial" charset="0"/>
                <a:ea typeface="ＭＳ Ｐゴシック" charset="-128"/>
              </a:defRPr>
            </a:lvl4pPr>
            <a:lvl5pPr marL="2057400" indent="-228600" eaLnBrk="0" hangingPunct="0">
              <a:defRPr kumimoji="1" sz="48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48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48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48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4800">
                <a:solidFill>
                  <a:schemeClr val="tx1"/>
                </a:solidFill>
                <a:latin typeface="Arial" charset="0"/>
                <a:ea typeface="ＭＳ Ｐゴシック" charset="-128"/>
              </a:defRPr>
            </a:lvl9pPr>
          </a:lstStyle>
          <a:p>
            <a:pPr eaLnBrk="1" hangingPunct="1"/>
            <a:r>
              <a:rPr lang="ja-JP" altLang="en-US" sz="2000">
                <a:latin typeface="メイリオ" pitchFamily="50" charset="-128"/>
                <a:ea typeface="メイリオ" pitchFamily="50" charset="-128"/>
                <a:cs typeface="メイリオ" pitchFamily="50" charset="-128"/>
              </a:rPr>
              <a:t>１について、厚生労働省より各地方厚生局に対し、詳細なルールを周知するための通知が出された。</a:t>
            </a:r>
          </a:p>
        </p:txBody>
      </p:sp>
      <p:sp>
        <p:nvSpPr>
          <p:cNvPr id="22" name="ストライプ矢印 21"/>
          <p:cNvSpPr/>
          <p:nvPr/>
        </p:nvSpPr>
        <p:spPr>
          <a:xfrm rot="5400000" flipV="1">
            <a:off x="321469" y="1514798"/>
            <a:ext cx="1071563" cy="428625"/>
          </a:xfrm>
          <a:prstGeom prst="stripedRightArrow">
            <a:avLst>
              <a:gd name="adj1" fmla="val 40442"/>
              <a:gd name="adj2" fmla="val 56536"/>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latin typeface="メイリオ" pitchFamily="50" charset="-128"/>
              <a:ea typeface="メイリオ" pitchFamily="50" charset="-128"/>
            </a:endParaRPr>
          </a:p>
        </p:txBody>
      </p:sp>
      <p:sp>
        <p:nvSpPr>
          <p:cNvPr id="29" name="正方形/長方形 28"/>
          <p:cNvSpPr/>
          <p:nvPr/>
        </p:nvSpPr>
        <p:spPr>
          <a:xfrm>
            <a:off x="142875" y="3265017"/>
            <a:ext cx="8858250" cy="3143250"/>
          </a:xfrm>
          <a:prstGeom prst="rect">
            <a:avLst/>
          </a:prstGeom>
          <a:solidFill>
            <a:srgbClr val="FFFF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490" name="テキスト ボックス 7"/>
          <p:cNvSpPr txBox="1">
            <a:spLocks noChangeArrowheads="1"/>
          </p:cNvSpPr>
          <p:nvPr/>
        </p:nvSpPr>
        <p:spPr bwMode="auto">
          <a:xfrm>
            <a:off x="142875" y="3336454"/>
            <a:ext cx="8715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a:solidFill>
                  <a:schemeClr val="tx1"/>
                </a:solidFill>
                <a:latin typeface="Arial" charset="0"/>
                <a:ea typeface="ＭＳ Ｐゴシック" charset="-128"/>
              </a:defRPr>
            </a:lvl1pPr>
            <a:lvl2pPr marL="742950" indent="-285750" eaLnBrk="0" hangingPunct="0">
              <a:defRPr kumimoji="1" sz="4800">
                <a:solidFill>
                  <a:schemeClr val="tx1"/>
                </a:solidFill>
                <a:latin typeface="Arial" charset="0"/>
                <a:ea typeface="ＭＳ Ｐゴシック" charset="-128"/>
              </a:defRPr>
            </a:lvl2pPr>
            <a:lvl3pPr marL="1143000" indent="-228600" eaLnBrk="0" hangingPunct="0">
              <a:defRPr kumimoji="1" sz="4800">
                <a:solidFill>
                  <a:schemeClr val="tx1"/>
                </a:solidFill>
                <a:latin typeface="Arial" charset="0"/>
                <a:ea typeface="ＭＳ Ｐゴシック" charset="-128"/>
              </a:defRPr>
            </a:lvl3pPr>
            <a:lvl4pPr marL="1600200" indent="-228600" eaLnBrk="0" hangingPunct="0">
              <a:defRPr kumimoji="1" sz="4800">
                <a:solidFill>
                  <a:schemeClr val="tx1"/>
                </a:solidFill>
                <a:latin typeface="Arial" charset="0"/>
                <a:ea typeface="ＭＳ Ｐゴシック" charset="-128"/>
              </a:defRPr>
            </a:lvl4pPr>
            <a:lvl5pPr marL="2057400" indent="-228600" eaLnBrk="0" hangingPunct="0">
              <a:defRPr kumimoji="1" sz="48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48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48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48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4800">
                <a:solidFill>
                  <a:schemeClr val="tx1"/>
                </a:solidFill>
                <a:latin typeface="Arial" charset="0"/>
                <a:ea typeface="ＭＳ Ｐゴシック" charset="-128"/>
              </a:defRPr>
            </a:lvl9pPr>
          </a:lstStyle>
          <a:p>
            <a:pPr eaLnBrk="1" hangingPunct="1"/>
            <a:r>
              <a:rPr lang="ja-JP" altLang="en-US" sz="1800">
                <a:latin typeface="メイリオ" pitchFamily="50" charset="-128"/>
                <a:ea typeface="メイリオ" pitchFamily="50" charset="-128"/>
                <a:cs typeface="メイリオ" pitchFamily="50" charset="-128"/>
              </a:rPr>
              <a:t>⑥平成２２年６月　　女性医師支援センター長より　日本医師会長宛</a:t>
            </a:r>
          </a:p>
        </p:txBody>
      </p:sp>
      <p:sp>
        <p:nvSpPr>
          <p:cNvPr id="20491" name="テキスト ボックス 8"/>
          <p:cNvSpPr txBox="1">
            <a:spLocks noChangeArrowheads="1"/>
          </p:cNvSpPr>
          <p:nvPr/>
        </p:nvSpPr>
        <p:spPr bwMode="auto">
          <a:xfrm>
            <a:off x="1000125" y="3693642"/>
            <a:ext cx="80724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06450" indent="-806450" eaLnBrk="0" hangingPunct="0">
              <a:defRPr kumimoji="1" sz="4800">
                <a:solidFill>
                  <a:schemeClr val="tx1"/>
                </a:solidFill>
                <a:latin typeface="Arial" charset="0"/>
                <a:ea typeface="ＭＳ Ｐゴシック" charset="-128"/>
              </a:defRPr>
            </a:lvl1pPr>
            <a:lvl2pPr marL="742950" indent="-285750" eaLnBrk="0" hangingPunct="0">
              <a:defRPr kumimoji="1" sz="4800">
                <a:solidFill>
                  <a:schemeClr val="tx1"/>
                </a:solidFill>
                <a:latin typeface="Arial" charset="0"/>
                <a:ea typeface="ＭＳ Ｐゴシック" charset="-128"/>
              </a:defRPr>
            </a:lvl2pPr>
            <a:lvl3pPr marL="1143000" indent="-228600" eaLnBrk="0" hangingPunct="0">
              <a:defRPr kumimoji="1" sz="4800">
                <a:solidFill>
                  <a:schemeClr val="tx1"/>
                </a:solidFill>
                <a:latin typeface="Arial" charset="0"/>
                <a:ea typeface="ＭＳ Ｐゴシック" charset="-128"/>
              </a:defRPr>
            </a:lvl3pPr>
            <a:lvl4pPr marL="1600200" indent="-228600" eaLnBrk="0" hangingPunct="0">
              <a:defRPr kumimoji="1" sz="4800">
                <a:solidFill>
                  <a:schemeClr val="tx1"/>
                </a:solidFill>
                <a:latin typeface="Arial" charset="0"/>
                <a:ea typeface="ＭＳ Ｐゴシック" charset="-128"/>
              </a:defRPr>
            </a:lvl4pPr>
            <a:lvl5pPr marL="2057400" indent="-228600" eaLnBrk="0" hangingPunct="0">
              <a:defRPr kumimoji="1" sz="48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48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48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48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4800">
                <a:solidFill>
                  <a:schemeClr val="tx1"/>
                </a:solidFill>
                <a:latin typeface="Arial" charset="0"/>
                <a:ea typeface="ＭＳ Ｐゴシック" charset="-128"/>
              </a:defRPr>
            </a:lvl9pPr>
          </a:lstStyle>
          <a:p>
            <a:pPr eaLnBrk="1" hangingPunct="1"/>
            <a:r>
              <a:rPr lang="ja-JP" altLang="en-US" sz="1800">
                <a:latin typeface="メイリオ" pitchFamily="50" charset="-128"/>
                <a:ea typeface="メイリオ" pitchFamily="50" charset="-128"/>
                <a:cs typeface="メイリオ" pitchFamily="50" charset="-128"/>
              </a:rPr>
              <a:t>（内容）文部科学省に対し、男女共同参画やワークライフバランスについての講義の医学部教育カリキュラムへの導入促進について働きかけることを要望</a:t>
            </a:r>
          </a:p>
        </p:txBody>
      </p:sp>
      <p:sp>
        <p:nvSpPr>
          <p:cNvPr id="32" name="テキスト ボックス 9"/>
          <p:cNvSpPr txBox="1">
            <a:spLocks noChangeArrowheads="1"/>
          </p:cNvSpPr>
          <p:nvPr/>
        </p:nvSpPr>
        <p:spPr bwMode="auto">
          <a:xfrm>
            <a:off x="285750" y="4633442"/>
            <a:ext cx="8572500" cy="1631950"/>
          </a:xfrm>
          <a:prstGeom prst="rect">
            <a:avLst/>
          </a:prstGeom>
          <a:solidFill>
            <a:srgbClr val="FFCCCC"/>
          </a:solidFill>
          <a:ln w="9525">
            <a:noFill/>
            <a:miter lim="800000"/>
            <a:headEnd/>
            <a:tailEnd/>
          </a:ln>
        </p:spPr>
        <p:txBody>
          <a:bodyPr>
            <a:spAutoFit/>
          </a:bodyPr>
          <a:lstStyle/>
          <a:p>
            <a:pPr>
              <a:defRPr/>
            </a:pPr>
            <a:r>
              <a:rPr lang="ja-JP" altLang="en-US" sz="2000" dirty="0">
                <a:latin typeface="メイリオ" pitchFamily="50" charset="-128"/>
                <a:ea typeface="メイリオ" pitchFamily="50" charset="-128"/>
              </a:rPr>
              <a:t>文部科学大臣、文部科学省政務三役およびモデル・コア・カリキュラムの改訂に関する連絡調整委員会委員長宛てに、日本医師会長より講義必修化の依頼文が出された。</a:t>
            </a:r>
            <a:br>
              <a:rPr lang="ja-JP" altLang="en-US" sz="2000" dirty="0">
                <a:latin typeface="メイリオ" pitchFamily="50" charset="-128"/>
                <a:ea typeface="メイリオ" pitchFamily="50" charset="-128"/>
              </a:rPr>
            </a:br>
            <a:r>
              <a:rPr lang="ja-JP" altLang="en-US" sz="2000" spc="-120" dirty="0">
                <a:latin typeface="メイリオ" pitchFamily="50" charset="-128"/>
                <a:ea typeface="メイリオ" pitchFamily="50" charset="-128"/>
              </a:rPr>
              <a:t>結果、「医学教育モデル・コア・カリキュラム　</a:t>
            </a:r>
            <a:r>
              <a:rPr lang="en-US" altLang="ja-JP" sz="2000" spc="-120" dirty="0">
                <a:latin typeface="メイリオ" pitchFamily="50" charset="-128"/>
                <a:ea typeface="メイリオ" pitchFamily="50" charset="-128"/>
              </a:rPr>
              <a:t>–</a:t>
            </a:r>
            <a:r>
              <a:rPr lang="ja-JP" altLang="en-US" sz="2000" spc="-120" dirty="0">
                <a:latin typeface="メイリオ" pitchFamily="50" charset="-128"/>
                <a:ea typeface="メイリオ" pitchFamily="50" charset="-128"/>
              </a:rPr>
              <a:t>　教育内容ガイドライン　</a:t>
            </a:r>
            <a:r>
              <a:rPr lang="en-US" altLang="ja-JP" sz="2000" spc="-120" dirty="0">
                <a:latin typeface="メイリオ" pitchFamily="50" charset="-128"/>
                <a:ea typeface="メイリオ" pitchFamily="50" charset="-128"/>
              </a:rPr>
              <a:t>-</a:t>
            </a:r>
            <a:r>
              <a:rPr lang="ja-JP" altLang="en-US" sz="2000" dirty="0">
                <a:latin typeface="メイリオ" pitchFamily="50" charset="-128"/>
                <a:ea typeface="メイリオ" pitchFamily="50" charset="-128"/>
              </a:rPr>
              <a:t>（平成</a:t>
            </a:r>
            <a:r>
              <a:rPr lang="en-US" altLang="ja-JP" sz="2000" dirty="0">
                <a:latin typeface="メイリオ" pitchFamily="50" charset="-128"/>
                <a:ea typeface="メイリオ" pitchFamily="50" charset="-128"/>
              </a:rPr>
              <a:t>22</a:t>
            </a:r>
            <a:r>
              <a:rPr lang="ja-JP" altLang="en-US" sz="2000" dirty="0">
                <a:latin typeface="メイリオ" pitchFamily="50" charset="-128"/>
                <a:ea typeface="メイリオ" pitchFamily="50" charset="-128"/>
              </a:rPr>
              <a:t>年年度改訂版）」に採用されることになった。</a:t>
            </a:r>
          </a:p>
        </p:txBody>
      </p:sp>
      <p:sp>
        <p:nvSpPr>
          <p:cNvPr id="33" name="ストライプ矢印 32"/>
          <p:cNvSpPr/>
          <p:nvPr/>
        </p:nvSpPr>
        <p:spPr>
          <a:xfrm rot="5400000" flipV="1">
            <a:off x="464345" y="3872235"/>
            <a:ext cx="785812" cy="428625"/>
          </a:xfrm>
          <a:prstGeom prst="stripedRightArrow">
            <a:avLst>
              <a:gd name="adj1" fmla="val 40442"/>
              <a:gd name="adj2" fmla="val 56536"/>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latin typeface="メイリオ" pitchFamily="50" charset="-128"/>
              <a:ea typeface="メイリオ" pitchFamily="50" charset="-128"/>
            </a:endParaRPr>
          </a:p>
        </p:txBody>
      </p:sp>
      <p:sp>
        <p:nvSpPr>
          <p:cNvPr id="16" name="テキスト ボックス 15"/>
          <p:cNvSpPr txBox="1"/>
          <p:nvPr/>
        </p:nvSpPr>
        <p:spPr>
          <a:xfrm>
            <a:off x="107504" y="6551766"/>
            <a:ext cx="3744416" cy="261610"/>
          </a:xfrm>
          <a:prstGeom prst="rect">
            <a:avLst/>
          </a:prstGeom>
          <a:noFill/>
        </p:spPr>
        <p:txBody>
          <a:bodyPr wrap="square" rtlCol="0">
            <a:spAutoFit/>
          </a:bodyPr>
          <a:lstStyle/>
          <a:p>
            <a:r>
              <a:rPr kumimoji="1" lang="ja-JP" altLang="en-US" sz="1050" dirty="0" smtClean="0"/>
              <a:t>出典：日本医師会作成資料</a:t>
            </a:r>
            <a:endParaRPr kumimoji="1" lang="ja-JP" altLang="en-US" sz="1050" dirty="0"/>
          </a:p>
        </p:txBody>
      </p:sp>
      <p:sp>
        <p:nvSpPr>
          <p:cNvPr id="15"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87</a:t>
            </a:fld>
            <a:endParaRPr lang="ja-JP" altLang="en-US" dirty="0">
              <a:latin typeface="ＭＳ ゴシック" pitchFamily="49" charset="-128"/>
              <a:ea typeface="ＭＳ ゴシック" pitchFamily="49" charset="-128"/>
            </a:endParaRPr>
          </a:p>
        </p:txBody>
      </p:sp>
    </p:spTree>
    <p:extLst>
      <p:ext uri="{BB962C8B-B14F-4D97-AF65-F5344CB8AC3E}">
        <p14:creationId xmlns:p14="http://schemas.microsoft.com/office/powerpoint/2010/main" val="7896023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88</a:t>
            </a:fld>
            <a:endParaRPr lang="ja-JP" altLang="en-US" dirty="0">
              <a:latin typeface="ＭＳ ゴシック" pitchFamily="49" charset="-128"/>
              <a:ea typeface="ＭＳ ゴシック" pitchFamily="49" charset="-128"/>
            </a:endParaRPr>
          </a:p>
        </p:txBody>
      </p:sp>
      <p:sp>
        <p:nvSpPr>
          <p:cNvPr id="3" name="テキスト ボックス 2"/>
          <p:cNvSpPr txBox="1"/>
          <p:nvPr/>
        </p:nvSpPr>
        <p:spPr>
          <a:xfrm>
            <a:off x="107504" y="6551766"/>
            <a:ext cx="3744416" cy="261610"/>
          </a:xfrm>
          <a:prstGeom prst="rect">
            <a:avLst/>
          </a:prstGeom>
          <a:noFill/>
        </p:spPr>
        <p:txBody>
          <a:bodyPr wrap="square" rtlCol="0">
            <a:spAutoFit/>
          </a:bodyPr>
          <a:lstStyle/>
          <a:p>
            <a:r>
              <a:rPr kumimoji="1" lang="ja-JP" altLang="en-US" sz="1050" dirty="0" smtClean="0"/>
              <a:t>出典：日本医師会作成資料</a:t>
            </a:r>
            <a:endParaRPr kumimoji="1" lang="ja-JP" altLang="en-US" sz="1050" dirty="0"/>
          </a:p>
        </p:txBody>
      </p:sp>
      <p:grpSp>
        <p:nvGrpSpPr>
          <p:cNvPr id="4" name="グループ化 3"/>
          <p:cNvGrpSpPr/>
          <p:nvPr/>
        </p:nvGrpSpPr>
        <p:grpSpPr>
          <a:xfrm>
            <a:off x="251520" y="332656"/>
            <a:ext cx="8635028" cy="4621132"/>
            <a:chOff x="650631" y="981075"/>
            <a:chExt cx="7842738" cy="3600450"/>
          </a:xfrm>
        </p:grpSpPr>
        <p:sp>
          <p:nvSpPr>
            <p:cNvPr id="5" name="正方形/長方形 4"/>
            <p:cNvSpPr/>
            <p:nvPr/>
          </p:nvSpPr>
          <p:spPr>
            <a:xfrm>
              <a:off x="650631" y="981075"/>
              <a:ext cx="7842738" cy="3600450"/>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5000"/>
                </a:lnSpc>
                <a:buFont typeface="Wingdings" pitchFamily="2" charset="2"/>
                <a:buChar char="Ø"/>
                <a:defRPr/>
              </a:pPr>
              <a:endParaRPr lang="ja-JP" altLang="en-US" sz="2300">
                <a:solidFill>
                  <a:srgbClr val="FFFFFF"/>
                </a:solidFill>
              </a:endParaRPr>
            </a:p>
          </p:txBody>
        </p:sp>
        <p:sp>
          <p:nvSpPr>
            <p:cNvPr id="6" name="テキスト ボックス 8"/>
            <p:cNvSpPr txBox="1">
              <a:spLocks noChangeArrowheads="1"/>
            </p:cNvSpPr>
            <p:nvPr/>
          </p:nvSpPr>
          <p:spPr bwMode="auto">
            <a:xfrm>
              <a:off x="958361" y="2852738"/>
              <a:ext cx="2151185" cy="1655762"/>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algn="ctr" eaLnBrk="1" hangingPunct="1">
                <a:lnSpc>
                  <a:spcPct val="85000"/>
                </a:lnSpc>
                <a:buFont typeface="Wingdings" pitchFamily="2" charset="2"/>
                <a:buNone/>
              </a:pPr>
              <a:r>
                <a:rPr lang="ja-JP" altLang="en-US" sz="3200" b="1" dirty="0" smtClean="0">
                  <a:solidFill>
                    <a:srgbClr val="000000"/>
                  </a:solidFill>
                  <a:latin typeface="ＤＦ特太ゴシック体" pitchFamily="1" charset="-128"/>
                  <a:ea typeface="ＤＦ特太ゴシック体" pitchFamily="1" charset="-128"/>
                </a:rPr>
                <a:t>勤務医</a:t>
              </a:r>
              <a:endParaRPr lang="en-US" altLang="ja-JP" sz="3200" b="1" dirty="0" smtClean="0">
                <a:solidFill>
                  <a:srgbClr val="000000"/>
                </a:solidFill>
                <a:latin typeface="ＤＦ特太ゴシック体" pitchFamily="1" charset="-128"/>
                <a:ea typeface="ＤＦ特太ゴシック体" pitchFamily="1" charset="-128"/>
              </a:endParaRPr>
            </a:p>
            <a:p>
              <a:pPr algn="ctr" eaLnBrk="1" hangingPunct="1">
                <a:lnSpc>
                  <a:spcPct val="85000"/>
                </a:lnSpc>
                <a:buFont typeface="Wingdings" pitchFamily="2" charset="2"/>
                <a:buNone/>
              </a:pPr>
              <a:r>
                <a:rPr lang="ja-JP" altLang="en-US" sz="3200" b="1" dirty="0" smtClean="0">
                  <a:solidFill>
                    <a:srgbClr val="000000"/>
                  </a:solidFill>
                  <a:latin typeface="ＤＦ特太ゴシック体" pitchFamily="1" charset="-128"/>
                  <a:ea typeface="ＤＦ特太ゴシック体" pitchFamily="1" charset="-128"/>
                </a:rPr>
                <a:t>支援</a:t>
              </a:r>
              <a:r>
                <a:rPr lang="ja-JP" altLang="en-US" sz="2800" b="1" dirty="0" smtClean="0">
                  <a:solidFill>
                    <a:srgbClr val="000000"/>
                  </a:solidFill>
                  <a:latin typeface="ＤＦ特太ゴシック体" pitchFamily="1" charset="-128"/>
                  <a:ea typeface="ＤＦ特太ゴシック体" pitchFamily="1" charset="-128"/>
                </a:rPr>
                <a:t>　　　　　　　　　　　　　</a:t>
              </a:r>
            </a:p>
          </p:txBody>
        </p:sp>
        <p:sp>
          <p:nvSpPr>
            <p:cNvPr id="7" name="テキスト ボックス 9"/>
            <p:cNvSpPr txBox="1">
              <a:spLocks noChangeArrowheads="1"/>
            </p:cNvSpPr>
            <p:nvPr/>
          </p:nvSpPr>
          <p:spPr bwMode="auto">
            <a:xfrm>
              <a:off x="958361" y="1123950"/>
              <a:ext cx="2151185" cy="165735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300">
                  <a:solidFill>
                    <a:schemeClr val="tx1"/>
                  </a:solidFill>
                  <a:latin typeface="ＭＳ Ｐゴシック" charset="-128"/>
                  <a:ea typeface="ＭＳ Ｐゴシック" charset="-128"/>
                </a:defRPr>
              </a:lvl1pPr>
              <a:lvl2pPr marL="742950" indent="-285750" eaLnBrk="0" hangingPunct="0">
                <a:defRPr kumimoji="1" sz="2300">
                  <a:solidFill>
                    <a:schemeClr val="tx1"/>
                  </a:solidFill>
                  <a:latin typeface="ＭＳ Ｐゴシック" charset="-128"/>
                  <a:ea typeface="ＭＳ Ｐゴシック" charset="-128"/>
                </a:defRPr>
              </a:lvl2pPr>
              <a:lvl3pPr marL="1143000" indent="-228600" eaLnBrk="0" hangingPunct="0">
                <a:defRPr kumimoji="1" sz="2300">
                  <a:solidFill>
                    <a:schemeClr val="tx1"/>
                  </a:solidFill>
                  <a:latin typeface="ＭＳ Ｐゴシック" charset="-128"/>
                  <a:ea typeface="ＭＳ Ｐゴシック" charset="-128"/>
                </a:defRPr>
              </a:lvl3pPr>
              <a:lvl4pPr marL="1600200" indent="-228600" eaLnBrk="0" hangingPunct="0">
                <a:defRPr kumimoji="1" sz="2300">
                  <a:solidFill>
                    <a:schemeClr val="tx1"/>
                  </a:solidFill>
                  <a:latin typeface="ＭＳ Ｐゴシック" charset="-128"/>
                  <a:ea typeface="ＭＳ Ｐゴシック" charset="-128"/>
                </a:defRPr>
              </a:lvl4pPr>
              <a:lvl5pPr marL="2057400" indent="-228600" eaLnBrk="0" hangingPunct="0">
                <a:defRPr kumimoji="1" sz="2300">
                  <a:solidFill>
                    <a:schemeClr val="tx1"/>
                  </a:solidFill>
                  <a:latin typeface="ＭＳ Ｐゴシック" charset="-128"/>
                  <a:ea typeface="ＭＳ Ｐゴシック" charset="-128"/>
                </a:defRPr>
              </a:lvl5pPr>
              <a:lvl6pPr marL="25146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6pPr>
              <a:lvl7pPr marL="29718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7pPr>
              <a:lvl8pPr marL="34290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8pPr>
              <a:lvl9pPr marL="3886200" indent="-228600" eaLnBrk="0" fontAlgn="base" hangingPunct="0">
                <a:lnSpc>
                  <a:spcPct val="85000"/>
                </a:lnSpc>
                <a:spcBef>
                  <a:spcPct val="0"/>
                </a:spcBef>
                <a:spcAft>
                  <a:spcPct val="0"/>
                </a:spcAft>
                <a:buFont typeface="Wingdings" pitchFamily="2" charset="2"/>
                <a:buChar char="Ø"/>
                <a:defRPr kumimoji="1" sz="2300">
                  <a:solidFill>
                    <a:schemeClr val="tx1"/>
                  </a:solidFill>
                  <a:latin typeface="ＭＳ Ｐゴシック" charset="-128"/>
                  <a:ea typeface="ＭＳ Ｐゴシック" charset="-128"/>
                </a:defRPr>
              </a:lvl9pPr>
            </a:lstStyle>
            <a:p>
              <a:pPr algn="ctr" eaLnBrk="1" hangingPunct="1">
                <a:lnSpc>
                  <a:spcPct val="85000"/>
                </a:lnSpc>
                <a:buFont typeface="Wingdings" pitchFamily="2" charset="2"/>
                <a:buNone/>
              </a:pPr>
              <a:r>
                <a:rPr lang="ja-JP" altLang="en-US" sz="3200" b="1" dirty="0" smtClean="0">
                  <a:solidFill>
                    <a:srgbClr val="000000"/>
                  </a:solidFill>
                  <a:latin typeface="ＤＦ特太ゴシック体" pitchFamily="1" charset="-128"/>
                  <a:ea typeface="ＤＦ特太ゴシック体" pitchFamily="1" charset="-128"/>
                </a:rPr>
                <a:t>医師会の</a:t>
              </a:r>
              <a:endParaRPr lang="en-US" altLang="ja-JP" sz="3200" b="1" dirty="0" smtClean="0">
                <a:solidFill>
                  <a:srgbClr val="000000"/>
                </a:solidFill>
                <a:latin typeface="ＤＦ特太ゴシック体" pitchFamily="1" charset="-128"/>
                <a:ea typeface="ＤＦ特太ゴシック体" pitchFamily="1" charset="-128"/>
              </a:endParaRPr>
            </a:p>
            <a:p>
              <a:pPr algn="ctr" eaLnBrk="1" hangingPunct="1">
                <a:lnSpc>
                  <a:spcPct val="85000"/>
                </a:lnSpc>
                <a:buFont typeface="Wingdings" pitchFamily="2" charset="2"/>
                <a:buNone/>
              </a:pPr>
              <a:r>
                <a:rPr lang="ja-JP" altLang="en-US" sz="3200" b="1" dirty="0" smtClean="0">
                  <a:solidFill>
                    <a:srgbClr val="000000"/>
                  </a:solidFill>
                  <a:latin typeface="ＤＦ特太ゴシック体" pitchFamily="1" charset="-128"/>
                  <a:ea typeface="ＤＦ特太ゴシック体" pitchFamily="1" charset="-128"/>
                </a:rPr>
                <a:t>組織強化</a:t>
              </a:r>
              <a:r>
                <a:rPr lang="ja-JP" altLang="en-US" sz="2800" b="1" dirty="0" smtClean="0">
                  <a:solidFill>
                    <a:srgbClr val="000000"/>
                  </a:solidFill>
                  <a:latin typeface="ＤＦ特太ゴシック体" pitchFamily="1" charset="-128"/>
                  <a:ea typeface="ＤＦ特太ゴシック体" pitchFamily="1" charset="-128"/>
                </a:rPr>
                <a:t>　　　　</a:t>
              </a:r>
            </a:p>
          </p:txBody>
        </p:sp>
        <p:grpSp>
          <p:nvGrpSpPr>
            <p:cNvPr id="8" name="グループ化 14"/>
            <p:cNvGrpSpPr>
              <a:grpSpLocks/>
            </p:cNvGrpSpPr>
            <p:nvPr/>
          </p:nvGrpSpPr>
          <p:grpSpPr bwMode="auto">
            <a:xfrm>
              <a:off x="3175491" y="2852738"/>
              <a:ext cx="4985238" cy="1584325"/>
              <a:chOff x="3440787" y="2852192"/>
              <a:chExt cx="5400751" cy="1584948"/>
            </a:xfrm>
          </p:grpSpPr>
          <p:sp>
            <p:nvSpPr>
              <p:cNvPr id="14" name="ホームベース 13"/>
              <p:cNvSpPr/>
              <p:nvPr/>
            </p:nvSpPr>
            <p:spPr>
              <a:xfrm rot="10800000">
                <a:off x="3440787" y="2852192"/>
                <a:ext cx="5400751" cy="1584948"/>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5000"/>
                  </a:lnSpc>
                  <a:buFont typeface="Wingdings" pitchFamily="2" charset="2"/>
                  <a:buChar char="Ø"/>
                  <a:defRPr/>
                </a:pPr>
                <a:endParaRPr lang="ja-JP" altLang="en-US" sz="2300" dirty="0">
                  <a:solidFill>
                    <a:srgbClr val="FFFFFF"/>
                  </a:solidFill>
                </a:endParaRPr>
              </a:p>
            </p:txBody>
          </p:sp>
          <p:grpSp>
            <p:nvGrpSpPr>
              <p:cNvPr id="15" name="グループ化 13"/>
              <p:cNvGrpSpPr>
                <a:grpSpLocks/>
              </p:cNvGrpSpPr>
              <p:nvPr/>
            </p:nvGrpSpPr>
            <p:grpSpPr bwMode="auto">
              <a:xfrm>
                <a:off x="3945619" y="3204308"/>
                <a:ext cx="4895919" cy="1126996"/>
                <a:chOff x="3945619" y="3204308"/>
                <a:chExt cx="4895919" cy="1126996"/>
              </a:xfrm>
            </p:grpSpPr>
            <p:sp>
              <p:nvSpPr>
                <p:cNvPr id="16" name="テキスト ボックス 15"/>
                <p:cNvSpPr txBox="1"/>
                <p:nvPr/>
              </p:nvSpPr>
              <p:spPr>
                <a:xfrm>
                  <a:off x="3945619" y="3204308"/>
                  <a:ext cx="4751454" cy="368445"/>
                </a:xfrm>
                <a:prstGeom prst="rect">
                  <a:avLst/>
                </a:prstGeom>
                <a:noFill/>
              </p:spPr>
              <p:txBody>
                <a:bodyPr>
                  <a:spAutoFit/>
                </a:bodyPr>
                <a:lstStyle/>
                <a:p>
                  <a:pPr marL="182563" indent="-182563" algn="ctr">
                    <a:buFont typeface="Wingdings" pitchFamily="2" charset="2"/>
                    <a:buNone/>
                    <a:defRPr/>
                  </a:pPr>
                  <a:r>
                    <a:rPr lang="ja-JP" altLang="en-US" sz="1800" b="1" dirty="0">
                      <a:solidFill>
                        <a:srgbClr val="000000"/>
                      </a:solidFill>
                      <a:latin typeface="ＭＳ Ｐゴシック"/>
                      <a:ea typeface="ＭＳ Ｐゴシック"/>
                    </a:rPr>
                    <a:t>医療連携、女性医師支援、健康支援・・・</a:t>
                  </a:r>
                  <a:endParaRPr lang="en-US" altLang="ja-JP" sz="1800" b="1" dirty="0">
                    <a:solidFill>
                      <a:srgbClr val="000000"/>
                    </a:solidFill>
                    <a:latin typeface="ＭＳ Ｐゴシック"/>
                    <a:ea typeface="ＭＳ Ｐゴシック"/>
                  </a:endParaRPr>
                </a:p>
              </p:txBody>
            </p:sp>
            <p:sp>
              <p:nvSpPr>
                <p:cNvPr id="17" name="テキスト ボックス 16"/>
                <p:cNvSpPr txBox="1"/>
                <p:nvPr/>
              </p:nvSpPr>
              <p:spPr>
                <a:xfrm>
                  <a:off x="3945619" y="3500716"/>
                  <a:ext cx="4895919" cy="830588"/>
                </a:xfrm>
                <a:prstGeom prst="rect">
                  <a:avLst/>
                </a:prstGeom>
                <a:noFill/>
              </p:spPr>
              <p:txBody>
                <a:bodyPr>
                  <a:spAutoFit/>
                </a:bodyPr>
                <a:lstStyle/>
                <a:p>
                  <a:pPr marL="182563" indent="-182563" algn="ctr">
                    <a:buFont typeface="Wingdings" pitchFamily="2" charset="2"/>
                    <a:buNone/>
                    <a:defRPr/>
                  </a:pPr>
                  <a:r>
                    <a:rPr lang="ja-JP" altLang="en-US" sz="2400" b="1" dirty="0">
                      <a:solidFill>
                        <a:srgbClr val="000000"/>
                      </a:solidFill>
                      <a:latin typeface="ＤＦ特太ゴシック体" pitchFamily="1" charset="-128"/>
                      <a:ea typeface="ＤＦ特太ゴシック体" pitchFamily="1" charset="-128"/>
                    </a:rPr>
                    <a:t>今、できることを一歩ずつ</a:t>
                  </a:r>
                  <a:endParaRPr lang="en-US" altLang="ja-JP" sz="2400" b="1" dirty="0">
                    <a:solidFill>
                      <a:srgbClr val="000000"/>
                    </a:solidFill>
                    <a:latin typeface="ＤＦ特太ゴシック体" pitchFamily="1" charset="-128"/>
                    <a:ea typeface="ＤＦ特太ゴシック体" pitchFamily="1" charset="-128"/>
                  </a:endParaRPr>
                </a:p>
                <a:p>
                  <a:pPr marL="182563" indent="-182563" algn="ctr">
                    <a:buFont typeface="Wingdings" pitchFamily="2" charset="2"/>
                    <a:buNone/>
                    <a:defRPr/>
                  </a:pPr>
                  <a:r>
                    <a:rPr lang="ja-JP" altLang="en-US" sz="2400" b="1" dirty="0">
                      <a:solidFill>
                        <a:srgbClr val="000000"/>
                      </a:solidFill>
                      <a:latin typeface="ＤＦ特太ゴシック体" pitchFamily="1" charset="-128"/>
                      <a:ea typeface="ＤＦ特太ゴシック体" pitchFamily="1" charset="-128"/>
                    </a:rPr>
                    <a:t>着実に実行</a:t>
                  </a:r>
                  <a:endParaRPr lang="en-US" altLang="ja-JP" sz="2400" b="1" dirty="0">
                    <a:solidFill>
                      <a:srgbClr val="000000"/>
                    </a:solidFill>
                    <a:latin typeface="ＭＳ Ｐゴシック"/>
                    <a:ea typeface="ＭＳ Ｐゴシック"/>
                  </a:endParaRPr>
                </a:p>
              </p:txBody>
            </p:sp>
          </p:grpSp>
        </p:grpSp>
        <p:grpSp>
          <p:nvGrpSpPr>
            <p:cNvPr id="9" name="グループ化 20"/>
            <p:cNvGrpSpPr>
              <a:grpSpLocks/>
            </p:cNvGrpSpPr>
            <p:nvPr/>
          </p:nvGrpSpPr>
          <p:grpSpPr bwMode="auto">
            <a:xfrm>
              <a:off x="3184287" y="1123952"/>
              <a:ext cx="5080146" cy="1585913"/>
              <a:chOff x="3440787" y="2852192"/>
              <a:chExt cx="5503570" cy="1584948"/>
            </a:xfrm>
          </p:grpSpPr>
          <p:sp>
            <p:nvSpPr>
              <p:cNvPr id="10" name="ホームベース 9"/>
              <p:cNvSpPr/>
              <p:nvPr/>
            </p:nvSpPr>
            <p:spPr>
              <a:xfrm rot="10800000">
                <a:off x="3440787" y="2852192"/>
                <a:ext cx="5400751" cy="1584948"/>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5000"/>
                  </a:lnSpc>
                  <a:buFont typeface="Wingdings" pitchFamily="2" charset="2"/>
                  <a:buChar char="Ø"/>
                  <a:defRPr/>
                </a:pPr>
                <a:endParaRPr lang="ja-JP" altLang="en-US" sz="2300" dirty="0">
                  <a:solidFill>
                    <a:srgbClr val="FFFFFF"/>
                  </a:solidFill>
                </a:endParaRPr>
              </a:p>
            </p:txBody>
          </p:sp>
          <p:grpSp>
            <p:nvGrpSpPr>
              <p:cNvPr id="11" name="グループ化 22"/>
              <p:cNvGrpSpPr>
                <a:grpSpLocks/>
              </p:cNvGrpSpPr>
              <p:nvPr/>
            </p:nvGrpSpPr>
            <p:grpSpPr bwMode="auto">
              <a:xfrm>
                <a:off x="3696007" y="3212804"/>
                <a:ext cx="5248350" cy="1119201"/>
                <a:chOff x="3696007" y="3212804"/>
                <a:chExt cx="5248350" cy="1119201"/>
              </a:xfrm>
            </p:grpSpPr>
            <p:sp>
              <p:nvSpPr>
                <p:cNvPr id="12" name="テキスト ボックス 11"/>
                <p:cNvSpPr txBox="1"/>
                <p:nvPr/>
              </p:nvSpPr>
              <p:spPr>
                <a:xfrm>
                  <a:off x="3696007" y="3212804"/>
                  <a:ext cx="5248350" cy="369107"/>
                </a:xfrm>
                <a:prstGeom prst="rect">
                  <a:avLst/>
                </a:prstGeom>
                <a:noFill/>
              </p:spPr>
              <p:txBody>
                <a:bodyPr wrap="square">
                  <a:spAutoFit/>
                </a:bodyPr>
                <a:lstStyle/>
                <a:p>
                  <a:pPr marL="182563" indent="-182563" algn="ctr">
                    <a:buFont typeface="Wingdings" pitchFamily="2" charset="2"/>
                    <a:buNone/>
                    <a:defRPr/>
                  </a:pPr>
                  <a:r>
                    <a:rPr lang="ja-JP" altLang="en-US" sz="1800" b="1" dirty="0">
                      <a:solidFill>
                        <a:srgbClr val="000000"/>
                      </a:solidFill>
                      <a:latin typeface="ＭＳ Ｐゴシック"/>
                      <a:ea typeface="ＭＳ Ｐゴシック"/>
                    </a:rPr>
                    <a:t>勤務医、開業医、女性医師、研修医、医学生・・・</a:t>
                  </a:r>
                  <a:endParaRPr lang="en-US" altLang="ja-JP" sz="1800" b="1" dirty="0">
                    <a:solidFill>
                      <a:srgbClr val="000000"/>
                    </a:solidFill>
                    <a:latin typeface="ＭＳ Ｐゴシック"/>
                    <a:ea typeface="ＭＳ Ｐゴシック"/>
                  </a:endParaRPr>
                </a:p>
              </p:txBody>
            </p:sp>
            <p:sp>
              <p:nvSpPr>
                <p:cNvPr id="13" name="テキスト ボックス 12"/>
                <p:cNvSpPr txBox="1"/>
                <p:nvPr/>
              </p:nvSpPr>
              <p:spPr>
                <a:xfrm>
                  <a:off x="3945619" y="3500661"/>
                  <a:ext cx="4895919" cy="831344"/>
                </a:xfrm>
                <a:prstGeom prst="rect">
                  <a:avLst/>
                </a:prstGeom>
                <a:noFill/>
              </p:spPr>
              <p:txBody>
                <a:bodyPr anchor="b" anchorCtr="1">
                  <a:spAutoFit/>
                </a:bodyPr>
                <a:lstStyle/>
                <a:p>
                  <a:pPr marL="182563" indent="-182563" algn="ctr">
                    <a:buFont typeface="Wingdings" pitchFamily="2" charset="2"/>
                    <a:buNone/>
                    <a:defRPr/>
                  </a:pPr>
                  <a:r>
                    <a:rPr lang="ja-JP" altLang="en-US" sz="2400" b="1" dirty="0">
                      <a:solidFill>
                        <a:srgbClr val="000000"/>
                      </a:solidFill>
                      <a:latin typeface="ＤＦ特太ゴシック体" pitchFamily="1" charset="-128"/>
                      <a:ea typeface="ＤＦ特太ゴシック体" pitchFamily="1" charset="-128"/>
                    </a:rPr>
                    <a:t>すべての意見を反映する仕組みを構築</a:t>
                  </a:r>
                  <a:endParaRPr lang="en-US" altLang="ja-JP" sz="2400" b="1" dirty="0">
                    <a:solidFill>
                      <a:srgbClr val="000000"/>
                    </a:solidFill>
                    <a:latin typeface="ＭＳ Ｐゴシック"/>
                    <a:ea typeface="ＭＳ Ｐゴシック"/>
                  </a:endParaRPr>
                </a:p>
              </p:txBody>
            </p:sp>
          </p:grpSp>
        </p:grpSp>
      </p:grpSp>
    </p:spTree>
    <p:extLst>
      <p:ext uri="{BB962C8B-B14F-4D97-AF65-F5344CB8AC3E}">
        <p14:creationId xmlns:p14="http://schemas.microsoft.com/office/powerpoint/2010/main" val="28037435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6"/>
          <p:cNvSpPr>
            <a:spLocks noChangeArrowheads="1"/>
          </p:cNvSpPr>
          <p:nvPr/>
        </p:nvSpPr>
        <p:spPr bwMode="auto">
          <a:xfrm>
            <a:off x="285750" y="192634"/>
            <a:ext cx="8572500" cy="5000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ja-JP" altLang="en-US" sz="2800" dirty="0" smtClean="0">
                <a:latin typeface="Calibri" pitchFamily="34" charset="0"/>
              </a:rPr>
              <a:t>日本医師会綱領</a:t>
            </a:r>
            <a:endParaRPr lang="ja-JP" altLang="en-US" sz="2800" dirty="0">
              <a:latin typeface="Calibri" pitchFamily="34" charset="0"/>
            </a:endParaRPr>
          </a:p>
        </p:txBody>
      </p:sp>
      <p:sp>
        <p:nvSpPr>
          <p:cNvPr id="3" name="正方形/長方形 2"/>
          <p:cNvSpPr/>
          <p:nvPr/>
        </p:nvSpPr>
        <p:spPr>
          <a:xfrm>
            <a:off x="179512" y="808719"/>
            <a:ext cx="8820928" cy="5801588"/>
          </a:xfrm>
          <a:prstGeom prst="rect">
            <a:avLst/>
          </a:prstGeom>
        </p:spPr>
        <p:txBody>
          <a:bodyPr wrap="square">
            <a:spAutoFit/>
          </a:bodyPr>
          <a:lstStyle/>
          <a:p>
            <a:pPr>
              <a:lnSpc>
                <a:spcPts val="3000"/>
              </a:lnSpc>
            </a:pPr>
            <a:r>
              <a:rPr lang="ja-JP" altLang="en-US" sz="2800" dirty="0">
                <a:latin typeface="HG正楷書体-PRO" pitchFamily="66" charset="-128"/>
                <a:ea typeface="HG正楷書体-PRO" pitchFamily="66" charset="-128"/>
              </a:rPr>
              <a:t>　</a:t>
            </a:r>
            <a:r>
              <a:rPr lang="ja-JP" altLang="ja-JP" sz="2800" dirty="0" smtClean="0">
                <a:latin typeface="HG正楷書体-PRO" pitchFamily="66" charset="-128"/>
                <a:ea typeface="HG正楷書体-PRO" pitchFamily="66" charset="-128"/>
              </a:rPr>
              <a:t>日本</a:t>
            </a:r>
            <a:r>
              <a:rPr lang="ja-JP" altLang="ja-JP" sz="2800" dirty="0">
                <a:latin typeface="HG正楷書体-PRO" pitchFamily="66" charset="-128"/>
                <a:ea typeface="HG正楷書体-PRO" pitchFamily="66" charset="-128"/>
              </a:rPr>
              <a:t>医師会は、医師としての高い倫理観と使命感を礎に、人間の尊厳が大切にされる社会の実現を目指します。</a:t>
            </a:r>
          </a:p>
          <a:p>
            <a:pPr>
              <a:spcBef>
                <a:spcPts val="300"/>
              </a:spcBef>
            </a:pPr>
            <a:r>
              <a:rPr lang="ja-JP" altLang="en-US" sz="2800" dirty="0" smtClean="0">
                <a:latin typeface="HG正楷書体-PRO" pitchFamily="66" charset="-128"/>
                <a:ea typeface="HG正楷書体-PRO" pitchFamily="66" charset="-128"/>
              </a:rPr>
              <a:t>　１</a:t>
            </a:r>
            <a:r>
              <a:rPr lang="ja-JP" altLang="en-US" sz="2800" dirty="0">
                <a:latin typeface="HG正楷書体-PRO" pitchFamily="66" charset="-128"/>
                <a:ea typeface="HG正楷書体-PRO" pitchFamily="66" charset="-128"/>
              </a:rPr>
              <a:t>．</a:t>
            </a:r>
            <a:r>
              <a:rPr lang="ja-JP" altLang="ja-JP" sz="2800" dirty="0" smtClean="0">
                <a:latin typeface="HG正楷書体-PRO" pitchFamily="66" charset="-128"/>
                <a:ea typeface="HG正楷書体-PRO" pitchFamily="66" charset="-128"/>
              </a:rPr>
              <a:t>日本</a:t>
            </a:r>
            <a:r>
              <a:rPr lang="ja-JP" altLang="ja-JP" sz="2800" dirty="0">
                <a:latin typeface="HG正楷書体-PRO" pitchFamily="66" charset="-128"/>
                <a:ea typeface="HG正楷書体-PRO" pitchFamily="66" charset="-128"/>
              </a:rPr>
              <a:t>医師会は、国民の生涯にわたる健康</a:t>
            </a:r>
            <a:r>
              <a:rPr lang="ja-JP" altLang="ja-JP" sz="2800" dirty="0" smtClean="0">
                <a:latin typeface="HG正楷書体-PRO" pitchFamily="66" charset="-128"/>
                <a:ea typeface="HG正楷書体-PRO" pitchFamily="66" charset="-128"/>
              </a:rPr>
              <a:t>で</a:t>
            </a:r>
            <a:endParaRPr lang="en-US" altLang="ja-JP" sz="2800" dirty="0" smtClean="0">
              <a:latin typeface="HG正楷書体-PRO" pitchFamily="66" charset="-128"/>
              <a:ea typeface="HG正楷書体-PRO" pitchFamily="66" charset="-128"/>
            </a:endParaRPr>
          </a:p>
          <a:p>
            <a:r>
              <a:rPr lang="ja-JP" altLang="en-US" sz="2800" dirty="0">
                <a:latin typeface="HG正楷書体-PRO" pitchFamily="66" charset="-128"/>
                <a:ea typeface="HG正楷書体-PRO" pitchFamily="66" charset="-128"/>
              </a:rPr>
              <a:t>　</a:t>
            </a:r>
            <a:r>
              <a:rPr lang="ja-JP" altLang="en-US" sz="2800" dirty="0" smtClean="0">
                <a:latin typeface="HG正楷書体-PRO" pitchFamily="66" charset="-128"/>
                <a:ea typeface="HG正楷書体-PRO" pitchFamily="66" charset="-128"/>
              </a:rPr>
              <a:t>　　</a:t>
            </a:r>
            <a:r>
              <a:rPr lang="ja-JP" altLang="ja-JP" sz="2800" dirty="0" smtClean="0">
                <a:latin typeface="HG正楷書体-PRO" pitchFamily="66" charset="-128"/>
                <a:ea typeface="HG正楷書体-PRO" pitchFamily="66" charset="-128"/>
              </a:rPr>
              <a:t>文化的</a:t>
            </a:r>
            <a:r>
              <a:rPr lang="ja-JP" altLang="ja-JP" sz="2800" dirty="0">
                <a:latin typeface="HG正楷書体-PRO" pitchFamily="66" charset="-128"/>
                <a:ea typeface="HG正楷書体-PRO" pitchFamily="66" charset="-128"/>
              </a:rPr>
              <a:t>な明るい生活を支えます。</a:t>
            </a:r>
          </a:p>
          <a:p>
            <a:pPr lvl="0">
              <a:spcBef>
                <a:spcPts val="800"/>
              </a:spcBef>
            </a:pPr>
            <a:r>
              <a:rPr lang="ja-JP" altLang="en-US" sz="2800" dirty="0" smtClean="0">
                <a:latin typeface="HG正楷書体-PRO" pitchFamily="66" charset="-128"/>
                <a:ea typeface="HG正楷書体-PRO" pitchFamily="66" charset="-128"/>
              </a:rPr>
              <a:t>　２．</a:t>
            </a:r>
            <a:r>
              <a:rPr lang="ja-JP" altLang="ja-JP" sz="2800" dirty="0" smtClean="0">
                <a:latin typeface="HG正楷書体-PRO" pitchFamily="66" charset="-128"/>
                <a:ea typeface="HG正楷書体-PRO" pitchFamily="66" charset="-128"/>
              </a:rPr>
              <a:t>日本</a:t>
            </a:r>
            <a:r>
              <a:rPr lang="ja-JP" altLang="ja-JP" sz="2800" dirty="0">
                <a:latin typeface="HG正楷書体-PRO" pitchFamily="66" charset="-128"/>
                <a:ea typeface="HG正楷書体-PRO" pitchFamily="66" charset="-128"/>
              </a:rPr>
              <a:t>医師会は、国民とともに、安全・</a:t>
            </a:r>
            <a:r>
              <a:rPr lang="ja-JP" altLang="ja-JP" sz="2800" dirty="0" smtClean="0">
                <a:latin typeface="HG正楷書体-PRO" pitchFamily="66" charset="-128"/>
                <a:ea typeface="HG正楷書体-PRO" pitchFamily="66" charset="-128"/>
              </a:rPr>
              <a:t>安心な</a:t>
            </a:r>
            <a:endParaRPr lang="en-US" altLang="ja-JP" sz="2800" dirty="0" smtClean="0">
              <a:latin typeface="HG正楷書体-PRO" pitchFamily="66" charset="-128"/>
              <a:ea typeface="HG正楷書体-PRO" pitchFamily="66" charset="-128"/>
            </a:endParaRPr>
          </a:p>
          <a:p>
            <a:pPr lvl="0"/>
            <a:r>
              <a:rPr lang="ja-JP" altLang="en-US" sz="2800" dirty="0">
                <a:latin typeface="HG正楷書体-PRO" pitchFamily="66" charset="-128"/>
                <a:ea typeface="HG正楷書体-PRO" pitchFamily="66" charset="-128"/>
              </a:rPr>
              <a:t>　</a:t>
            </a:r>
            <a:r>
              <a:rPr lang="ja-JP" altLang="en-US" sz="2800" dirty="0" smtClean="0">
                <a:latin typeface="HG正楷書体-PRO" pitchFamily="66" charset="-128"/>
                <a:ea typeface="HG正楷書体-PRO" pitchFamily="66" charset="-128"/>
              </a:rPr>
              <a:t>　　</a:t>
            </a:r>
            <a:r>
              <a:rPr lang="ja-JP" altLang="ja-JP" sz="2800" dirty="0" smtClean="0">
                <a:latin typeface="HG正楷書体-PRO" pitchFamily="66" charset="-128"/>
                <a:ea typeface="HG正楷書体-PRO" pitchFamily="66" charset="-128"/>
              </a:rPr>
              <a:t>医療</a:t>
            </a:r>
            <a:r>
              <a:rPr lang="ja-JP" altLang="ja-JP" sz="2800" dirty="0">
                <a:latin typeface="HG正楷書体-PRO" pitchFamily="66" charset="-128"/>
                <a:ea typeface="HG正楷書体-PRO" pitchFamily="66" charset="-128"/>
              </a:rPr>
              <a:t>提供体制を築きます。</a:t>
            </a:r>
          </a:p>
          <a:p>
            <a:pPr lvl="0">
              <a:spcBef>
                <a:spcPts val="800"/>
              </a:spcBef>
            </a:pPr>
            <a:r>
              <a:rPr lang="ja-JP" altLang="en-US" sz="2800" dirty="0" smtClean="0">
                <a:latin typeface="HG正楷書体-PRO" pitchFamily="66" charset="-128"/>
                <a:ea typeface="HG正楷書体-PRO" pitchFamily="66" charset="-128"/>
              </a:rPr>
              <a:t>　３．</a:t>
            </a:r>
            <a:r>
              <a:rPr lang="ja-JP" altLang="ja-JP" sz="2800" dirty="0" smtClean="0">
                <a:latin typeface="HG正楷書体-PRO" pitchFamily="66" charset="-128"/>
                <a:ea typeface="HG正楷書体-PRO" pitchFamily="66" charset="-128"/>
              </a:rPr>
              <a:t>日本</a:t>
            </a:r>
            <a:r>
              <a:rPr lang="ja-JP" altLang="ja-JP" sz="2800" dirty="0">
                <a:latin typeface="HG正楷書体-PRO" pitchFamily="66" charset="-128"/>
                <a:ea typeface="HG正楷書体-PRO" pitchFamily="66" charset="-128"/>
              </a:rPr>
              <a:t>医師会は、医学・医療の発展と質の向上</a:t>
            </a:r>
            <a:r>
              <a:rPr lang="ja-JP" altLang="ja-JP" sz="2800" dirty="0" smtClean="0">
                <a:latin typeface="HG正楷書体-PRO" pitchFamily="66" charset="-128"/>
                <a:ea typeface="HG正楷書体-PRO" pitchFamily="66" charset="-128"/>
              </a:rPr>
              <a:t>に</a:t>
            </a:r>
            <a:endParaRPr lang="en-US" altLang="ja-JP" sz="2800" dirty="0" smtClean="0">
              <a:latin typeface="HG正楷書体-PRO" pitchFamily="66" charset="-128"/>
              <a:ea typeface="HG正楷書体-PRO" pitchFamily="66" charset="-128"/>
            </a:endParaRPr>
          </a:p>
          <a:p>
            <a:pPr lvl="0"/>
            <a:r>
              <a:rPr lang="ja-JP" altLang="en-US" sz="2800" dirty="0">
                <a:latin typeface="HG正楷書体-PRO" pitchFamily="66" charset="-128"/>
                <a:ea typeface="HG正楷書体-PRO" pitchFamily="66" charset="-128"/>
              </a:rPr>
              <a:t>　</a:t>
            </a:r>
            <a:r>
              <a:rPr lang="ja-JP" altLang="en-US" sz="2800" dirty="0" smtClean="0">
                <a:latin typeface="HG正楷書体-PRO" pitchFamily="66" charset="-128"/>
                <a:ea typeface="HG正楷書体-PRO" pitchFamily="66" charset="-128"/>
              </a:rPr>
              <a:t>　　</a:t>
            </a:r>
            <a:r>
              <a:rPr lang="ja-JP" altLang="ja-JP" sz="2800" dirty="0" smtClean="0">
                <a:latin typeface="HG正楷書体-PRO" pitchFamily="66" charset="-128"/>
                <a:ea typeface="HG正楷書体-PRO" pitchFamily="66" charset="-128"/>
              </a:rPr>
              <a:t>寄与</a:t>
            </a:r>
            <a:r>
              <a:rPr lang="ja-JP" altLang="ja-JP" sz="2800" dirty="0">
                <a:latin typeface="HG正楷書体-PRO" pitchFamily="66" charset="-128"/>
                <a:ea typeface="HG正楷書体-PRO" pitchFamily="66" charset="-128"/>
              </a:rPr>
              <a:t>します。</a:t>
            </a:r>
          </a:p>
          <a:p>
            <a:pPr lvl="0">
              <a:spcBef>
                <a:spcPts val="800"/>
              </a:spcBef>
            </a:pPr>
            <a:r>
              <a:rPr lang="ja-JP" altLang="en-US" sz="2800" dirty="0" smtClean="0">
                <a:latin typeface="HG正楷書体-PRO" pitchFamily="66" charset="-128"/>
                <a:ea typeface="HG正楷書体-PRO" pitchFamily="66" charset="-128"/>
              </a:rPr>
              <a:t>　４．</a:t>
            </a:r>
            <a:r>
              <a:rPr lang="ja-JP" altLang="ja-JP" sz="2800" dirty="0" smtClean="0">
                <a:latin typeface="HG正楷書体-PRO" pitchFamily="66" charset="-128"/>
                <a:ea typeface="HG正楷書体-PRO" pitchFamily="66" charset="-128"/>
              </a:rPr>
              <a:t>日本</a:t>
            </a:r>
            <a:r>
              <a:rPr lang="ja-JP" altLang="ja-JP" sz="2800" dirty="0">
                <a:latin typeface="HG正楷書体-PRO" pitchFamily="66" charset="-128"/>
                <a:ea typeface="HG正楷書体-PRO" pitchFamily="66" charset="-128"/>
              </a:rPr>
              <a:t>医師会は、国民の連帯と支え合いに</a:t>
            </a:r>
            <a:r>
              <a:rPr lang="ja-JP" altLang="ja-JP" sz="2800" dirty="0" smtClean="0">
                <a:latin typeface="HG正楷書体-PRO" pitchFamily="66" charset="-128"/>
                <a:ea typeface="HG正楷書体-PRO" pitchFamily="66" charset="-128"/>
              </a:rPr>
              <a:t>基づく</a:t>
            </a:r>
            <a:endParaRPr lang="en-US" altLang="ja-JP" sz="2800" dirty="0" smtClean="0">
              <a:latin typeface="HG正楷書体-PRO" pitchFamily="66" charset="-128"/>
              <a:ea typeface="HG正楷書体-PRO" pitchFamily="66" charset="-128"/>
            </a:endParaRPr>
          </a:p>
          <a:p>
            <a:pPr lvl="0"/>
            <a:r>
              <a:rPr lang="ja-JP" altLang="en-US" sz="2800" dirty="0">
                <a:latin typeface="HG正楷書体-PRO" pitchFamily="66" charset="-128"/>
                <a:ea typeface="HG正楷書体-PRO" pitchFamily="66" charset="-128"/>
              </a:rPr>
              <a:t>　</a:t>
            </a:r>
            <a:r>
              <a:rPr lang="ja-JP" altLang="en-US" sz="2800" dirty="0" smtClean="0">
                <a:latin typeface="HG正楷書体-PRO" pitchFamily="66" charset="-128"/>
                <a:ea typeface="HG正楷書体-PRO" pitchFamily="66" charset="-128"/>
              </a:rPr>
              <a:t>　　</a:t>
            </a:r>
            <a:r>
              <a:rPr lang="ja-JP" altLang="ja-JP" sz="2800" dirty="0" smtClean="0">
                <a:latin typeface="HG正楷書体-PRO" pitchFamily="66" charset="-128"/>
                <a:ea typeface="HG正楷書体-PRO" pitchFamily="66" charset="-128"/>
              </a:rPr>
              <a:t>国民</a:t>
            </a:r>
            <a:r>
              <a:rPr lang="ja-JP" altLang="ja-JP" sz="2800" dirty="0">
                <a:latin typeface="HG正楷書体-PRO" pitchFamily="66" charset="-128"/>
                <a:ea typeface="HG正楷書体-PRO" pitchFamily="66" charset="-128"/>
              </a:rPr>
              <a:t>皆保険制度を守ります。</a:t>
            </a:r>
          </a:p>
          <a:p>
            <a:pPr>
              <a:spcBef>
                <a:spcPts val="1200"/>
              </a:spcBef>
            </a:pPr>
            <a:r>
              <a:rPr lang="ja-JP" altLang="en-US" sz="2800" dirty="0">
                <a:latin typeface="HG正楷書体-PRO" pitchFamily="66" charset="-128"/>
                <a:ea typeface="HG正楷書体-PRO" pitchFamily="66" charset="-128"/>
              </a:rPr>
              <a:t>　</a:t>
            </a:r>
            <a:r>
              <a:rPr lang="ja-JP" altLang="ja-JP" sz="2800" dirty="0" smtClean="0">
                <a:latin typeface="HG正楷書体-PRO" pitchFamily="66" charset="-128"/>
                <a:ea typeface="HG正楷書体-PRO" pitchFamily="66" charset="-128"/>
              </a:rPr>
              <a:t>以上</a:t>
            </a:r>
            <a:r>
              <a:rPr lang="ja-JP" altLang="ja-JP" sz="2800" dirty="0">
                <a:latin typeface="HG正楷書体-PRO" pitchFamily="66" charset="-128"/>
                <a:ea typeface="HG正楷書体-PRO" pitchFamily="66" charset="-128"/>
              </a:rPr>
              <a:t>、誠実に実行することを約束します。</a:t>
            </a:r>
          </a:p>
        </p:txBody>
      </p:sp>
      <p:sp>
        <p:nvSpPr>
          <p:cNvPr id="4" name="テキスト ボックス 3"/>
          <p:cNvSpPr txBox="1"/>
          <p:nvPr/>
        </p:nvSpPr>
        <p:spPr>
          <a:xfrm>
            <a:off x="35496" y="6525344"/>
            <a:ext cx="4608512" cy="307777"/>
          </a:xfrm>
          <a:prstGeom prst="rect">
            <a:avLst/>
          </a:prstGeom>
          <a:noFill/>
        </p:spPr>
        <p:txBody>
          <a:bodyPr wrap="square" rtlCol="0">
            <a:spAutoFit/>
          </a:bodyPr>
          <a:lstStyle/>
          <a:p>
            <a:r>
              <a:rPr lang="ja-JP" altLang="en-US" sz="1400" dirty="0" smtClean="0"/>
              <a:t>平成</a:t>
            </a:r>
            <a:r>
              <a:rPr lang="en-US" altLang="ja-JP" sz="1400" dirty="0" smtClean="0"/>
              <a:t>25</a:t>
            </a:r>
            <a:r>
              <a:rPr lang="ja-JP" altLang="en-US" sz="1400" dirty="0" smtClean="0"/>
              <a:t>年</a:t>
            </a:r>
            <a:r>
              <a:rPr lang="en-US" altLang="ja-JP" sz="1400" dirty="0" smtClean="0"/>
              <a:t>6</a:t>
            </a:r>
            <a:r>
              <a:rPr lang="ja-JP" altLang="en-US" sz="1400" dirty="0" smtClean="0"/>
              <a:t>月</a:t>
            </a:r>
            <a:r>
              <a:rPr lang="en-US" altLang="ja-JP" sz="1400" dirty="0" smtClean="0"/>
              <a:t>23</a:t>
            </a:r>
            <a:r>
              <a:rPr lang="ja-JP" altLang="en-US" sz="1400" dirty="0" smtClean="0"/>
              <a:t>日　第</a:t>
            </a:r>
            <a:r>
              <a:rPr lang="en-US" altLang="ja-JP" sz="1400" dirty="0" smtClean="0"/>
              <a:t>129</a:t>
            </a:r>
            <a:r>
              <a:rPr lang="ja-JP" altLang="en-US" sz="1400" dirty="0" smtClean="0"/>
              <a:t>回定例代議員会にて採択</a:t>
            </a:r>
            <a:endParaRPr kumimoji="1" lang="ja-JP" altLang="en-US" sz="1400" dirty="0"/>
          </a:p>
        </p:txBody>
      </p:sp>
      <p:sp>
        <p:nvSpPr>
          <p:cNvPr id="6"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8</a:t>
            </a:fld>
            <a:endParaRPr lang="ja-JP" altLang="en-US">
              <a:latin typeface="ＭＳ ゴシック" pitchFamily="49" charset="-128"/>
              <a:ea typeface="ＭＳ ゴシック" pitchFamily="49" charset="-128"/>
            </a:endParaRPr>
          </a:p>
        </p:txBody>
      </p:sp>
    </p:spTree>
    <p:extLst>
      <p:ext uri="{BB962C8B-B14F-4D97-AF65-F5344CB8AC3E}">
        <p14:creationId xmlns:p14="http://schemas.microsoft.com/office/powerpoint/2010/main" val="217669150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2494359"/>
            <a:ext cx="9144000" cy="862633"/>
          </a:xfrm>
          <a:prstGeom prst="rect">
            <a:avLst/>
          </a:prstGeom>
          <a:no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Tx/>
              <a:buNone/>
            </a:pPr>
            <a:r>
              <a:rPr lang="en-US" altLang="ja-JP" sz="3600" dirty="0" smtClean="0">
                <a:latin typeface="ＭＳ ゴシック" pitchFamily="49" charset="-128"/>
                <a:ea typeface="ＭＳ ゴシック" pitchFamily="49" charset="-128"/>
              </a:rPr>
              <a:t>【</a:t>
            </a:r>
            <a:r>
              <a:rPr lang="ja-JP" altLang="en-US" sz="3600" dirty="0" smtClean="0">
                <a:latin typeface="ＭＳ ゴシック" pitchFamily="49" charset="-128"/>
                <a:ea typeface="ＭＳ ゴシック" pitchFamily="49" charset="-128"/>
              </a:rPr>
              <a:t>参考</a:t>
            </a:r>
            <a:r>
              <a:rPr lang="en-US" altLang="ja-JP" sz="3600" dirty="0" smtClean="0">
                <a:latin typeface="ＭＳ ゴシック" pitchFamily="49" charset="-128"/>
                <a:ea typeface="ＭＳ ゴシック" pitchFamily="49" charset="-128"/>
              </a:rPr>
              <a:t>】</a:t>
            </a:r>
            <a:r>
              <a:rPr lang="ja-JP" altLang="en-US" sz="3600" dirty="0" smtClean="0">
                <a:latin typeface="ＭＳ ゴシック" pitchFamily="49" charset="-128"/>
                <a:ea typeface="ＭＳ ゴシック" pitchFamily="49" charset="-128"/>
              </a:rPr>
              <a:t>育児･介護休業法と院内保育所等</a:t>
            </a:r>
          </a:p>
        </p:txBody>
      </p:sp>
    </p:spTree>
    <p:extLst>
      <p:ext uri="{BB962C8B-B14F-4D97-AF65-F5344CB8AC3E}">
        <p14:creationId xmlns:p14="http://schemas.microsoft.com/office/powerpoint/2010/main" val="29906766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AutoShape 2"/>
          <p:cNvSpPr>
            <a:spLocks noChangeArrowheads="1"/>
          </p:cNvSpPr>
          <p:nvPr/>
        </p:nvSpPr>
        <p:spPr bwMode="auto">
          <a:xfrm>
            <a:off x="179388" y="1127125"/>
            <a:ext cx="8785225" cy="1870075"/>
          </a:xfrm>
          <a:prstGeom prst="roundRect">
            <a:avLst>
              <a:gd name="adj" fmla="val 16667"/>
            </a:avLst>
          </a:prstGeom>
          <a:solidFill>
            <a:srgbClr val="CCFFCC"/>
          </a:solidFill>
          <a:ln w="9525" algn="ctr">
            <a:solidFill>
              <a:schemeClr val="tx1"/>
            </a:solidFill>
            <a:round/>
            <a:headEnd/>
            <a:tailEnd/>
          </a:ln>
        </p:spPr>
        <p:txBody>
          <a:bodyPr wrap="none" anchor="ctr"/>
          <a:lstStyle>
            <a:lvl1pPr eaLnBrk="0" hangingPunct="0">
              <a:defRPr kumimoji="1" sz="2400">
                <a:solidFill>
                  <a:schemeClr val="tx1"/>
                </a:solidFill>
                <a:latin typeface="ＭＳ ゴシック" pitchFamily="49" charset="-128"/>
                <a:ea typeface="ＭＳ ゴシック" pitchFamily="49" charset="-128"/>
              </a:defRPr>
            </a:lvl1pPr>
            <a:lvl2pPr marL="742950" indent="-285750" eaLnBrk="0" hangingPunct="0">
              <a:defRPr kumimoji="1" sz="2400">
                <a:solidFill>
                  <a:schemeClr val="tx1"/>
                </a:solidFill>
                <a:latin typeface="ＭＳ ゴシック" pitchFamily="49" charset="-128"/>
                <a:ea typeface="ＭＳ ゴシック" pitchFamily="49" charset="-128"/>
              </a:defRPr>
            </a:lvl2pPr>
            <a:lvl3pPr marL="1143000" indent="-228600" eaLnBrk="0" hangingPunct="0">
              <a:defRPr kumimoji="1" sz="2400">
                <a:solidFill>
                  <a:schemeClr val="tx1"/>
                </a:solidFill>
                <a:latin typeface="ＭＳ ゴシック" pitchFamily="49" charset="-128"/>
                <a:ea typeface="ＭＳ ゴシック" pitchFamily="49" charset="-128"/>
              </a:defRPr>
            </a:lvl3pPr>
            <a:lvl4pPr marL="1600200" indent="-228600" eaLnBrk="0" hangingPunct="0">
              <a:defRPr kumimoji="1" sz="2400">
                <a:solidFill>
                  <a:schemeClr val="tx1"/>
                </a:solidFill>
                <a:latin typeface="ＭＳ ゴシック" pitchFamily="49" charset="-128"/>
                <a:ea typeface="ＭＳ ゴシック" pitchFamily="49" charset="-128"/>
              </a:defRPr>
            </a:lvl4pPr>
            <a:lvl5pPr marL="2057400" indent="-228600" eaLnBrk="0" hangingPunct="0">
              <a:defRPr kumimoji="1" sz="2400">
                <a:solidFill>
                  <a:schemeClr val="tx1"/>
                </a:solidFill>
                <a:latin typeface="ＭＳ ゴシック" pitchFamily="49" charset="-128"/>
                <a:ea typeface="ＭＳ ゴシック" pitchFamily="49" charset="-128"/>
              </a:defRPr>
            </a:lvl5pPr>
            <a:lvl6pPr marL="25146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6pPr>
            <a:lvl7pPr marL="29718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7pPr>
            <a:lvl8pPr marL="34290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8pPr>
            <a:lvl9pPr marL="38862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9pPr>
          </a:lstStyle>
          <a:p>
            <a:pPr eaLnBrk="1" hangingPunct="1"/>
            <a:r>
              <a:rPr lang="ja-JP" altLang="en-US" sz="1400">
                <a:latin typeface="Arial" charset="0"/>
                <a:ea typeface="ＭＳ Ｐゴシック" charset="-128"/>
              </a:rPr>
              <a:t>　</a:t>
            </a:r>
          </a:p>
          <a:p>
            <a:pPr eaLnBrk="1" hangingPunct="1"/>
            <a:r>
              <a:rPr lang="ja-JP" altLang="en-US" sz="2200"/>
              <a:t>　労働者は、申し出ることにより、子が１歳に達するまでの間、育</a:t>
            </a:r>
          </a:p>
          <a:p>
            <a:pPr eaLnBrk="1" hangingPunct="1"/>
            <a:r>
              <a:rPr lang="ja-JP" altLang="en-US" sz="2200"/>
              <a:t>児休業をすることができる</a:t>
            </a:r>
            <a:r>
              <a:rPr lang="en-US" altLang="ja-JP" sz="2200"/>
              <a:t>(</a:t>
            </a:r>
            <a:r>
              <a:rPr lang="ja-JP" altLang="en-US" sz="2200"/>
              <a:t>一定範囲の期間雇用者も対象となる</a:t>
            </a:r>
            <a:r>
              <a:rPr lang="en-US" altLang="ja-JP" sz="1200"/>
              <a:t>※1</a:t>
            </a:r>
            <a:r>
              <a:rPr lang="en-US" altLang="ja-JP" sz="2200"/>
              <a:t>)</a:t>
            </a:r>
            <a:r>
              <a:rPr lang="ja-JP" altLang="en-US" sz="2200"/>
              <a:t>。</a:t>
            </a:r>
          </a:p>
          <a:p>
            <a:pPr eaLnBrk="1" hangingPunct="1">
              <a:spcBef>
                <a:spcPct val="25000"/>
              </a:spcBef>
            </a:pPr>
            <a:r>
              <a:rPr lang="ja-JP" altLang="en-US" sz="2200"/>
              <a:t>　また、一定の場合</a:t>
            </a:r>
            <a:r>
              <a:rPr lang="en-US" altLang="ja-JP" sz="1200"/>
              <a:t>※2</a:t>
            </a:r>
            <a:r>
              <a:rPr lang="ja-JP" altLang="en-US" sz="2200"/>
              <a:t>、子が１歳６カ月に達するまでの間、育児休</a:t>
            </a:r>
          </a:p>
          <a:p>
            <a:pPr eaLnBrk="1" hangingPunct="1"/>
            <a:r>
              <a:rPr lang="ja-JP" altLang="en-US" sz="2200"/>
              <a:t>業をすることができる。</a:t>
            </a:r>
          </a:p>
        </p:txBody>
      </p:sp>
      <p:sp>
        <p:nvSpPr>
          <p:cNvPr id="25604" name="AutoShape 4"/>
          <p:cNvSpPr>
            <a:spLocks noChangeArrowheads="1"/>
          </p:cNvSpPr>
          <p:nvPr/>
        </p:nvSpPr>
        <p:spPr bwMode="auto">
          <a:xfrm>
            <a:off x="107950" y="909638"/>
            <a:ext cx="2879725" cy="503237"/>
          </a:xfrm>
          <a:prstGeom prst="foldedCorner">
            <a:avLst>
              <a:gd name="adj" fmla="val 12500"/>
            </a:avLst>
          </a:prstGeom>
          <a:solidFill>
            <a:srgbClr val="FFCC99"/>
          </a:solidFill>
          <a:ln w="9525">
            <a:solidFill>
              <a:schemeClr val="tx1"/>
            </a:solidFill>
            <a:round/>
            <a:headEnd/>
            <a:tailEnd/>
          </a:ln>
        </p:spPr>
        <p:txBody>
          <a:bodyPr wrap="none" anchor="ctr"/>
          <a:lstStyle>
            <a:lvl1pPr eaLnBrk="0" hangingPunct="0">
              <a:defRPr kumimoji="1" sz="2400">
                <a:solidFill>
                  <a:schemeClr val="tx1"/>
                </a:solidFill>
                <a:latin typeface="ＭＳ ゴシック" pitchFamily="49" charset="-128"/>
                <a:ea typeface="ＭＳ ゴシック" pitchFamily="49" charset="-128"/>
              </a:defRPr>
            </a:lvl1pPr>
            <a:lvl2pPr marL="742950" indent="-285750" eaLnBrk="0" hangingPunct="0">
              <a:defRPr kumimoji="1" sz="2400">
                <a:solidFill>
                  <a:schemeClr val="tx1"/>
                </a:solidFill>
                <a:latin typeface="ＭＳ ゴシック" pitchFamily="49" charset="-128"/>
                <a:ea typeface="ＭＳ ゴシック" pitchFamily="49" charset="-128"/>
              </a:defRPr>
            </a:lvl2pPr>
            <a:lvl3pPr marL="1143000" indent="-228600" eaLnBrk="0" hangingPunct="0">
              <a:defRPr kumimoji="1" sz="2400">
                <a:solidFill>
                  <a:schemeClr val="tx1"/>
                </a:solidFill>
                <a:latin typeface="ＭＳ ゴシック" pitchFamily="49" charset="-128"/>
                <a:ea typeface="ＭＳ ゴシック" pitchFamily="49" charset="-128"/>
              </a:defRPr>
            </a:lvl3pPr>
            <a:lvl4pPr marL="1600200" indent="-228600" eaLnBrk="0" hangingPunct="0">
              <a:defRPr kumimoji="1" sz="2400">
                <a:solidFill>
                  <a:schemeClr val="tx1"/>
                </a:solidFill>
                <a:latin typeface="ＭＳ ゴシック" pitchFamily="49" charset="-128"/>
                <a:ea typeface="ＭＳ ゴシック" pitchFamily="49" charset="-128"/>
              </a:defRPr>
            </a:lvl4pPr>
            <a:lvl5pPr marL="2057400" indent="-228600" eaLnBrk="0" hangingPunct="0">
              <a:defRPr kumimoji="1" sz="2400">
                <a:solidFill>
                  <a:schemeClr val="tx1"/>
                </a:solidFill>
                <a:latin typeface="ＭＳ ゴシック" pitchFamily="49" charset="-128"/>
                <a:ea typeface="ＭＳ ゴシック" pitchFamily="49" charset="-128"/>
              </a:defRPr>
            </a:lvl5pPr>
            <a:lvl6pPr marL="25146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6pPr>
            <a:lvl7pPr marL="29718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7pPr>
            <a:lvl8pPr marL="34290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8pPr>
            <a:lvl9pPr marL="38862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9pPr>
          </a:lstStyle>
          <a:p>
            <a:pPr algn="ctr" eaLnBrk="1" hangingPunct="1"/>
            <a:r>
              <a:rPr lang="ja-JP" altLang="en-US">
                <a:latin typeface="Arial" charset="0"/>
                <a:ea typeface="ＭＳ Ｐゴシック" charset="-128"/>
              </a:rPr>
              <a:t>育児休業制度</a:t>
            </a:r>
          </a:p>
        </p:txBody>
      </p:sp>
      <p:sp>
        <p:nvSpPr>
          <p:cNvPr id="25605" name="AutoShape 5"/>
          <p:cNvSpPr>
            <a:spLocks noChangeArrowheads="1"/>
          </p:cNvSpPr>
          <p:nvPr/>
        </p:nvSpPr>
        <p:spPr bwMode="auto">
          <a:xfrm>
            <a:off x="179388" y="3138488"/>
            <a:ext cx="720725" cy="574675"/>
          </a:xfrm>
          <a:prstGeom prst="rightArrow">
            <a:avLst>
              <a:gd name="adj1" fmla="val 50000"/>
              <a:gd name="adj2" fmla="val 31354"/>
            </a:avLst>
          </a:prstGeom>
          <a:solidFill>
            <a:srgbClr val="FF99CC"/>
          </a:solidFill>
          <a:ln w="9525" algn="ctr">
            <a:solidFill>
              <a:schemeClr val="tx1"/>
            </a:solidFill>
            <a:miter lim="800000"/>
            <a:headEnd/>
            <a:tailEnd/>
          </a:ln>
        </p:spPr>
        <p:txBody>
          <a:bodyPr wrap="none" anchor="ctr"/>
          <a:lstStyle>
            <a:lvl1pPr eaLnBrk="0" hangingPunct="0">
              <a:defRPr kumimoji="1" sz="2400">
                <a:solidFill>
                  <a:schemeClr val="tx1"/>
                </a:solidFill>
                <a:latin typeface="ＭＳ ゴシック" pitchFamily="49" charset="-128"/>
                <a:ea typeface="ＭＳ ゴシック" pitchFamily="49" charset="-128"/>
              </a:defRPr>
            </a:lvl1pPr>
            <a:lvl2pPr marL="742950" indent="-285750" eaLnBrk="0" hangingPunct="0">
              <a:defRPr kumimoji="1" sz="2400">
                <a:solidFill>
                  <a:schemeClr val="tx1"/>
                </a:solidFill>
                <a:latin typeface="ＭＳ ゴシック" pitchFamily="49" charset="-128"/>
                <a:ea typeface="ＭＳ ゴシック" pitchFamily="49" charset="-128"/>
              </a:defRPr>
            </a:lvl2pPr>
            <a:lvl3pPr marL="1143000" indent="-228600" eaLnBrk="0" hangingPunct="0">
              <a:defRPr kumimoji="1" sz="2400">
                <a:solidFill>
                  <a:schemeClr val="tx1"/>
                </a:solidFill>
                <a:latin typeface="ＭＳ ゴシック" pitchFamily="49" charset="-128"/>
                <a:ea typeface="ＭＳ ゴシック" pitchFamily="49" charset="-128"/>
              </a:defRPr>
            </a:lvl3pPr>
            <a:lvl4pPr marL="1600200" indent="-228600" eaLnBrk="0" hangingPunct="0">
              <a:defRPr kumimoji="1" sz="2400">
                <a:solidFill>
                  <a:schemeClr val="tx1"/>
                </a:solidFill>
                <a:latin typeface="ＭＳ ゴシック" pitchFamily="49" charset="-128"/>
                <a:ea typeface="ＭＳ ゴシック" pitchFamily="49" charset="-128"/>
              </a:defRPr>
            </a:lvl4pPr>
            <a:lvl5pPr marL="2057400" indent="-228600" eaLnBrk="0" hangingPunct="0">
              <a:defRPr kumimoji="1" sz="2400">
                <a:solidFill>
                  <a:schemeClr val="tx1"/>
                </a:solidFill>
                <a:latin typeface="ＭＳ ゴシック" pitchFamily="49" charset="-128"/>
                <a:ea typeface="ＭＳ ゴシック" pitchFamily="49" charset="-128"/>
              </a:defRPr>
            </a:lvl5pPr>
            <a:lvl6pPr marL="25146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6pPr>
            <a:lvl7pPr marL="29718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7pPr>
            <a:lvl8pPr marL="34290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8pPr>
            <a:lvl9pPr marL="38862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9pPr>
          </a:lstStyle>
          <a:p>
            <a:pPr eaLnBrk="1" hangingPunct="1"/>
            <a:endParaRPr lang="ja-JP" altLang="en-US"/>
          </a:p>
        </p:txBody>
      </p:sp>
      <p:sp>
        <p:nvSpPr>
          <p:cNvPr id="25606" name="Text Box 6"/>
          <p:cNvSpPr txBox="1">
            <a:spLocks noChangeArrowheads="1"/>
          </p:cNvSpPr>
          <p:nvPr/>
        </p:nvSpPr>
        <p:spPr bwMode="auto">
          <a:xfrm>
            <a:off x="942975" y="3071813"/>
            <a:ext cx="81724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eaLnBrk="1" hangingPunct="1">
              <a:spcBef>
                <a:spcPct val="50000"/>
              </a:spcBef>
              <a:buFontTx/>
              <a:buNone/>
            </a:pPr>
            <a:r>
              <a:rPr lang="ja-JP" altLang="en-US" sz="2000">
                <a:latin typeface="Arial" charset="0"/>
              </a:rPr>
              <a:t>事業主は、労働者からの育児休業申出があったときは、当該育児休業申出を拒むことができない（原則）。</a:t>
            </a:r>
            <a:endParaRPr lang="en-US" altLang="ja-JP" sz="2000">
              <a:latin typeface="Arial" charset="0"/>
            </a:endParaRPr>
          </a:p>
        </p:txBody>
      </p:sp>
      <p:sp>
        <p:nvSpPr>
          <p:cNvPr id="25607" name="AutoShape 7"/>
          <p:cNvSpPr>
            <a:spLocks noChangeArrowheads="1"/>
          </p:cNvSpPr>
          <p:nvPr/>
        </p:nvSpPr>
        <p:spPr bwMode="auto">
          <a:xfrm>
            <a:off x="179388" y="4073525"/>
            <a:ext cx="720725" cy="574675"/>
          </a:xfrm>
          <a:prstGeom prst="rightArrow">
            <a:avLst>
              <a:gd name="adj1" fmla="val 50000"/>
              <a:gd name="adj2" fmla="val 31354"/>
            </a:avLst>
          </a:prstGeom>
          <a:solidFill>
            <a:srgbClr val="FF99CC"/>
          </a:solidFill>
          <a:ln w="9525" algn="ctr">
            <a:solidFill>
              <a:schemeClr val="tx1"/>
            </a:solidFill>
            <a:miter lim="800000"/>
            <a:headEnd/>
            <a:tailEnd/>
          </a:ln>
        </p:spPr>
        <p:txBody>
          <a:bodyPr wrap="none" anchor="ctr"/>
          <a:lstStyle>
            <a:lvl1pPr eaLnBrk="0" hangingPunct="0">
              <a:defRPr kumimoji="1" sz="2400">
                <a:solidFill>
                  <a:schemeClr val="tx1"/>
                </a:solidFill>
                <a:latin typeface="ＭＳ ゴシック" pitchFamily="49" charset="-128"/>
                <a:ea typeface="ＭＳ ゴシック" pitchFamily="49" charset="-128"/>
              </a:defRPr>
            </a:lvl1pPr>
            <a:lvl2pPr marL="742950" indent="-285750" eaLnBrk="0" hangingPunct="0">
              <a:defRPr kumimoji="1" sz="2400">
                <a:solidFill>
                  <a:schemeClr val="tx1"/>
                </a:solidFill>
                <a:latin typeface="ＭＳ ゴシック" pitchFamily="49" charset="-128"/>
                <a:ea typeface="ＭＳ ゴシック" pitchFamily="49" charset="-128"/>
              </a:defRPr>
            </a:lvl2pPr>
            <a:lvl3pPr marL="1143000" indent="-228600" eaLnBrk="0" hangingPunct="0">
              <a:defRPr kumimoji="1" sz="2400">
                <a:solidFill>
                  <a:schemeClr val="tx1"/>
                </a:solidFill>
                <a:latin typeface="ＭＳ ゴシック" pitchFamily="49" charset="-128"/>
                <a:ea typeface="ＭＳ ゴシック" pitchFamily="49" charset="-128"/>
              </a:defRPr>
            </a:lvl3pPr>
            <a:lvl4pPr marL="1600200" indent="-228600" eaLnBrk="0" hangingPunct="0">
              <a:defRPr kumimoji="1" sz="2400">
                <a:solidFill>
                  <a:schemeClr val="tx1"/>
                </a:solidFill>
                <a:latin typeface="ＭＳ ゴシック" pitchFamily="49" charset="-128"/>
                <a:ea typeface="ＭＳ ゴシック" pitchFamily="49" charset="-128"/>
              </a:defRPr>
            </a:lvl4pPr>
            <a:lvl5pPr marL="2057400" indent="-228600" eaLnBrk="0" hangingPunct="0">
              <a:defRPr kumimoji="1" sz="2400">
                <a:solidFill>
                  <a:schemeClr val="tx1"/>
                </a:solidFill>
                <a:latin typeface="ＭＳ ゴシック" pitchFamily="49" charset="-128"/>
                <a:ea typeface="ＭＳ ゴシック" pitchFamily="49" charset="-128"/>
              </a:defRPr>
            </a:lvl5pPr>
            <a:lvl6pPr marL="25146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6pPr>
            <a:lvl7pPr marL="29718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7pPr>
            <a:lvl8pPr marL="34290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8pPr>
            <a:lvl9pPr marL="38862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9pPr>
          </a:lstStyle>
          <a:p>
            <a:pPr eaLnBrk="1" hangingPunct="1"/>
            <a:endParaRPr lang="ja-JP" altLang="en-US"/>
          </a:p>
        </p:txBody>
      </p:sp>
      <p:sp>
        <p:nvSpPr>
          <p:cNvPr id="25608" name="Text Box 8"/>
          <p:cNvSpPr txBox="1">
            <a:spLocks noChangeArrowheads="1"/>
          </p:cNvSpPr>
          <p:nvPr/>
        </p:nvSpPr>
        <p:spPr bwMode="auto">
          <a:xfrm>
            <a:off x="952500" y="3862388"/>
            <a:ext cx="799306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eaLnBrk="1" hangingPunct="1">
              <a:spcBef>
                <a:spcPct val="50000"/>
              </a:spcBef>
              <a:buFontTx/>
              <a:buNone/>
            </a:pPr>
            <a:r>
              <a:rPr lang="ja-JP" altLang="en-US" sz="2000">
                <a:latin typeface="Arial" charset="0"/>
              </a:rPr>
              <a:t>事業主は、育児休業、介護休業や子の看護休暇の申出をしたこと又は取得したことを理由として、労働者に対して解雇その他不利益な取扱いをしてはならない。</a:t>
            </a:r>
            <a:endParaRPr lang="en-US" altLang="ja-JP" sz="2000">
              <a:latin typeface="Arial" charset="0"/>
            </a:endParaRPr>
          </a:p>
        </p:txBody>
      </p:sp>
      <p:sp>
        <p:nvSpPr>
          <p:cNvPr id="25609" name="Line 9"/>
          <p:cNvSpPr>
            <a:spLocks noChangeShapeType="1"/>
          </p:cNvSpPr>
          <p:nvPr/>
        </p:nvSpPr>
        <p:spPr bwMode="auto">
          <a:xfrm>
            <a:off x="179388" y="4903788"/>
            <a:ext cx="8640762" cy="0"/>
          </a:xfrm>
          <a:prstGeom prst="line">
            <a:avLst/>
          </a:prstGeom>
          <a:noFill/>
          <a:ln w="19050">
            <a:solidFill>
              <a:srgbClr val="000080"/>
            </a:solidFill>
            <a:prstDash val="dash"/>
            <a:round/>
            <a:headEnd/>
            <a:tailEnd/>
          </a:ln>
          <a:extLst>
            <a:ext uri="{909E8E84-426E-40DD-AFC4-6F175D3DCCD1}">
              <a14:hiddenFill xmlns:a14="http://schemas.microsoft.com/office/drawing/2010/main">
                <a:noFill/>
              </a14:hiddenFill>
            </a:ext>
          </a:extLst>
        </p:spPr>
        <p:txBody>
          <a:bodyPr anchor="ctr"/>
          <a:lstStyle/>
          <a:p>
            <a:endParaRPr lang="ja-JP" altLang="en-US"/>
          </a:p>
        </p:txBody>
      </p:sp>
      <p:sp>
        <p:nvSpPr>
          <p:cNvPr id="25610" name="Text Box 10"/>
          <p:cNvSpPr txBox="1">
            <a:spLocks noChangeArrowheads="1"/>
          </p:cNvSpPr>
          <p:nvPr/>
        </p:nvSpPr>
        <p:spPr bwMode="auto">
          <a:xfrm>
            <a:off x="179388" y="4941888"/>
            <a:ext cx="8856662"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eaLnBrk="1" hangingPunct="1">
              <a:spcBef>
                <a:spcPct val="50000"/>
              </a:spcBef>
              <a:buFontTx/>
              <a:buNone/>
            </a:pPr>
            <a:r>
              <a:rPr lang="en-US" altLang="ja-JP" sz="1200">
                <a:latin typeface="Arial" charset="0"/>
                <a:ea typeface="ＭＳ ゴシック" pitchFamily="49" charset="-128"/>
              </a:rPr>
              <a:t>※</a:t>
            </a:r>
            <a:r>
              <a:rPr lang="ja-JP" altLang="en-US" sz="1200">
                <a:latin typeface="Arial" charset="0"/>
                <a:ea typeface="ＭＳ ゴシック" pitchFamily="49" charset="-128"/>
              </a:rPr>
              <a:t>１　申出時点で、次の①、②の</a:t>
            </a:r>
            <a:r>
              <a:rPr lang="ja-JP" altLang="en-US" sz="1200" b="1" u="sng">
                <a:latin typeface="Arial" charset="0"/>
                <a:ea typeface="ＭＳ ゴシック" pitchFamily="49" charset="-128"/>
              </a:rPr>
              <a:t>いずれにも</a:t>
            </a:r>
            <a:r>
              <a:rPr lang="ja-JP" altLang="en-US" sz="1200">
                <a:latin typeface="Arial" charset="0"/>
                <a:ea typeface="ＭＳ ゴシック" pitchFamily="49" charset="-128"/>
              </a:rPr>
              <a:t>該当する労働者</a:t>
            </a:r>
          </a:p>
          <a:p>
            <a:pPr eaLnBrk="1" hangingPunct="1">
              <a:spcBef>
                <a:spcPct val="25000"/>
              </a:spcBef>
              <a:buFontTx/>
              <a:buNone/>
            </a:pPr>
            <a:r>
              <a:rPr lang="ja-JP" altLang="en-US" sz="1200">
                <a:latin typeface="Arial" charset="0"/>
                <a:ea typeface="ＭＳ ゴシック" pitchFamily="49" charset="-128"/>
              </a:rPr>
              <a:t>　　　①　同一の事業主に引き続き雇用された期間が１年以上であること</a:t>
            </a:r>
          </a:p>
          <a:p>
            <a:pPr eaLnBrk="1" hangingPunct="1">
              <a:spcBef>
                <a:spcPct val="10000"/>
              </a:spcBef>
              <a:buFontTx/>
              <a:buNone/>
            </a:pPr>
            <a:r>
              <a:rPr lang="ja-JP" altLang="en-US" sz="1200">
                <a:latin typeface="Arial" charset="0"/>
                <a:ea typeface="ＭＳ ゴシック" pitchFamily="49" charset="-128"/>
              </a:rPr>
              <a:t>　　　</a:t>
            </a:r>
            <a:r>
              <a:rPr lang="en-US" altLang="ja-JP" sz="1200">
                <a:latin typeface="Arial" charset="0"/>
                <a:ea typeface="ＭＳ ゴシック" pitchFamily="49" charset="-128"/>
              </a:rPr>
              <a:t>②</a:t>
            </a:r>
            <a:r>
              <a:rPr lang="ja-JP" altLang="en-US" sz="1200">
                <a:latin typeface="Arial" charset="0"/>
                <a:ea typeface="ＭＳ ゴシック" pitchFamily="49" charset="-128"/>
              </a:rPr>
              <a:t>　子が１歳に達する日を超えて引き続き雇用されることが見込まれること</a:t>
            </a:r>
            <a:r>
              <a:rPr lang="en-US" altLang="ja-JP" sz="1200">
                <a:latin typeface="ＭＳ ゴシック" pitchFamily="49" charset="-128"/>
                <a:ea typeface="ＭＳ ゴシック" pitchFamily="49" charset="-128"/>
              </a:rPr>
              <a:t>(</a:t>
            </a:r>
            <a:r>
              <a:rPr lang="ja-JP" altLang="en-US" sz="1200">
                <a:latin typeface="ＭＳ ゴシック" pitchFamily="49" charset="-128"/>
                <a:ea typeface="ＭＳ ゴシック" pitchFamily="49" charset="-128"/>
              </a:rPr>
              <a:t>子が１歳に達する日から１年を経過する日</a:t>
            </a:r>
          </a:p>
          <a:p>
            <a:pPr eaLnBrk="1" hangingPunct="1">
              <a:spcBef>
                <a:spcPct val="10000"/>
              </a:spcBef>
              <a:buFontTx/>
              <a:buNone/>
            </a:pPr>
            <a:r>
              <a:rPr lang="ja-JP" altLang="en-US" sz="1200">
                <a:latin typeface="ＭＳ ゴシック" pitchFamily="49" charset="-128"/>
                <a:ea typeface="ＭＳ ゴシック" pitchFamily="49" charset="-128"/>
              </a:rPr>
              <a:t>　　　　　までに労働契約期間が満了し、更新されないことが明らかである者を除く</a:t>
            </a:r>
            <a:r>
              <a:rPr lang="en-US" altLang="ja-JP" sz="1200">
                <a:latin typeface="ＭＳ ゴシック" pitchFamily="49" charset="-128"/>
                <a:ea typeface="ＭＳ ゴシック" pitchFamily="49" charset="-128"/>
              </a:rPr>
              <a:t>)</a:t>
            </a:r>
            <a:r>
              <a:rPr lang="ja-JP" altLang="en-US" sz="1200">
                <a:latin typeface="ＭＳ ゴシック" pitchFamily="49" charset="-128"/>
                <a:ea typeface="ＭＳ ゴシック" pitchFamily="49" charset="-128"/>
              </a:rPr>
              <a:t> 　</a:t>
            </a:r>
          </a:p>
        </p:txBody>
      </p:sp>
      <p:sp>
        <p:nvSpPr>
          <p:cNvPr id="25611" name="Text Box 11"/>
          <p:cNvSpPr txBox="1">
            <a:spLocks noChangeArrowheads="1"/>
          </p:cNvSpPr>
          <p:nvPr/>
        </p:nvSpPr>
        <p:spPr bwMode="auto">
          <a:xfrm>
            <a:off x="179388" y="5835650"/>
            <a:ext cx="8964612"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eaLnBrk="1" hangingPunct="1">
              <a:spcBef>
                <a:spcPct val="50000"/>
              </a:spcBef>
              <a:buFontTx/>
              <a:buNone/>
            </a:pPr>
            <a:r>
              <a:rPr lang="en-US" altLang="ja-JP" sz="1200" dirty="0">
                <a:latin typeface="Arial" charset="0"/>
                <a:ea typeface="ＭＳ ゴシック" pitchFamily="49" charset="-128"/>
              </a:rPr>
              <a:t>※</a:t>
            </a:r>
            <a:r>
              <a:rPr lang="ja-JP" altLang="en-US" sz="1200" dirty="0">
                <a:latin typeface="Arial" charset="0"/>
                <a:ea typeface="ＭＳ ゴシック" pitchFamily="49" charset="-128"/>
              </a:rPr>
              <a:t>２　次の①、②の</a:t>
            </a:r>
            <a:r>
              <a:rPr lang="ja-JP" altLang="en-US" sz="1200" b="1" u="sng" dirty="0">
                <a:latin typeface="Arial" charset="0"/>
                <a:ea typeface="ＭＳ ゴシック" pitchFamily="49" charset="-128"/>
              </a:rPr>
              <a:t>いずれか</a:t>
            </a:r>
            <a:r>
              <a:rPr lang="ja-JP" altLang="en-US" sz="1200" dirty="0">
                <a:latin typeface="Arial" charset="0"/>
                <a:ea typeface="ＭＳ ゴシック" pitchFamily="49" charset="-128"/>
              </a:rPr>
              <a:t>の事情がある場合</a:t>
            </a:r>
          </a:p>
          <a:p>
            <a:pPr eaLnBrk="1" hangingPunct="1">
              <a:spcBef>
                <a:spcPct val="25000"/>
              </a:spcBef>
              <a:buFontTx/>
              <a:buNone/>
            </a:pPr>
            <a:r>
              <a:rPr lang="ja-JP" altLang="en-US" sz="1200" dirty="0">
                <a:latin typeface="Arial" charset="0"/>
                <a:ea typeface="ＭＳ ゴシック" pitchFamily="49" charset="-128"/>
              </a:rPr>
              <a:t>　　　①　保育所に入所を希望しているが、入所できない場合</a:t>
            </a:r>
          </a:p>
          <a:p>
            <a:pPr eaLnBrk="1" hangingPunct="1">
              <a:spcBef>
                <a:spcPct val="10000"/>
              </a:spcBef>
              <a:buFontTx/>
              <a:buNone/>
            </a:pPr>
            <a:r>
              <a:rPr lang="ja-JP" altLang="en-US" sz="1200" dirty="0">
                <a:latin typeface="Arial" charset="0"/>
                <a:ea typeface="ＭＳ ゴシック" pitchFamily="49" charset="-128"/>
              </a:rPr>
              <a:t>　　　</a:t>
            </a:r>
            <a:r>
              <a:rPr lang="en-US" altLang="ja-JP" sz="1200" dirty="0">
                <a:latin typeface="Arial" charset="0"/>
                <a:ea typeface="ＭＳ ゴシック" pitchFamily="49" charset="-128"/>
              </a:rPr>
              <a:t>②</a:t>
            </a:r>
            <a:r>
              <a:rPr lang="ja-JP" altLang="en-US" sz="1200" dirty="0">
                <a:latin typeface="Arial" charset="0"/>
                <a:ea typeface="ＭＳ ゴシック" pitchFamily="49" charset="-128"/>
              </a:rPr>
              <a:t>　子の養育を行っている配偶者であって、１歳以降子を養育する予定であったものが、死亡、負傷、疾病等の事情に</a:t>
            </a:r>
          </a:p>
          <a:p>
            <a:pPr eaLnBrk="1" hangingPunct="1">
              <a:spcBef>
                <a:spcPct val="10000"/>
              </a:spcBef>
              <a:buFontTx/>
              <a:buNone/>
            </a:pPr>
            <a:r>
              <a:rPr lang="ja-JP" altLang="en-US" sz="1200" dirty="0">
                <a:latin typeface="Arial" charset="0"/>
                <a:ea typeface="ＭＳ ゴシック" pitchFamily="49" charset="-128"/>
              </a:rPr>
              <a:t>　　　　　より子を養育することが困難になった場合。</a:t>
            </a:r>
            <a:r>
              <a:rPr lang="ja-JP" altLang="en-US" sz="1200" dirty="0">
                <a:latin typeface="ＭＳ ゴシック" pitchFamily="49" charset="-128"/>
                <a:ea typeface="ＭＳ ゴシック" pitchFamily="49" charset="-128"/>
              </a:rPr>
              <a:t> 　</a:t>
            </a:r>
          </a:p>
        </p:txBody>
      </p:sp>
      <p:sp>
        <p:nvSpPr>
          <p:cNvPr id="296972" name="Rectangle 12"/>
          <p:cNvSpPr>
            <a:spLocks noChangeArrowheads="1"/>
          </p:cNvSpPr>
          <p:nvPr/>
        </p:nvSpPr>
        <p:spPr bwMode="auto">
          <a:xfrm>
            <a:off x="179388" y="115888"/>
            <a:ext cx="8766175" cy="720725"/>
          </a:xfrm>
          <a:prstGeom prst="rect">
            <a:avLst/>
          </a:prstGeom>
          <a:solidFill>
            <a:srgbClr val="99CCFF"/>
          </a:solidFill>
          <a:ln w="9525">
            <a:noFill/>
            <a:miter lim="800000"/>
            <a:headEnd/>
            <a:tailEnd/>
          </a:ln>
          <a:effectLst/>
        </p:spPr>
        <p:txBody>
          <a:bodyPr anchor="ctr"/>
          <a:lstStyle/>
          <a:p>
            <a:pPr algn="ctr">
              <a:spcBef>
                <a:spcPct val="50000"/>
              </a:spcBef>
              <a:defRPr/>
            </a:pPr>
            <a:r>
              <a:rPr lang="ja-JP" altLang="en-US" sz="4400" dirty="0">
                <a:solidFill>
                  <a:schemeClr val="tx2"/>
                </a:solidFill>
                <a:effectLst>
                  <a:outerShdw blurRad="38100" dist="38100" dir="2700000" algn="tl">
                    <a:srgbClr val="FFFFFF"/>
                  </a:outerShdw>
                </a:effectLst>
                <a:latin typeface="ＭＳ Ｐゴシック" pitchFamily="50" charset="-128"/>
                <a:ea typeface="ＭＳ Ｐゴシック" pitchFamily="50" charset="-128"/>
              </a:rPr>
              <a:t>育児・介護休業法</a:t>
            </a:r>
            <a:r>
              <a:rPr lang="ja-JP" altLang="en-US" sz="2000" dirty="0">
                <a:solidFill>
                  <a:schemeClr val="tx2"/>
                </a:solidFill>
                <a:effectLst>
                  <a:outerShdw blurRad="38100" dist="38100" dir="2700000" algn="tl">
                    <a:srgbClr val="FFFFFF"/>
                  </a:outerShdw>
                </a:effectLst>
                <a:latin typeface="ＭＳ Ｐゴシック" pitchFamily="50" charset="-128"/>
                <a:ea typeface="ＭＳ Ｐゴシック" pitchFamily="50" charset="-128"/>
              </a:rPr>
              <a:t>（</a:t>
            </a:r>
            <a:r>
              <a:rPr lang="en-US" altLang="ja-JP" sz="2000" dirty="0">
                <a:solidFill>
                  <a:schemeClr val="tx2"/>
                </a:solidFill>
                <a:effectLst>
                  <a:outerShdw blurRad="38100" dist="38100" dir="2700000" algn="tl">
                    <a:srgbClr val="FFFFFF"/>
                  </a:outerShdw>
                </a:effectLst>
                <a:latin typeface="ＭＳ Ｐゴシック" pitchFamily="50" charset="-128"/>
                <a:ea typeface="ＭＳ Ｐゴシック" pitchFamily="50" charset="-128"/>
              </a:rPr>
              <a:t>H21</a:t>
            </a:r>
            <a:r>
              <a:rPr lang="ja-JP" altLang="en-US" sz="2000" dirty="0">
                <a:solidFill>
                  <a:schemeClr val="tx2"/>
                </a:solidFill>
                <a:effectLst>
                  <a:outerShdw blurRad="38100" dist="38100" dir="2700000" algn="tl">
                    <a:srgbClr val="FFFFFF"/>
                  </a:outerShdw>
                </a:effectLst>
                <a:latin typeface="ＭＳ Ｐゴシック" pitchFamily="50" charset="-128"/>
                <a:ea typeface="ＭＳ Ｐゴシック" pitchFamily="50" charset="-128"/>
              </a:rPr>
              <a:t>年改正、</a:t>
            </a:r>
            <a:r>
              <a:rPr lang="en-US" altLang="ja-JP" sz="2000" dirty="0">
                <a:solidFill>
                  <a:schemeClr val="tx2"/>
                </a:solidFill>
                <a:effectLst>
                  <a:outerShdw blurRad="38100" dist="38100" dir="2700000" algn="tl">
                    <a:srgbClr val="FFFFFF"/>
                  </a:outerShdw>
                </a:effectLst>
                <a:latin typeface="ＭＳ Ｐゴシック" pitchFamily="50" charset="-128"/>
                <a:ea typeface="ＭＳ Ｐゴシック" pitchFamily="50" charset="-128"/>
              </a:rPr>
              <a:t>22</a:t>
            </a:r>
            <a:r>
              <a:rPr lang="ja-JP" altLang="en-US" sz="2000" dirty="0">
                <a:solidFill>
                  <a:schemeClr val="tx2"/>
                </a:solidFill>
                <a:effectLst>
                  <a:outerShdw blurRad="38100" dist="38100" dir="2700000" algn="tl">
                    <a:srgbClr val="FFFFFF"/>
                  </a:outerShdw>
                </a:effectLst>
                <a:latin typeface="ＭＳ Ｐゴシック" pitchFamily="50" charset="-128"/>
                <a:ea typeface="ＭＳ Ｐゴシック" pitchFamily="50" charset="-128"/>
              </a:rPr>
              <a:t>年</a:t>
            </a:r>
            <a:r>
              <a:rPr lang="en-US" altLang="ja-JP" sz="2000" dirty="0">
                <a:solidFill>
                  <a:schemeClr val="tx2"/>
                </a:solidFill>
                <a:effectLst>
                  <a:outerShdw blurRad="38100" dist="38100" dir="2700000" algn="tl">
                    <a:srgbClr val="FFFFFF"/>
                  </a:outerShdw>
                </a:effectLst>
                <a:latin typeface="ＭＳ Ｐゴシック" pitchFamily="50" charset="-128"/>
                <a:ea typeface="ＭＳ Ｐゴシック" pitchFamily="50" charset="-128"/>
              </a:rPr>
              <a:t>6</a:t>
            </a:r>
            <a:r>
              <a:rPr lang="ja-JP" altLang="en-US" sz="2000" dirty="0">
                <a:solidFill>
                  <a:schemeClr val="tx2"/>
                </a:solidFill>
                <a:effectLst>
                  <a:outerShdw blurRad="38100" dist="38100" dir="2700000" algn="tl">
                    <a:srgbClr val="FFFFFF"/>
                  </a:outerShdw>
                </a:effectLst>
                <a:latin typeface="ＭＳ Ｐゴシック" pitchFamily="50" charset="-128"/>
                <a:ea typeface="ＭＳ Ｐゴシック" pitchFamily="50" charset="-128"/>
              </a:rPr>
              <a:t>月</a:t>
            </a:r>
            <a:r>
              <a:rPr lang="en-US" altLang="ja-JP" sz="2000" dirty="0">
                <a:solidFill>
                  <a:schemeClr val="tx2"/>
                </a:solidFill>
                <a:effectLst>
                  <a:outerShdw blurRad="38100" dist="38100" dir="2700000" algn="tl">
                    <a:srgbClr val="FFFFFF"/>
                  </a:outerShdw>
                </a:effectLst>
                <a:latin typeface="ＭＳ Ｐゴシック" pitchFamily="50" charset="-128"/>
                <a:ea typeface="ＭＳ Ｐゴシック" pitchFamily="50" charset="-128"/>
              </a:rPr>
              <a:t>30</a:t>
            </a:r>
            <a:r>
              <a:rPr lang="ja-JP" altLang="en-US" sz="2000" dirty="0">
                <a:solidFill>
                  <a:schemeClr val="tx2"/>
                </a:solidFill>
                <a:effectLst>
                  <a:outerShdw blurRad="38100" dist="38100" dir="2700000" algn="tl">
                    <a:srgbClr val="FFFFFF"/>
                  </a:outerShdw>
                </a:effectLst>
                <a:latin typeface="ＭＳ Ｐゴシック" pitchFamily="50" charset="-128"/>
                <a:ea typeface="ＭＳ Ｐゴシック" pitchFamily="50" charset="-128"/>
              </a:rPr>
              <a:t>日施行）</a:t>
            </a:r>
          </a:p>
        </p:txBody>
      </p:sp>
      <p:sp>
        <p:nvSpPr>
          <p:cNvPr id="14"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90</a:t>
            </a:fld>
            <a:endParaRPr lang="ja-JP" altLang="en-US" dirty="0">
              <a:latin typeface="ＭＳ ゴシック" pitchFamily="49" charset="-128"/>
              <a:ea typeface="ＭＳ ゴシック" pitchFamily="49" charset="-128"/>
            </a:endParaRPr>
          </a:p>
        </p:txBody>
      </p:sp>
      <p:sp>
        <p:nvSpPr>
          <p:cNvPr id="15" name="Text Box 2"/>
          <p:cNvSpPr txBox="1">
            <a:spLocks noChangeArrowheads="1"/>
          </p:cNvSpPr>
          <p:nvPr/>
        </p:nvSpPr>
        <p:spPr bwMode="auto">
          <a:xfrm>
            <a:off x="35496" y="6588897"/>
            <a:ext cx="6552728" cy="259163"/>
          </a:xfrm>
          <a:prstGeom prst="rect">
            <a:avLst/>
          </a:prstGeom>
          <a:noFill/>
          <a:ln>
            <a:noFill/>
          </a:ln>
          <a:extLst/>
        </p:spPr>
        <p:txBody>
          <a:bodyPr wrap="square" lIns="27432" tIns="18288" rIns="0" bIns="18288"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ja-JP" altLang="en-US" sz="1050" dirty="0" smtClean="0">
                <a:solidFill>
                  <a:srgbClr val="000000"/>
                </a:solidFill>
                <a:latin typeface="メイリオ" pitchFamily="50" charset="-128"/>
                <a:ea typeface="メイリオ" pitchFamily="50" charset="-128"/>
                <a:cs typeface="メイリオ" pitchFamily="50" charset="-128"/>
              </a:rPr>
              <a:t>日本医師会男女共同参画委員会「女性医師がいきいきと仕事を続けていくために」より</a:t>
            </a:r>
            <a:endParaRPr lang="ja-JP" altLang="en-US" sz="1050" dirty="0">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386340917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コンテンツ プレースホルダー 2"/>
          <p:cNvSpPr>
            <a:spLocks noGrp="1"/>
          </p:cNvSpPr>
          <p:nvPr>
            <p:ph idx="1"/>
          </p:nvPr>
        </p:nvSpPr>
        <p:spPr>
          <a:xfrm>
            <a:off x="685800" y="1981200"/>
            <a:ext cx="7772400" cy="4184650"/>
          </a:xfrm>
        </p:spPr>
        <p:txBody>
          <a:bodyPr/>
          <a:lstStyle/>
          <a:p>
            <a:pPr>
              <a:defRPr/>
            </a:pPr>
            <a:endParaRPr lang="en-US" altLang="ja-JP" sz="2400" dirty="0" smtClean="0"/>
          </a:p>
          <a:p>
            <a:pPr>
              <a:defRPr/>
            </a:pPr>
            <a:endParaRPr lang="en-US" altLang="ja-JP" sz="2400" dirty="0"/>
          </a:p>
          <a:p>
            <a:pPr>
              <a:defRPr/>
            </a:pPr>
            <a:endParaRPr lang="en-US" altLang="ja-JP" sz="2400" dirty="0" smtClean="0"/>
          </a:p>
          <a:p>
            <a:pPr>
              <a:defRPr/>
            </a:pPr>
            <a:endParaRPr lang="en-US" altLang="ja-JP" sz="2400" dirty="0"/>
          </a:p>
          <a:p>
            <a:pPr marL="0" indent="0">
              <a:buFontTx/>
              <a:buNone/>
              <a:defRPr/>
            </a:pPr>
            <a:r>
              <a:rPr lang="ja-JP" altLang="en-US" sz="2400" dirty="0" smtClean="0"/>
              <a:t>対象となる労働者は・・・</a:t>
            </a:r>
            <a:endParaRPr lang="en-US" altLang="ja-JP" sz="2400" dirty="0"/>
          </a:p>
          <a:p>
            <a:pPr marL="0" indent="0">
              <a:buFontTx/>
              <a:buNone/>
              <a:defRPr/>
            </a:pPr>
            <a:r>
              <a:rPr lang="ja-JP" altLang="en-US" sz="2400" dirty="0" smtClean="0"/>
              <a:t>①３歳未満の子を養育し、育児休業をしていないこと。</a:t>
            </a:r>
            <a:endParaRPr lang="en-US" altLang="ja-JP" sz="2400" dirty="0" smtClean="0"/>
          </a:p>
          <a:p>
            <a:pPr marL="0" indent="0">
              <a:buFontTx/>
              <a:buNone/>
              <a:defRPr/>
            </a:pPr>
            <a:r>
              <a:rPr lang="ja-JP" altLang="en-US" sz="2400" dirty="0" smtClean="0"/>
              <a:t>②日々雇用される労働者でないこと。</a:t>
            </a:r>
            <a:endParaRPr lang="en-US" altLang="ja-JP" sz="2400" dirty="0" smtClean="0"/>
          </a:p>
          <a:p>
            <a:pPr marL="0" indent="0">
              <a:buFontTx/>
              <a:buNone/>
              <a:defRPr/>
            </a:pPr>
            <a:r>
              <a:rPr lang="ja-JP" altLang="en-US" sz="2400" dirty="0" smtClean="0"/>
              <a:t>③１日の所定労働時間が６時間以下でないこと。</a:t>
            </a:r>
            <a:endParaRPr lang="en-US" altLang="ja-JP" sz="2400" dirty="0" smtClean="0"/>
          </a:p>
          <a:p>
            <a:pPr marL="0" indent="0">
              <a:buFontTx/>
              <a:buNone/>
              <a:defRPr/>
            </a:pPr>
            <a:r>
              <a:rPr lang="ja-JP" altLang="en-US" sz="2400" dirty="0" smtClean="0"/>
              <a:t>④労使協定により適用除外とされた労働者でないこと。</a:t>
            </a:r>
          </a:p>
        </p:txBody>
      </p:sp>
      <p:sp>
        <p:nvSpPr>
          <p:cNvPr id="5" name="Rectangle 12"/>
          <p:cNvSpPr>
            <a:spLocks noGrp="1" noChangeArrowheads="1"/>
          </p:cNvSpPr>
          <p:nvPr>
            <p:ph type="title"/>
          </p:nvPr>
        </p:nvSpPr>
        <p:spPr>
          <a:xfrm>
            <a:off x="685800" y="609600"/>
            <a:ext cx="7772400" cy="947738"/>
          </a:xfrm>
          <a:solidFill>
            <a:srgbClr val="99CCFF"/>
          </a:solidFill>
          <a:ln>
            <a:miter lim="800000"/>
            <a:headEnd/>
            <a:tailEnd/>
          </a:ln>
        </p:spPr>
        <p:txBody>
          <a:bodyPr/>
          <a:lstStyle/>
          <a:p>
            <a:pPr>
              <a:spcBef>
                <a:spcPct val="50000"/>
              </a:spcBef>
              <a:defRPr/>
            </a:pPr>
            <a:r>
              <a:rPr lang="ja-JP" altLang="en-US" sz="3000" dirty="0" smtClean="0">
                <a:effectLst>
                  <a:outerShdw blurRad="38100" dist="38100" dir="2700000" algn="tl">
                    <a:srgbClr val="FFFFFF"/>
                  </a:outerShdw>
                </a:effectLst>
                <a:latin typeface="ＭＳ Ｐゴシック" pitchFamily="50" charset="-128"/>
              </a:rPr>
              <a:t>育児・介護休業法の短時間勤務制度について</a:t>
            </a:r>
            <a:endParaRPr lang="ja-JP" altLang="en-US" sz="3000" dirty="0">
              <a:effectLst>
                <a:outerShdw blurRad="38100" dist="38100" dir="2700000" algn="tl">
                  <a:srgbClr val="FFFFFF"/>
                </a:outerShdw>
              </a:effectLst>
              <a:latin typeface="ＭＳ Ｐゴシック" pitchFamily="50" charset="-128"/>
            </a:endParaRPr>
          </a:p>
        </p:txBody>
      </p:sp>
      <p:sp>
        <p:nvSpPr>
          <p:cNvPr id="26629" name="角丸四角形 2"/>
          <p:cNvSpPr>
            <a:spLocks noChangeArrowheads="1"/>
          </p:cNvSpPr>
          <p:nvPr/>
        </p:nvSpPr>
        <p:spPr bwMode="auto">
          <a:xfrm>
            <a:off x="755650" y="1873250"/>
            <a:ext cx="7704138" cy="1584325"/>
          </a:xfrm>
          <a:prstGeom prst="roundRect">
            <a:avLst>
              <a:gd name="adj" fmla="val 16667"/>
            </a:avLst>
          </a:prstGeom>
          <a:solidFill>
            <a:srgbClr val="FFFF99"/>
          </a:solidFill>
          <a:ln w="9525" algn="ctr">
            <a:solidFill>
              <a:schemeClr val="tx1"/>
            </a:solidFill>
            <a:round/>
            <a:headEnd/>
            <a:tailEnd/>
          </a:ln>
        </p:spPr>
        <p:txBody>
          <a:bodyPr wrap="none" anchor="ctr"/>
          <a:lstStyle>
            <a:lvl1pPr eaLnBrk="0" hangingPunct="0">
              <a:defRPr kumimoji="1" sz="2400">
                <a:solidFill>
                  <a:schemeClr val="tx1"/>
                </a:solidFill>
                <a:latin typeface="ＭＳ ゴシック" pitchFamily="49" charset="-128"/>
                <a:ea typeface="ＭＳ ゴシック" pitchFamily="49" charset="-128"/>
              </a:defRPr>
            </a:lvl1pPr>
            <a:lvl2pPr marL="742950" indent="-285750" eaLnBrk="0" hangingPunct="0">
              <a:defRPr kumimoji="1" sz="2400">
                <a:solidFill>
                  <a:schemeClr val="tx1"/>
                </a:solidFill>
                <a:latin typeface="ＭＳ ゴシック" pitchFamily="49" charset="-128"/>
                <a:ea typeface="ＭＳ ゴシック" pitchFamily="49" charset="-128"/>
              </a:defRPr>
            </a:lvl2pPr>
            <a:lvl3pPr marL="1143000" indent="-228600" eaLnBrk="0" hangingPunct="0">
              <a:defRPr kumimoji="1" sz="2400">
                <a:solidFill>
                  <a:schemeClr val="tx1"/>
                </a:solidFill>
                <a:latin typeface="ＭＳ ゴシック" pitchFamily="49" charset="-128"/>
                <a:ea typeface="ＭＳ ゴシック" pitchFamily="49" charset="-128"/>
              </a:defRPr>
            </a:lvl3pPr>
            <a:lvl4pPr marL="1600200" indent="-228600" eaLnBrk="0" hangingPunct="0">
              <a:defRPr kumimoji="1" sz="2400">
                <a:solidFill>
                  <a:schemeClr val="tx1"/>
                </a:solidFill>
                <a:latin typeface="ＭＳ ゴシック" pitchFamily="49" charset="-128"/>
                <a:ea typeface="ＭＳ ゴシック" pitchFamily="49" charset="-128"/>
              </a:defRPr>
            </a:lvl4pPr>
            <a:lvl5pPr marL="2057400" indent="-228600" eaLnBrk="0" hangingPunct="0">
              <a:defRPr kumimoji="1" sz="2400">
                <a:solidFill>
                  <a:schemeClr val="tx1"/>
                </a:solidFill>
                <a:latin typeface="ＭＳ ゴシック" pitchFamily="49" charset="-128"/>
                <a:ea typeface="ＭＳ ゴシック" pitchFamily="49" charset="-128"/>
              </a:defRPr>
            </a:lvl5pPr>
            <a:lvl6pPr marL="25146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6pPr>
            <a:lvl7pPr marL="29718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7pPr>
            <a:lvl8pPr marL="34290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8pPr>
            <a:lvl9pPr marL="38862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9pPr>
          </a:lstStyle>
          <a:p>
            <a:pPr eaLnBrk="1" hangingPunct="1"/>
            <a:endParaRPr lang="en-US" altLang="ja-JP"/>
          </a:p>
          <a:p>
            <a:pPr eaLnBrk="1" hangingPunct="1"/>
            <a:r>
              <a:rPr lang="ja-JP" altLang="en-US"/>
              <a:t>事業主は、３歳未満の子を養育する労働者について、</a:t>
            </a:r>
            <a:endParaRPr lang="en-US" altLang="ja-JP"/>
          </a:p>
          <a:p>
            <a:pPr eaLnBrk="1" hangingPunct="1"/>
            <a:r>
              <a:rPr lang="ja-JP" altLang="en-US"/>
              <a:t>労働者が希望すれば利用できる短時間勤務制度を</a:t>
            </a:r>
            <a:endParaRPr lang="en-US" altLang="ja-JP"/>
          </a:p>
          <a:p>
            <a:pPr eaLnBrk="1" hangingPunct="1"/>
            <a:r>
              <a:rPr lang="ja-JP" altLang="en-US"/>
              <a:t>設けなければならない。</a:t>
            </a:r>
            <a:endParaRPr lang="en-US" altLang="ja-JP"/>
          </a:p>
          <a:p>
            <a:pPr eaLnBrk="1" hangingPunct="1"/>
            <a:r>
              <a:rPr lang="en-US" altLang="ja-JP" sz="1600"/>
              <a:t>※</a:t>
            </a:r>
            <a:r>
              <a:rPr lang="ja-JP" altLang="en-US" sz="1600"/>
              <a:t>１日の所定動労時間を原則として６時間とする処置を含むものとする。</a:t>
            </a:r>
            <a:endParaRPr lang="ja-JP" altLang="en-US"/>
          </a:p>
          <a:p>
            <a:pPr eaLnBrk="1" hangingPunct="1"/>
            <a:endParaRPr lang="ja-JP" altLang="en-US"/>
          </a:p>
        </p:txBody>
      </p:sp>
      <p:sp>
        <p:nvSpPr>
          <p:cNvPr id="6"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91</a:t>
            </a:fld>
            <a:endParaRPr lang="ja-JP" altLang="en-US" dirty="0">
              <a:latin typeface="ＭＳ ゴシック" pitchFamily="49" charset="-128"/>
              <a:ea typeface="ＭＳ ゴシック" pitchFamily="49" charset="-128"/>
            </a:endParaRPr>
          </a:p>
        </p:txBody>
      </p:sp>
      <p:sp>
        <p:nvSpPr>
          <p:cNvPr id="7" name="Text Box 2"/>
          <p:cNvSpPr txBox="1">
            <a:spLocks noChangeArrowheads="1"/>
          </p:cNvSpPr>
          <p:nvPr/>
        </p:nvSpPr>
        <p:spPr bwMode="auto">
          <a:xfrm>
            <a:off x="35496" y="6588897"/>
            <a:ext cx="6552728" cy="259163"/>
          </a:xfrm>
          <a:prstGeom prst="rect">
            <a:avLst/>
          </a:prstGeom>
          <a:noFill/>
          <a:ln>
            <a:noFill/>
          </a:ln>
          <a:extLst/>
        </p:spPr>
        <p:txBody>
          <a:bodyPr wrap="square" lIns="27432" tIns="18288" rIns="0" bIns="18288"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ja-JP" altLang="en-US" sz="1050" dirty="0" smtClean="0">
                <a:solidFill>
                  <a:srgbClr val="000000"/>
                </a:solidFill>
                <a:latin typeface="メイリオ" pitchFamily="50" charset="-128"/>
                <a:ea typeface="メイリオ" pitchFamily="50" charset="-128"/>
                <a:cs typeface="メイリオ" pitchFamily="50" charset="-128"/>
              </a:rPr>
              <a:t>日本医師会男女共同参画委員会「女性医師がいきいきと仕事を続けていくために」より</a:t>
            </a:r>
            <a:endParaRPr lang="ja-JP" altLang="en-US" sz="1050" dirty="0">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68628461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コンテンツ プレースホルダー 2"/>
          <p:cNvSpPr>
            <a:spLocks noGrp="1"/>
          </p:cNvSpPr>
          <p:nvPr>
            <p:ph idx="1"/>
          </p:nvPr>
        </p:nvSpPr>
        <p:spPr>
          <a:xfrm>
            <a:off x="539750" y="3357563"/>
            <a:ext cx="8280400" cy="2738437"/>
          </a:xfrm>
        </p:spPr>
        <p:txBody>
          <a:bodyPr>
            <a:normAutofit lnSpcReduction="10000"/>
          </a:bodyPr>
          <a:lstStyle/>
          <a:p>
            <a:pPr marL="0" indent="0">
              <a:buFontTx/>
              <a:buNone/>
            </a:pPr>
            <a:r>
              <a:rPr lang="ja-JP" altLang="en-US" sz="2000" smtClean="0"/>
              <a:t>対象となる従業員は、以下のいずれにも該当する男女労働者です。</a:t>
            </a:r>
            <a:endParaRPr lang="en-US" altLang="ja-JP" sz="2000" smtClean="0"/>
          </a:p>
          <a:p>
            <a:pPr marL="0" indent="0">
              <a:buFontTx/>
              <a:buNone/>
            </a:pPr>
            <a:r>
              <a:rPr lang="ja-JP" altLang="en-US" sz="2800" smtClean="0"/>
              <a:t>①３歳未満の子を養育する従業員であって、育児休業をしていないこと</a:t>
            </a:r>
            <a:endParaRPr lang="en-US" altLang="ja-JP" sz="2800" smtClean="0"/>
          </a:p>
          <a:p>
            <a:pPr marL="0" indent="0">
              <a:buFontTx/>
              <a:buNone/>
            </a:pPr>
            <a:r>
              <a:rPr lang="ja-JP" altLang="en-US" sz="2800" smtClean="0"/>
              <a:t>②日々雇用される従業員でないこと</a:t>
            </a:r>
            <a:endParaRPr lang="en-US" altLang="ja-JP" sz="2800" smtClean="0"/>
          </a:p>
          <a:p>
            <a:pPr marL="0" indent="0">
              <a:buFontTx/>
              <a:buNone/>
            </a:pPr>
            <a:r>
              <a:rPr lang="ja-JP" altLang="en-US" sz="2800" smtClean="0"/>
              <a:t>③１日の所定労働時間が６時間以下でないこと</a:t>
            </a:r>
            <a:endParaRPr lang="en-US" altLang="ja-JP" sz="2800" smtClean="0"/>
          </a:p>
          <a:p>
            <a:pPr marL="0" indent="0">
              <a:buFontTx/>
              <a:buNone/>
            </a:pPr>
            <a:r>
              <a:rPr lang="ja-JP" altLang="en-US" sz="2800" smtClean="0"/>
              <a:t>④労使協定により適用除外とされた従業員でないこと</a:t>
            </a:r>
          </a:p>
        </p:txBody>
      </p:sp>
      <p:sp>
        <p:nvSpPr>
          <p:cNvPr id="5" name="Rectangle 12"/>
          <p:cNvSpPr>
            <a:spLocks noGrp="1" noChangeArrowheads="1"/>
          </p:cNvSpPr>
          <p:nvPr>
            <p:ph type="title"/>
          </p:nvPr>
        </p:nvSpPr>
        <p:spPr>
          <a:solidFill>
            <a:srgbClr val="99CCFF"/>
          </a:solidFill>
          <a:ln>
            <a:miter lim="800000"/>
            <a:headEnd/>
            <a:tailEnd/>
          </a:ln>
        </p:spPr>
        <p:txBody>
          <a:bodyPr/>
          <a:lstStyle/>
          <a:p>
            <a:pPr>
              <a:spcBef>
                <a:spcPct val="50000"/>
              </a:spcBef>
              <a:defRPr/>
            </a:pPr>
            <a:r>
              <a:rPr lang="ja-JP" altLang="en-US" sz="3000" dirty="0" smtClean="0">
                <a:effectLst>
                  <a:outerShdw blurRad="38100" dist="38100" dir="2700000" algn="tl">
                    <a:srgbClr val="FFFFFF"/>
                  </a:outerShdw>
                </a:effectLst>
                <a:latin typeface="ＭＳ Ｐゴシック" pitchFamily="50" charset="-128"/>
              </a:rPr>
              <a:t>育児・介護休業法の所定外労働</a:t>
            </a:r>
            <a:r>
              <a:rPr lang="en-US" altLang="ja-JP" sz="3000" dirty="0" smtClean="0">
                <a:effectLst>
                  <a:outerShdw blurRad="38100" dist="38100" dir="2700000" algn="tl">
                    <a:srgbClr val="FFFFFF"/>
                  </a:outerShdw>
                </a:effectLst>
                <a:latin typeface="ＭＳ Ｐゴシック" pitchFamily="50" charset="-128"/>
              </a:rPr>
              <a:t/>
            </a:r>
            <a:br>
              <a:rPr lang="en-US" altLang="ja-JP" sz="3000" dirty="0" smtClean="0">
                <a:effectLst>
                  <a:outerShdw blurRad="38100" dist="38100" dir="2700000" algn="tl">
                    <a:srgbClr val="FFFFFF"/>
                  </a:outerShdw>
                </a:effectLst>
                <a:latin typeface="ＭＳ Ｐゴシック" pitchFamily="50" charset="-128"/>
              </a:rPr>
            </a:br>
            <a:r>
              <a:rPr lang="ja-JP" altLang="en-US" sz="3000" dirty="0" smtClean="0">
                <a:effectLst>
                  <a:outerShdw blurRad="38100" dist="38100" dir="2700000" algn="tl">
                    <a:srgbClr val="FFFFFF"/>
                  </a:outerShdw>
                </a:effectLst>
                <a:latin typeface="ＭＳ Ｐゴシック" pitchFamily="50" charset="-128"/>
              </a:rPr>
              <a:t>の制限について</a:t>
            </a:r>
            <a:endParaRPr lang="ja-JP" altLang="en-US" sz="3000" dirty="0">
              <a:effectLst>
                <a:outerShdw blurRad="38100" dist="38100" dir="2700000" algn="tl">
                  <a:srgbClr val="FFFFFF"/>
                </a:outerShdw>
              </a:effectLst>
              <a:latin typeface="ＭＳ Ｐゴシック" pitchFamily="50" charset="-128"/>
            </a:endParaRPr>
          </a:p>
        </p:txBody>
      </p:sp>
      <p:sp>
        <p:nvSpPr>
          <p:cNvPr id="27653" name="角丸四角形 5"/>
          <p:cNvSpPr>
            <a:spLocks noChangeArrowheads="1"/>
          </p:cNvSpPr>
          <p:nvPr/>
        </p:nvSpPr>
        <p:spPr bwMode="auto">
          <a:xfrm>
            <a:off x="684213" y="1873250"/>
            <a:ext cx="7775575" cy="1339850"/>
          </a:xfrm>
          <a:prstGeom prst="roundRect">
            <a:avLst>
              <a:gd name="adj" fmla="val 16667"/>
            </a:avLst>
          </a:prstGeom>
          <a:solidFill>
            <a:srgbClr val="FFFF99"/>
          </a:solidFill>
          <a:ln w="9525" algn="ctr">
            <a:solidFill>
              <a:schemeClr val="tx1"/>
            </a:solidFill>
            <a:round/>
            <a:headEnd/>
            <a:tailEnd/>
          </a:ln>
        </p:spPr>
        <p:txBody>
          <a:bodyPr wrap="none" anchor="ctr"/>
          <a:lstStyle>
            <a:lvl1pPr eaLnBrk="0" hangingPunct="0">
              <a:defRPr kumimoji="1" sz="2400">
                <a:solidFill>
                  <a:schemeClr val="tx1"/>
                </a:solidFill>
                <a:latin typeface="ＭＳ ゴシック" pitchFamily="49" charset="-128"/>
                <a:ea typeface="ＭＳ ゴシック" pitchFamily="49" charset="-128"/>
              </a:defRPr>
            </a:lvl1pPr>
            <a:lvl2pPr marL="742950" indent="-285750" eaLnBrk="0" hangingPunct="0">
              <a:defRPr kumimoji="1" sz="2400">
                <a:solidFill>
                  <a:schemeClr val="tx1"/>
                </a:solidFill>
                <a:latin typeface="ＭＳ ゴシック" pitchFamily="49" charset="-128"/>
                <a:ea typeface="ＭＳ ゴシック" pitchFamily="49" charset="-128"/>
              </a:defRPr>
            </a:lvl2pPr>
            <a:lvl3pPr marL="1143000" indent="-228600" eaLnBrk="0" hangingPunct="0">
              <a:defRPr kumimoji="1" sz="2400">
                <a:solidFill>
                  <a:schemeClr val="tx1"/>
                </a:solidFill>
                <a:latin typeface="ＭＳ ゴシック" pitchFamily="49" charset="-128"/>
                <a:ea typeface="ＭＳ ゴシック" pitchFamily="49" charset="-128"/>
              </a:defRPr>
            </a:lvl3pPr>
            <a:lvl4pPr marL="1600200" indent="-228600" eaLnBrk="0" hangingPunct="0">
              <a:defRPr kumimoji="1" sz="2400">
                <a:solidFill>
                  <a:schemeClr val="tx1"/>
                </a:solidFill>
                <a:latin typeface="ＭＳ ゴシック" pitchFamily="49" charset="-128"/>
                <a:ea typeface="ＭＳ ゴシック" pitchFamily="49" charset="-128"/>
              </a:defRPr>
            </a:lvl4pPr>
            <a:lvl5pPr marL="2057400" indent="-228600" eaLnBrk="0" hangingPunct="0">
              <a:defRPr kumimoji="1" sz="2400">
                <a:solidFill>
                  <a:schemeClr val="tx1"/>
                </a:solidFill>
                <a:latin typeface="ＭＳ ゴシック" pitchFamily="49" charset="-128"/>
                <a:ea typeface="ＭＳ ゴシック" pitchFamily="49" charset="-128"/>
              </a:defRPr>
            </a:lvl5pPr>
            <a:lvl6pPr marL="25146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6pPr>
            <a:lvl7pPr marL="29718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7pPr>
            <a:lvl8pPr marL="34290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8pPr>
            <a:lvl9pPr marL="38862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9pPr>
          </a:lstStyle>
          <a:p>
            <a:pPr eaLnBrk="1" hangingPunct="1"/>
            <a:endParaRPr lang="en-US" altLang="ja-JP"/>
          </a:p>
          <a:p>
            <a:pPr eaLnBrk="1" hangingPunct="1"/>
            <a:r>
              <a:rPr lang="ja-JP" altLang="en-US"/>
              <a:t>３歳未満の子を養育する従業員が申し出た場合には、</a:t>
            </a:r>
            <a:endParaRPr lang="en-US" altLang="ja-JP"/>
          </a:p>
          <a:p>
            <a:pPr eaLnBrk="1" hangingPunct="1"/>
            <a:r>
              <a:rPr lang="ja-JP" altLang="en-US"/>
              <a:t>事業主は、その従業員を、所定労働時間を超えて</a:t>
            </a:r>
            <a:endParaRPr lang="en-US" altLang="ja-JP"/>
          </a:p>
          <a:p>
            <a:pPr eaLnBrk="1" hangingPunct="1"/>
            <a:r>
              <a:rPr lang="ja-JP" altLang="en-US"/>
              <a:t>労働させてはならない。</a:t>
            </a:r>
          </a:p>
          <a:p>
            <a:pPr eaLnBrk="1" hangingPunct="1"/>
            <a:endParaRPr lang="ja-JP" altLang="en-US"/>
          </a:p>
        </p:txBody>
      </p:sp>
      <p:sp>
        <p:nvSpPr>
          <p:cNvPr id="6"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92</a:t>
            </a:fld>
            <a:endParaRPr lang="ja-JP" altLang="en-US" dirty="0">
              <a:latin typeface="ＭＳ ゴシック" pitchFamily="49" charset="-128"/>
              <a:ea typeface="ＭＳ ゴシック" pitchFamily="49" charset="-128"/>
            </a:endParaRPr>
          </a:p>
        </p:txBody>
      </p:sp>
      <p:sp>
        <p:nvSpPr>
          <p:cNvPr id="7" name="Text Box 2"/>
          <p:cNvSpPr txBox="1">
            <a:spLocks noChangeArrowheads="1"/>
          </p:cNvSpPr>
          <p:nvPr/>
        </p:nvSpPr>
        <p:spPr bwMode="auto">
          <a:xfrm>
            <a:off x="35496" y="6588897"/>
            <a:ext cx="6552728" cy="259163"/>
          </a:xfrm>
          <a:prstGeom prst="rect">
            <a:avLst/>
          </a:prstGeom>
          <a:noFill/>
          <a:ln>
            <a:noFill/>
          </a:ln>
          <a:extLst/>
        </p:spPr>
        <p:txBody>
          <a:bodyPr wrap="square" lIns="27432" tIns="18288" rIns="0" bIns="18288"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ja-JP" altLang="en-US" sz="1050" dirty="0" smtClean="0">
                <a:solidFill>
                  <a:srgbClr val="000000"/>
                </a:solidFill>
                <a:latin typeface="メイリオ" pitchFamily="50" charset="-128"/>
                <a:ea typeface="メイリオ" pitchFamily="50" charset="-128"/>
                <a:cs typeface="メイリオ" pitchFamily="50" charset="-128"/>
              </a:rPr>
              <a:t>日本医師会男女共同参画委員会「女性医師がいきいきと仕事を続けていくために」より</a:t>
            </a:r>
            <a:endParaRPr lang="ja-JP" altLang="en-US" sz="1050" dirty="0">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79726042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AutoShape 3"/>
          <p:cNvSpPr>
            <a:spLocks noChangeArrowheads="1"/>
          </p:cNvSpPr>
          <p:nvPr/>
        </p:nvSpPr>
        <p:spPr bwMode="auto">
          <a:xfrm>
            <a:off x="900113" y="3357563"/>
            <a:ext cx="2011362" cy="647700"/>
          </a:xfrm>
          <a:prstGeom prst="leftRightArrow">
            <a:avLst>
              <a:gd name="adj1" fmla="val 67648"/>
              <a:gd name="adj2" fmla="val 23995"/>
            </a:avLst>
          </a:prstGeom>
          <a:solidFill>
            <a:srgbClr val="FF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 anchor="ctr"/>
          <a:lstStyle>
            <a:lvl1pPr eaLnBrk="0" hangingPunct="0">
              <a:defRPr kumimoji="1" sz="2400">
                <a:solidFill>
                  <a:schemeClr val="tx1"/>
                </a:solidFill>
                <a:latin typeface="ＭＳ ゴシック" pitchFamily="49" charset="-128"/>
                <a:ea typeface="ＭＳ ゴシック" pitchFamily="49" charset="-128"/>
              </a:defRPr>
            </a:lvl1pPr>
            <a:lvl2pPr marL="742950" indent="-285750" eaLnBrk="0" hangingPunct="0">
              <a:defRPr kumimoji="1" sz="2400">
                <a:solidFill>
                  <a:schemeClr val="tx1"/>
                </a:solidFill>
                <a:latin typeface="ＭＳ ゴシック" pitchFamily="49" charset="-128"/>
                <a:ea typeface="ＭＳ ゴシック" pitchFamily="49" charset="-128"/>
              </a:defRPr>
            </a:lvl2pPr>
            <a:lvl3pPr marL="1143000" indent="-228600" eaLnBrk="0" hangingPunct="0">
              <a:defRPr kumimoji="1" sz="2400">
                <a:solidFill>
                  <a:schemeClr val="tx1"/>
                </a:solidFill>
                <a:latin typeface="ＭＳ ゴシック" pitchFamily="49" charset="-128"/>
                <a:ea typeface="ＭＳ ゴシック" pitchFamily="49" charset="-128"/>
              </a:defRPr>
            </a:lvl3pPr>
            <a:lvl4pPr marL="1600200" indent="-228600" eaLnBrk="0" hangingPunct="0">
              <a:defRPr kumimoji="1" sz="2400">
                <a:solidFill>
                  <a:schemeClr val="tx1"/>
                </a:solidFill>
                <a:latin typeface="ＭＳ ゴシック" pitchFamily="49" charset="-128"/>
                <a:ea typeface="ＭＳ ゴシック" pitchFamily="49" charset="-128"/>
              </a:defRPr>
            </a:lvl4pPr>
            <a:lvl5pPr marL="2057400" indent="-228600" eaLnBrk="0" hangingPunct="0">
              <a:defRPr kumimoji="1" sz="2400">
                <a:solidFill>
                  <a:schemeClr val="tx1"/>
                </a:solidFill>
                <a:latin typeface="ＭＳ ゴシック" pitchFamily="49" charset="-128"/>
                <a:ea typeface="ＭＳ ゴシック" pitchFamily="49" charset="-128"/>
              </a:defRPr>
            </a:lvl5pPr>
            <a:lvl6pPr marL="25146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6pPr>
            <a:lvl7pPr marL="29718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7pPr>
            <a:lvl8pPr marL="34290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8pPr>
            <a:lvl9pPr marL="38862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9pPr>
          </a:lstStyle>
          <a:p>
            <a:pPr eaLnBrk="1" hangingPunct="1"/>
            <a:r>
              <a:rPr lang="ja-JP" altLang="en-US" sz="1100" b="1">
                <a:latin typeface="ＭＳ Ｐゴシック" charset="-128"/>
                <a:ea typeface="ＭＳ Ｐゴシック" charset="-128"/>
              </a:rPr>
              <a:t>産前休業　　　　　　産後休業</a:t>
            </a:r>
            <a:endParaRPr lang="en-US" altLang="ja-JP" sz="1100" b="1">
              <a:latin typeface="ＭＳ Ｐゴシック" charset="-128"/>
              <a:ea typeface="ＭＳ Ｐゴシック" charset="-128"/>
            </a:endParaRPr>
          </a:p>
          <a:p>
            <a:pPr eaLnBrk="1" hangingPunct="1"/>
            <a:r>
              <a:rPr lang="ja-JP" altLang="en-US" sz="1100" b="1">
                <a:latin typeface="ＭＳ Ｐゴシック" charset="-128"/>
                <a:ea typeface="ＭＳ Ｐゴシック" charset="-128"/>
              </a:rPr>
              <a:t>　</a:t>
            </a:r>
            <a:r>
              <a:rPr lang="en-US" altLang="ja-JP" sz="1100" b="1">
                <a:latin typeface="ＭＳ Ｐゴシック" charset="-128"/>
                <a:ea typeface="ＭＳ Ｐゴシック" charset="-128"/>
              </a:rPr>
              <a:t>42</a:t>
            </a:r>
            <a:r>
              <a:rPr lang="ja-JP" altLang="en-US" sz="1100" b="1">
                <a:latin typeface="ＭＳ Ｐゴシック" charset="-128"/>
                <a:ea typeface="ＭＳ Ｐゴシック" charset="-128"/>
              </a:rPr>
              <a:t>日　　　　　　　　　　</a:t>
            </a:r>
            <a:r>
              <a:rPr lang="en-US" altLang="ja-JP" sz="1100" b="1">
                <a:latin typeface="ＭＳ Ｐゴシック" charset="-128"/>
                <a:ea typeface="ＭＳ Ｐゴシック" charset="-128"/>
              </a:rPr>
              <a:t>56</a:t>
            </a:r>
            <a:r>
              <a:rPr lang="ja-JP" altLang="en-US" sz="1100" b="1">
                <a:latin typeface="ＭＳ Ｐゴシック" charset="-128"/>
                <a:ea typeface="ＭＳ Ｐゴシック" charset="-128"/>
              </a:rPr>
              <a:t>日</a:t>
            </a:r>
          </a:p>
        </p:txBody>
      </p:sp>
      <p:sp>
        <p:nvSpPr>
          <p:cNvPr id="28676" name="Line 5"/>
          <p:cNvSpPr>
            <a:spLocks noChangeShapeType="1"/>
          </p:cNvSpPr>
          <p:nvPr/>
        </p:nvSpPr>
        <p:spPr bwMode="auto">
          <a:xfrm>
            <a:off x="180975" y="4221163"/>
            <a:ext cx="8778875" cy="1587"/>
          </a:xfrm>
          <a:prstGeom prst="line">
            <a:avLst/>
          </a:prstGeom>
          <a:noFill/>
          <a:ln w="50800">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lstStyle/>
          <a:p>
            <a:endParaRPr lang="ja-JP" altLang="en-US"/>
          </a:p>
        </p:txBody>
      </p:sp>
      <p:sp>
        <p:nvSpPr>
          <p:cNvPr id="28677" name="Line 6"/>
          <p:cNvSpPr>
            <a:spLocks noChangeShapeType="1"/>
          </p:cNvSpPr>
          <p:nvPr/>
        </p:nvSpPr>
        <p:spPr bwMode="auto">
          <a:xfrm>
            <a:off x="1916113" y="1851025"/>
            <a:ext cx="0" cy="23701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8678" name="AutoShape 7"/>
          <p:cNvSpPr>
            <a:spLocks noChangeArrowheads="1"/>
          </p:cNvSpPr>
          <p:nvPr/>
        </p:nvSpPr>
        <p:spPr bwMode="auto">
          <a:xfrm>
            <a:off x="1450975" y="2778125"/>
            <a:ext cx="863600" cy="579438"/>
          </a:xfrm>
          <a:prstGeom prst="star16">
            <a:avLst>
              <a:gd name="adj" fmla="val 39486"/>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tIns="0" anchor="ctr"/>
          <a:lstStyle>
            <a:lvl1pPr eaLnBrk="0" hangingPunct="0">
              <a:defRPr kumimoji="1" sz="2400">
                <a:solidFill>
                  <a:schemeClr val="tx1"/>
                </a:solidFill>
                <a:latin typeface="ＭＳ ゴシック" pitchFamily="49" charset="-128"/>
                <a:ea typeface="ＭＳ ゴシック" pitchFamily="49" charset="-128"/>
              </a:defRPr>
            </a:lvl1pPr>
            <a:lvl2pPr marL="742950" indent="-285750" eaLnBrk="0" hangingPunct="0">
              <a:defRPr kumimoji="1" sz="2400">
                <a:solidFill>
                  <a:schemeClr val="tx1"/>
                </a:solidFill>
                <a:latin typeface="ＭＳ ゴシック" pitchFamily="49" charset="-128"/>
                <a:ea typeface="ＭＳ ゴシック" pitchFamily="49" charset="-128"/>
              </a:defRPr>
            </a:lvl2pPr>
            <a:lvl3pPr marL="1143000" indent="-228600" eaLnBrk="0" hangingPunct="0">
              <a:defRPr kumimoji="1" sz="2400">
                <a:solidFill>
                  <a:schemeClr val="tx1"/>
                </a:solidFill>
                <a:latin typeface="ＭＳ ゴシック" pitchFamily="49" charset="-128"/>
                <a:ea typeface="ＭＳ ゴシック" pitchFamily="49" charset="-128"/>
              </a:defRPr>
            </a:lvl3pPr>
            <a:lvl4pPr marL="1600200" indent="-228600" eaLnBrk="0" hangingPunct="0">
              <a:defRPr kumimoji="1" sz="2400">
                <a:solidFill>
                  <a:schemeClr val="tx1"/>
                </a:solidFill>
                <a:latin typeface="ＭＳ ゴシック" pitchFamily="49" charset="-128"/>
                <a:ea typeface="ＭＳ ゴシック" pitchFamily="49" charset="-128"/>
              </a:defRPr>
            </a:lvl4pPr>
            <a:lvl5pPr marL="2057400" indent="-228600" eaLnBrk="0" hangingPunct="0">
              <a:defRPr kumimoji="1" sz="2400">
                <a:solidFill>
                  <a:schemeClr val="tx1"/>
                </a:solidFill>
                <a:latin typeface="ＭＳ ゴシック" pitchFamily="49" charset="-128"/>
                <a:ea typeface="ＭＳ ゴシック" pitchFamily="49" charset="-128"/>
              </a:defRPr>
            </a:lvl5pPr>
            <a:lvl6pPr marL="25146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6pPr>
            <a:lvl7pPr marL="29718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7pPr>
            <a:lvl8pPr marL="34290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8pPr>
            <a:lvl9pPr marL="38862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9pPr>
          </a:lstStyle>
          <a:p>
            <a:pPr algn="ctr" eaLnBrk="1" hangingPunct="1"/>
            <a:r>
              <a:rPr lang="ja-JP" altLang="en-US" sz="1600" b="1">
                <a:solidFill>
                  <a:schemeClr val="bg1"/>
                </a:solidFill>
                <a:latin typeface="Arial" charset="0"/>
                <a:ea typeface="ＭＳ Ｐゴシック" charset="-128"/>
              </a:rPr>
              <a:t>出産日</a:t>
            </a:r>
          </a:p>
        </p:txBody>
      </p:sp>
      <p:sp>
        <p:nvSpPr>
          <p:cNvPr id="28679" name="Line 8"/>
          <p:cNvSpPr>
            <a:spLocks noChangeShapeType="1"/>
          </p:cNvSpPr>
          <p:nvPr/>
        </p:nvSpPr>
        <p:spPr bwMode="auto">
          <a:xfrm flipH="1">
            <a:off x="2884488" y="3332163"/>
            <a:ext cx="34925" cy="174783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8680" name="Line 9"/>
          <p:cNvSpPr>
            <a:spLocks noChangeShapeType="1"/>
          </p:cNvSpPr>
          <p:nvPr/>
        </p:nvSpPr>
        <p:spPr bwMode="auto">
          <a:xfrm>
            <a:off x="900113" y="3332163"/>
            <a:ext cx="0" cy="8651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8681" name="Line 11"/>
          <p:cNvSpPr>
            <a:spLocks noChangeShapeType="1"/>
          </p:cNvSpPr>
          <p:nvPr/>
        </p:nvSpPr>
        <p:spPr bwMode="auto">
          <a:xfrm>
            <a:off x="7229475" y="2133600"/>
            <a:ext cx="0" cy="2808288"/>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8682" name="AutoShape 12" descr="縦線 (太)"/>
          <p:cNvSpPr>
            <a:spLocks noChangeArrowheads="1"/>
          </p:cNvSpPr>
          <p:nvPr/>
        </p:nvSpPr>
        <p:spPr bwMode="auto">
          <a:xfrm>
            <a:off x="7242175" y="3395663"/>
            <a:ext cx="1074738" cy="576262"/>
          </a:xfrm>
          <a:prstGeom prst="rightArrow">
            <a:avLst>
              <a:gd name="adj1" fmla="val 63880"/>
              <a:gd name="adj2" fmla="val 35798"/>
            </a:avLst>
          </a:prstGeom>
          <a:pattFill prst="dkVert">
            <a:fgClr>
              <a:srgbClr val="66CCFF"/>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a:solidFill>
                  <a:schemeClr val="tx1"/>
                </a:solidFill>
                <a:latin typeface="ＭＳ ゴシック" pitchFamily="49" charset="-128"/>
                <a:ea typeface="ＭＳ ゴシック" pitchFamily="49" charset="-128"/>
              </a:defRPr>
            </a:lvl1pPr>
            <a:lvl2pPr marL="742950" indent="-285750" eaLnBrk="0" hangingPunct="0">
              <a:defRPr kumimoji="1" sz="2400">
                <a:solidFill>
                  <a:schemeClr val="tx1"/>
                </a:solidFill>
                <a:latin typeface="ＭＳ ゴシック" pitchFamily="49" charset="-128"/>
                <a:ea typeface="ＭＳ ゴシック" pitchFamily="49" charset="-128"/>
              </a:defRPr>
            </a:lvl2pPr>
            <a:lvl3pPr marL="1143000" indent="-228600" eaLnBrk="0" hangingPunct="0">
              <a:defRPr kumimoji="1" sz="2400">
                <a:solidFill>
                  <a:schemeClr val="tx1"/>
                </a:solidFill>
                <a:latin typeface="ＭＳ ゴシック" pitchFamily="49" charset="-128"/>
                <a:ea typeface="ＭＳ ゴシック" pitchFamily="49" charset="-128"/>
              </a:defRPr>
            </a:lvl3pPr>
            <a:lvl4pPr marL="1600200" indent="-228600" eaLnBrk="0" hangingPunct="0">
              <a:defRPr kumimoji="1" sz="2400">
                <a:solidFill>
                  <a:schemeClr val="tx1"/>
                </a:solidFill>
                <a:latin typeface="ＭＳ ゴシック" pitchFamily="49" charset="-128"/>
                <a:ea typeface="ＭＳ ゴシック" pitchFamily="49" charset="-128"/>
              </a:defRPr>
            </a:lvl4pPr>
            <a:lvl5pPr marL="2057400" indent="-228600" eaLnBrk="0" hangingPunct="0">
              <a:defRPr kumimoji="1" sz="2400">
                <a:solidFill>
                  <a:schemeClr val="tx1"/>
                </a:solidFill>
                <a:latin typeface="ＭＳ ゴシック" pitchFamily="49" charset="-128"/>
                <a:ea typeface="ＭＳ ゴシック" pitchFamily="49" charset="-128"/>
              </a:defRPr>
            </a:lvl5pPr>
            <a:lvl6pPr marL="25146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6pPr>
            <a:lvl7pPr marL="29718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7pPr>
            <a:lvl8pPr marL="34290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8pPr>
            <a:lvl9pPr marL="38862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9pPr>
          </a:lstStyle>
          <a:p>
            <a:pPr algn="ctr" eaLnBrk="1" hangingPunct="1"/>
            <a:r>
              <a:rPr lang="ja-JP" altLang="en-US" sz="1400" b="1">
                <a:solidFill>
                  <a:srgbClr val="0066FF"/>
                </a:solidFill>
                <a:latin typeface="ＭＳ Ｐゴシック" charset="-128"/>
                <a:ea typeface="ＭＳ Ｐゴシック" charset="-128"/>
              </a:rPr>
              <a:t>延長可能</a:t>
            </a:r>
          </a:p>
        </p:txBody>
      </p:sp>
      <p:sp>
        <p:nvSpPr>
          <p:cNvPr id="28683" name="Line 13"/>
          <p:cNvSpPr>
            <a:spLocks noChangeShapeType="1"/>
          </p:cNvSpPr>
          <p:nvPr/>
        </p:nvSpPr>
        <p:spPr bwMode="auto">
          <a:xfrm>
            <a:off x="1916113" y="2276475"/>
            <a:ext cx="5346700" cy="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28684" name="Rectangle 14"/>
          <p:cNvSpPr>
            <a:spLocks noChangeArrowheads="1"/>
          </p:cNvSpPr>
          <p:nvPr/>
        </p:nvSpPr>
        <p:spPr bwMode="auto">
          <a:xfrm>
            <a:off x="3789363" y="2127250"/>
            <a:ext cx="1196975" cy="287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a:solidFill>
                  <a:schemeClr val="tx1"/>
                </a:solidFill>
                <a:latin typeface="ＭＳ ゴシック" pitchFamily="49" charset="-128"/>
                <a:ea typeface="ＭＳ ゴシック" pitchFamily="49" charset="-128"/>
              </a:defRPr>
            </a:lvl1pPr>
            <a:lvl2pPr marL="742950" indent="-285750" eaLnBrk="0" hangingPunct="0">
              <a:defRPr kumimoji="1" sz="2400">
                <a:solidFill>
                  <a:schemeClr val="tx1"/>
                </a:solidFill>
                <a:latin typeface="ＭＳ ゴシック" pitchFamily="49" charset="-128"/>
                <a:ea typeface="ＭＳ ゴシック" pitchFamily="49" charset="-128"/>
              </a:defRPr>
            </a:lvl2pPr>
            <a:lvl3pPr marL="1143000" indent="-228600" eaLnBrk="0" hangingPunct="0">
              <a:defRPr kumimoji="1" sz="2400">
                <a:solidFill>
                  <a:schemeClr val="tx1"/>
                </a:solidFill>
                <a:latin typeface="ＭＳ ゴシック" pitchFamily="49" charset="-128"/>
                <a:ea typeface="ＭＳ ゴシック" pitchFamily="49" charset="-128"/>
              </a:defRPr>
            </a:lvl3pPr>
            <a:lvl4pPr marL="1600200" indent="-228600" eaLnBrk="0" hangingPunct="0">
              <a:defRPr kumimoji="1" sz="2400">
                <a:solidFill>
                  <a:schemeClr val="tx1"/>
                </a:solidFill>
                <a:latin typeface="ＭＳ ゴシック" pitchFamily="49" charset="-128"/>
                <a:ea typeface="ＭＳ ゴシック" pitchFamily="49" charset="-128"/>
              </a:defRPr>
            </a:lvl4pPr>
            <a:lvl5pPr marL="2057400" indent="-228600" eaLnBrk="0" hangingPunct="0">
              <a:defRPr kumimoji="1" sz="2400">
                <a:solidFill>
                  <a:schemeClr val="tx1"/>
                </a:solidFill>
                <a:latin typeface="ＭＳ ゴシック" pitchFamily="49" charset="-128"/>
                <a:ea typeface="ＭＳ ゴシック" pitchFamily="49" charset="-128"/>
              </a:defRPr>
            </a:lvl5pPr>
            <a:lvl6pPr marL="25146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6pPr>
            <a:lvl7pPr marL="29718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7pPr>
            <a:lvl8pPr marL="34290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8pPr>
            <a:lvl9pPr marL="38862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9pPr>
          </a:lstStyle>
          <a:p>
            <a:pPr algn="ctr" eaLnBrk="1" hangingPunct="1"/>
            <a:r>
              <a:rPr lang="ja-JP" altLang="en-US" sz="1600">
                <a:latin typeface="Arial" charset="0"/>
                <a:ea typeface="ＭＳ Ｐゴシック" charset="-128"/>
              </a:rPr>
              <a:t>１年</a:t>
            </a:r>
          </a:p>
        </p:txBody>
      </p:sp>
      <p:sp>
        <p:nvSpPr>
          <p:cNvPr id="26640" name="AutoShape 16"/>
          <p:cNvSpPr>
            <a:spLocks noChangeArrowheads="1"/>
          </p:cNvSpPr>
          <p:nvPr/>
        </p:nvSpPr>
        <p:spPr bwMode="auto">
          <a:xfrm>
            <a:off x="2911475" y="3395663"/>
            <a:ext cx="4319588" cy="584200"/>
          </a:xfrm>
          <a:prstGeom prst="leftRightArrow">
            <a:avLst>
              <a:gd name="adj1" fmla="val 68278"/>
              <a:gd name="adj2" fmla="val 38624"/>
            </a:avLst>
          </a:prstGeom>
          <a:solidFill>
            <a:schemeClr val="accent1">
              <a:lumMod val="40000"/>
              <a:lumOff val="60000"/>
            </a:schemeClr>
          </a:solidFill>
          <a:ln w="9525">
            <a:noFill/>
            <a:miter lim="800000"/>
            <a:headEnd/>
            <a:tailEnd/>
          </a:ln>
        </p:spPr>
        <p:txBody>
          <a:bodyPr wrap="none" anchor="ctr"/>
          <a:lstStyle/>
          <a:p>
            <a:pPr algn="ctr">
              <a:defRPr/>
            </a:pPr>
            <a:r>
              <a:rPr lang="ja-JP" altLang="en-US" sz="1600" b="1" dirty="0">
                <a:solidFill>
                  <a:schemeClr val="bg1"/>
                </a:solidFill>
                <a:latin typeface="ＭＳ Ｐゴシック" pitchFamily="50" charset="-128"/>
                <a:ea typeface="ＭＳ Ｐゴシック" pitchFamily="50" charset="-128"/>
              </a:rPr>
              <a:t>　</a:t>
            </a:r>
            <a:r>
              <a:rPr lang="ja-JP" altLang="en-US" sz="1600" b="1" dirty="0">
                <a:latin typeface="ＭＳ Ｐゴシック" pitchFamily="50" charset="-128"/>
                <a:ea typeface="ＭＳ Ｐゴシック" pitchFamily="50" charset="-128"/>
              </a:rPr>
              <a:t>育児休業期間</a:t>
            </a:r>
          </a:p>
        </p:txBody>
      </p:sp>
      <p:sp>
        <p:nvSpPr>
          <p:cNvPr id="28686" name="Line 17"/>
          <p:cNvSpPr>
            <a:spLocks noChangeShapeType="1"/>
          </p:cNvSpPr>
          <p:nvPr/>
        </p:nvSpPr>
        <p:spPr bwMode="auto">
          <a:xfrm>
            <a:off x="1916113" y="2584450"/>
            <a:ext cx="6400800" cy="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28687" name="Rectangle 18"/>
          <p:cNvSpPr>
            <a:spLocks noChangeArrowheads="1"/>
          </p:cNvSpPr>
          <p:nvPr/>
        </p:nvSpPr>
        <p:spPr bwMode="auto">
          <a:xfrm>
            <a:off x="2671763" y="2486025"/>
            <a:ext cx="3432175" cy="360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a:solidFill>
                  <a:schemeClr val="tx1"/>
                </a:solidFill>
                <a:latin typeface="ＭＳ ゴシック" pitchFamily="49" charset="-128"/>
                <a:ea typeface="ＭＳ ゴシック" pitchFamily="49" charset="-128"/>
              </a:defRPr>
            </a:lvl1pPr>
            <a:lvl2pPr marL="742950" indent="-285750" eaLnBrk="0" hangingPunct="0">
              <a:defRPr kumimoji="1" sz="2400">
                <a:solidFill>
                  <a:schemeClr val="tx1"/>
                </a:solidFill>
                <a:latin typeface="ＭＳ ゴシック" pitchFamily="49" charset="-128"/>
                <a:ea typeface="ＭＳ ゴシック" pitchFamily="49" charset="-128"/>
              </a:defRPr>
            </a:lvl2pPr>
            <a:lvl3pPr marL="1143000" indent="-228600" eaLnBrk="0" hangingPunct="0">
              <a:defRPr kumimoji="1" sz="2400">
                <a:solidFill>
                  <a:schemeClr val="tx1"/>
                </a:solidFill>
                <a:latin typeface="ＭＳ ゴシック" pitchFamily="49" charset="-128"/>
                <a:ea typeface="ＭＳ ゴシック" pitchFamily="49" charset="-128"/>
              </a:defRPr>
            </a:lvl3pPr>
            <a:lvl4pPr marL="1600200" indent="-228600" eaLnBrk="0" hangingPunct="0">
              <a:defRPr kumimoji="1" sz="2400">
                <a:solidFill>
                  <a:schemeClr val="tx1"/>
                </a:solidFill>
                <a:latin typeface="ＭＳ ゴシック" pitchFamily="49" charset="-128"/>
                <a:ea typeface="ＭＳ ゴシック" pitchFamily="49" charset="-128"/>
              </a:defRPr>
            </a:lvl4pPr>
            <a:lvl5pPr marL="2057400" indent="-228600" eaLnBrk="0" hangingPunct="0">
              <a:defRPr kumimoji="1" sz="2400">
                <a:solidFill>
                  <a:schemeClr val="tx1"/>
                </a:solidFill>
                <a:latin typeface="ＭＳ ゴシック" pitchFamily="49" charset="-128"/>
                <a:ea typeface="ＭＳ ゴシック" pitchFamily="49" charset="-128"/>
              </a:defRPr>
            </a:lvl5pPr>
            <a:lvl6pPr marL="25146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6pPr>
            <a:lvl7pPr marL="29718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7pPr>
            <a:lvl8pPr marL="34290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8pPr>
            <a:lvl9pPr marL="38862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9pPr>
          </a:lstStyle>
          <a:p>
            <a:pPr algn="ctr" eaLnBrk="1" hangingPunct="1"/>
            <a:r>
              <a:rPr lang="ja-JP" altLang="en-US" sz="1600">
                <a:latin typeface="Arial" charset="0"/>
                <a:ea typeface="ＭＳ Ｐゴシック" charset="-128"/>
              </a:rPr>
              <a:t>（保育所がないなどの場合） １年６カ月</a:t>
            </a:r>
          </a:p>
        </p:txBody>
      </p:sp>
      <p:sp>
        <p:nvSpPr>
          <p:cNvPr id="28688" name="Line 21"/>
          <p:cNvSpPr>
            <a:spLocks noChangeShapeType="1"/>
          </p:cNvSpPr>
          <p:nvPr/>
        </p:nvSpPr>
        <p:spPr bwMode="auto">
          <a:xfrm flipH="1">
            <a:off x="8316913" y="2387600"/>
            <a:ext cx="0" cy="2592388"/>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28689" name="グループ化 2"/>
          <p:cNvGrpSpPr>
            <a:grpSpLocks/>
          </p:cNvGrpSpPr>
          <p:nvPr/>
        </p:nvGrpSpPr>
        <p:grpSpPr bwMode="auto">
          <a:xfrm>
            <a:off x="2911475" y="4421188"/>
            <a:ext cx="4344988" cy="577850"/>
            <a:chOff x="2511102" y="4421981"/>
            <a:chExt cx="4745707" cy="577850"/>
          </a:xfrm>
        </p:grpSpPr>
        <p:sp>
          <p:nvSpPr>
            <p:cNvPr id="26634" name="AutoShape 10"/>
            <p:cNvSpPr>
              <a:spLocks noChangeArrowheads="1"/>
            </p:cNvSpPr>
            <p:nvPr/>
          </p:nvSpPr>
          <p:spPr bwMode="auto">
            <a:xfrm>
              <a:off x="2511102" y="4421981"/>
              <a:ext cx="4745707" cy="577850"/>
            </a:xfrm>
            <a:prstGeom prst="leftRightArrow">
              <a:avLst>
                <a:gd name="adj1" fmla="val 68380"/>
                <a:gd name="adj2" fmla="val 43093"/>
              </a:avLst>
            </a:prstGeom>
            <a:solidFill>
              <a:schemeClr val="accent2">
                <a:lumMod val="90000"/>
              </a:schemeClr>
            </a:solidFill>
            <a:ln w="9525">
              <a:noFill/>
              <a:miter lim="800000"/>
              <a:headEnd/>
              <a:tailEnd/>
            </a:ln>
          </p:spPr>
          <p:txBody>
            <a:bodyPr wrap="none" anchor="b"/>
            <a:lstStyle/>
            <a:p>
              <a:pPr algn="ctr">
                <a:defRPr/>
              </a:pPr>
              <a:r>
                <a:rPr lang="ja-JP" altLang="en-US" sz="1600" b="1">
                  <a:solidFill>
                    <a:schemeClr val="bg1"/>
                  </a:solidFill>
                  <a:latin typeface="ＭＳ Ｐゴシック" pitchFamily="50" charset="-128"/>
                  <a:ea typeface="ＭＳ Ｐゴシック" pitchFamily="50" charset="-128"/>
                </a:rPr>
                <a:t>　</a:t>
              </a:r>
            </a:p>
          </p:txBody>
        </p:sp>
        <p:sp>
          <p:nvSpPr>
            <p:cNvPr id="28700" name="Oval 25"/>
            <p:cNvSpPr>
              <a:spLocks noChangeArrowheads="1"/>
            </p:cNvSpPr>
            <p:nvPr/>
          </p:nvSpPr>
          <p:spPr bwMode="auto">
            <a:xfrm>
              <a:off x="2644775" y="4541838"/>
              <a:ext cx="266700" cy="288925"/>
            </a:xfrm>
            <a:prstGeom prst="ellipse">
              <a:avLst/>
            </a:prstGeom>
            <a:noFill/>
            <a:ln w="952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400">
                  <a:solidFill>
                    <a:schemeClr val="tx1"/>
                  </a:solidFill>
                  <a:latin typeface="ＭＳ ゴシック" pitchFamily="49" charset="-128"/>
                  <a:ea typeface="ＭＳ ゴシック" pitchFamily="49" charset="-128"/>
                </a:defRPr>
              </a:lvl1pPr>
              <a:lvl2pPr marL="742950" indent="-285750" eaLnBrk="0" hangingPunct="0">
                <a:defRPr kumimoji="1" sz="2400">
                  <a:solidFill>
                    <a:schemeClr val="tx1"/>
                  </a:solidFill>
                  <a:latin typeface="ＭＳ ゴシック" pitchFamily="49" charset="-128"/>
                  <a:ea typeface="ＭＳ ゴシック" pitchFamily="49" charset="-128"/>
                </a:defRPr>
              </a:lvl2pPr>
              <a:lvl3pPr marL="1143000" indent="-228600" eaLnBrk="0" hangingPunct="0">
                <a:defRPr kumimoji="1" sz="2400">
                  <a:solidFill>
                    <a:schemeClr val="tx1"/>
                  </a:solidFill>
                  <a:latin typeface="ＭＳ ゴシック" pitchFamily="49" charset="-128"/>
                  <a:ea typeface="ＭＳ ゴシック" pitchFamily="49" charset="-128"/>
                </a:defRPr>
              </a:lvl3pPr>
              <a:lvl4pPr marL="1600200" indent="-228600" eaLnBrk="0" hangingPunct="0">
                <a:defRPr kumimoji="1" sz="2400">
                  <a:solidFill>
                    <a:schemeClr val="tx1"/>
                  </a:solidFill>
                  <a:latin typeface="ＭＳ ゴシック" pitchFamily="49" charset="-128"/>
                  <a:ea typeface="ＭＳ ゴシック" pitchFamily="49" charset="-128"/>
                </a:defRPr>
              </a:lvl4pPr>
              <a:lvl5pPr marL="2057400" indent="-228600" eaLnBrk="0" hangingPunct="0">
                <a:defRPr kumimoji="1" sz="2400">
                  <a:solidFill>
                    <a:schemeClr val="tx1"/>
                  </a:solidFill>
                  <a:latin typeface="ＭＳ ゴシック" pitchFamily="49" charset="-128"/>
                  <a:ea typeface="ＭＳ ゴシック" pitchFamily="49" charset="-128"/>
                </a:defRPr>
              </a:lvl5pPr>
              <a:lvl6pPr marL="25146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6pPr>
              <a:lvl7pPr marL="29718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7pPr>
              <a:lvl8pPr marL="34290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8pPr>
              <a:lvl9pPr marL="38862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9pPr>
            </a:lstStyle>
            <a:p>
              <a:pPr algn="ctr" eaLnBrk="1" hangingPunct="1"/>
              <a:r>
                <a:rPr lang="ja-JP" altLang="en-US" sz="1400" b="1">
                  <a:solidFill>
                    <a:srgbClr val="FFFF66"/>
                  </a:solidFill>
                  <a:latin typeface="Arial" charset="0"/>
                  <a:ea typeface="ＭＳ Ｐゴシック" charset="-128"/>
                </a:rPr>
                <a:t>￥</a:t>
              </a:r>
            </a:p>
          </p:txBody>
        </p:sp>
        <p:sp>
          <p:nvSpPr>
            <p:cNvPr id="28701" name="Oval 26"/>
            <p:cNvSpPr>
              <a:spLocks noChangeArrowheads="1"/>
            </p:cNvSpPr>
            <p:nvPr/>
          </p:nvSpPr>
          <p:spPr bwMode="auto">
            <a:xfrm>
              <a:off x="3043238" y="4541838"/>
              <a:ext cx="266700" cy="288925"/>
            </a:xfrm>
            <a:prstGeom prst="ellipse">
              <a:avLst/>
            </a:prstGeom>
            <a:noFill/>
            <a:ln w="952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400">
                  <a:solidFill>
                    <a:schemeClr val="tx1"/>
                  </a:solidFill>
                  <a:latin typeface="ＭＳ ゴシック" pitchFamily="49" charset="-128"/>
                  <a:ea typeface="ＭＳ ゴシック" pitchFamily="49" charset="-128"/>
                </a:defRPr>
              </a:lvl1pPr>
              <a:lvl2pPr marL="742950" indent="-285750" eaLnBrk="0" hangingPunct="0">
                <a:defRPr kumimoji="1" sz="2400">
                  <a:solidFill>
                    <a:schemeClr val="tx1"/>
                  </a:solidFill>
                  <a:latin typeface="ＭＳ ゴシック" pitchFamily="49" charset="-128"/>
                  <a:ea typeface="ＭＳ ゴシック" pitchFamily="49" charset="-128"/>
                </a:defRPr>
              </a:lvl2pPr>
              <a:lvl3pPr marL="1143000" indent="-228600" eaLnBrk="0" hangingPunct="0">
                <a:defRPr kumimoji="1" sz="2400">
                  <a:solidFill>
                    <a:schemeClr val="tx1"/>
                  </a:solidFill>
                  <a:latin typeface="ＭＳ ゴシック" pitchFamily="49" charset="-128"/>
                  <a:ea typeface="ＭＳ ゴシック" pitchFamily="49" charset="-128"/>
                </a:defRPr>
              </a:lvl3pPr>
              <a:lvl4pPr marL="1600200" indent="-228600" eaLnBrk="0" hangingPunct="0">
                <a:defRPr kumimoji="1" sz="2400">
                  <a:solidFill>
                    <a:schemeClr val="tx1"/>
                  </a:solidFill>
                  <a:latin typeface="ＭＳ ゴシック" pitchFamily="49" charset="-128"/>
                  <a:ea typeface="ＭＳ ゴシック" pitchFamily="49" charset="-128"/>
                </a:defRPr>
              </a:lvl4pPr>
              <a:lvl5pPr marL="2057400" indent="-228600" eaLnBrk="0" hangingPunct="0">
                <a:defRPr kumimoji="1" sz="2400">
                  <a:solidFill>
                    <a:schemeClr val="tx1"/>
                  </a:solidFill>
                  <a:latin typeface="ＭＳ ゴシック" pitchFamily="49" charset="-128"/>
                  <a:ea typeface="ＭＳ ゴシック" pitchFamily="49" charset="-128"/>
                </a:defRPr>
              </a:lvl5pPr>
              <a:lvl6pPr marL="25146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6pPr>
              <a:lvl7pPr marL="29718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7pPr>
              <a:lvl8pPr marL="34290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8pPr>
              <a:lvl9pPr marL="38862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9pPr>
            </a:lstStyle>
            <a:p>
              <a:pPr algn="ctr" eaLnBrk="1" hangingPunct="1"/>
              <a:r>
                <a:rPr lang="ja-JP" altLang="en-US" sz="1400" b="1">
                  <a:solidFill>
                    <a:srgbClr val="FFFF66"/>
                  </a:solidFill>
                  <a:latin typeface="Arial" charset="0"/>
                  <a:ea typeface="ＭＳ Ｐゴシック" charset="-128"/>
                </a:rPr>
                <a:t>￥</a:t>
              </a:r>
            </a:p>
          </p:txBody>
        </p:sp>
        <p:sp>
          <p:nvSpPr>
            <p:cNvPr id="28702" name="Oval 27"/>
            <p:cNvSpPr>
              <a:spLocks noChangeArrowheads="1"/>
            </p:cNvSpPr>
            <p:nvPr/>
          </p:nvSpPr>
          <p:spPr bwMode="auto">
            <a:xfrm>
              <a:off x="6365875" y="4541838"/>
              <a:ext cx="266700" cy="288925"/>
            </a:xfrm>
            <a:prstGeom prst="ellipse">
              <a:avLst/>
            </a:prstGeom>
            <a:noFill/>
            <a:ln w="952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400">
                  <a:solidFill>
                    <a:schemeClr val="tx1"/>
                  </a:solidFill>
                  <a:latin typeface="ＭＳ ゴシック" pitchFamily="49" charset="-128"/>
                  <a:ea typeface="ＭＳ ゴシック" pitchFamily="49" charset="-128"/>
                </a:defRPr>
              </a:lvl1pPr>
              <a:lvl2pPr marL="742950" indent="-285750" eaLnBrk="0" hangingPunct="0">
                <a:defRPr kumimoji="1" sz="2400">
                  <a:solidFill>
                    <a:schemeClr val="tx1"/>
                  </a:solidFill>
                  <a:latin typeface="ＭＳ ゴシック" pitchFamily="49" charset="-128"/>
                  <a:ea typeface="ＭＳ ゴシック" pitchFamily="49" charset="-128"/>
                </a:defRPr>
              </a:lvl2pPr>
              <a:lvl3pPr marL="1143000" indent="-228600" eaLnBrk="0" hangingPunct="0">
                <a:defRPr kumimoji="1" sz="2400">
                  <a:solidFill>
                    <a:schemeClr val="tx1"/>
                  </a:solidFill>
                  <a:latin typeface="ＭＳ ゴシック" pitchFamily="49" charset="-128"/>
                  <a:ea typeface="ＭＳ ゴシック" pitchFamily="49" charset="-128"/>
                </a:defRPr>
              </a:lvl3pPr>
              <a:lvl4pPr marL="1600200" indent="-228600" eaLnBrk="0" hangingPunct="0">
                <a:defRPr kumimoji="1" sz="2400">
                  <a:solidFill>
                    <a:schemeClr val="tx1"/>
                  </a:solidFill>
                  <a:latin typeface="ＭＳ ゴシック" pitchFamily="49" charset="-128"/>
                  <a:ea typeface="ＭＳ ゴシック" pitchFamily="49" charset="-128"/>
                </a:defRPr>
              </a:lvl4pPr>
              <a:lvl5pPr marL="2057400" indent="-228600" eaLnBrk="0" hangingPunct="0">
                <a:defRPr kumimoji="1" sz="2400">
                  <a:solidFill>
                    <a:schemeClr val="tx1"/>
                  </a:solidFill>
                  <a:latin typeface="ＭＳ ゴシック" pitchFamily="49" charset="-128"/>
                  <a:ea typeface="ＭＳ ゴシック" pitchFamily="49" charset="-128"/>
                </a:defRPr>
              </a:lvl5pPr>
              <a:lvl6pPr marL="25146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6pPr>
              <a:lvl7pPr marL="29718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7pPr>
              <a:lvl8pPr marL="34290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8pPr>
              <a:lvl9pPr marL="38862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9pPr>
            </a:lstStyle>
            <a:p>
              <a:pPr algn="ctr" eaLnBrk="1" hangingPunct="1"/>
              <a:r>
                <a:rPr lang="ja-JP" altLang="en-US" sz="1400" b="1">
                  <a:solidFill>
                    <a:srgbClr val="FFFF66"/>
                  </a:solidFill>
                  <a:latin typeface="Arial" charset="0"/>
                  <a:ea typeface="ＭＳ Ｐゴシック" charset="-128"/>
                </a:rPr>
                <a:t>￥</a:t>
              </a:r>
            </a:p>
          </p:txBody>
        </p:sp>
        <p:sp>
          <p:nvSpPr>
            <p:cNvPr id="28703" name="Oval 28"/>
            <p:cNvSpPr>
              <a:spLocks noChangeArrowheads="1"/>
            </p:cNvSpPr>
            <p:nvPr/>
          </p:nvSpPr>
          <p:spPr bwMode="auto">
            <a:xfrm>
              <a:off x="6765925" y="4541838"/>
              <a:ext cx="266700" cy="288925"/>
            </a:xfrm>
            <a:prstGeom prst="ellipse">
              <a:avLst/>
            </a:prstGeom>
            <a:noFill/>
            <a:ln w="952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400">
                  <a:solidFill>
                    <a:schemeClr val="tx1"/>
                  </a:solidFill>
                  <a:latin typeface="ＭＳ ゴシック" pitchFamily="49" charset="-128"/>
                  <a:ea typeface="ＭＳ ゴシック" pitchFamily="49" charset="-128"/>
                </a:defRPr>
              </a:lvl1pPr>
              <a:lvl2pPr marL="742950" indent="-285750" eaLnBrk="0" hangingPunct="0">
                <a:defRPr kumimoji="1" sz="2400">
                  <a:solidFill>
                    <a:schemeClr val="tx1"/>
                  </a:solidFill>
                  <a:latin typeface="ＭＳ ゴシック" pitchFamily="49" charset="-128"/>
                  <a:ea typeface="ＭＳ ゴシック" pitchFamily="49" charset="-128"/>
                </a:defRPr>
              </a:lvl2pPr>
              <a:lvl3pPr marL="1143000" indent="-228600" eaLnBrk="0" hangingPunct="0">
                <a:defRPr kumimoji="1" sz="2400">
                  <a:solidFill>
                    <a:schemeClr val="tx1"/>
                  </a:solidFill>
                  <a:latin typeface="ＭＳ ゴシック" pitchFamily="49" charset="-128"/>
                  <a:ea typeface="ＭＳ ゴシック" pitchFamily="49" charset="-128"/>
                </a:defRPr>
              </a:lvl3pPr>
              <a:lvl4pPr marL="1600200" indent="-228600" eaLnBrk="0" hangingPunct="0">
                <a:defRPr kumimoji="1" sz="2400">
                  <a:solidFill>
                    <a:schemeClr val="tx1"/>
                  </a:solidFill>
                  <a:latin typeface="ＭＳ ゴシック" pitchFamily="49" charset="-128"/>
                  <a:ea typeface="ＭＳ ゴシック" pitchFamily="49" charset="-128"/>
                </a:defRPr>
              </a:lvl4pPr>
              <a:lvl5pPr marL="2057400" indent="-228600" eaLnBrk="0" hangingPunct="0">
                <a:defRPr kumimoji="1" sz="2400">
                  <a:solidFill>
                    <a:schemeClr val="tx1"/>
                  </a:solidFill>
                  <a:latin typeface="ＭＳ ゴシック" pitchFamily="49" charset="-128"/>
                  <a:ea typeface="ＭＳ ゴシック" pitchFamily="49" charset="-128"/>
                </a:defRPr>
              </a:lvl5pPr>
              <a:lvl6pPr marL="25146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6pPr>
              <a:lvl7pPr marL="29718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7pPr>
              <a:lvl8pPr marL="34290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8pPr>
              <a:lvl9pPr marL="38862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9pPr>
            </a:lstStyle>
            <a:p>
              <a:pPr algn="ctr" eaLnBrk="1" hangingPunct="1"/>
              <a:r>
                <a:rPr lang="ja-JP" altLang="en-US" sz="1400" b="1">
                  <a:solidFill>
                    <a:srgbClr val="FFFF66"/>
                  </a:solidFill>
                  <a:latin typeface="Arial" charset="0"/>
                  <a:ea typeface="ＭＳ Ｐゴシック" charset="-128"/>
                </a:rPr>
                <a:t>￥</a:t>
              </a:r>
            </a:p>
          </p:txBody>
        </p:sp>
        <p:sp>
          <p:nvSpPr>
            <p:cNvPr id="28704" name="Rectangle 29"/>
            <p:cNvSpPr>
              <a:spLocks noChangeArrowheads="1"/>
            </p:cNvSpPr>
            <p:nvPr/>
          </p:nvSpPr>
          <p:spPr bwMode="auto">
            <a:xfrm>
              <a:off x="3908425" y="4638675"/>
              <a:ext cx="19272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a:solidFill>
                    <a:schemeClr val="tx1"/>
                  </a:solidFill>
                  <a:latin typeface="ＭＳ ゴシック" pitchFamily="49" charset="-128"/>
                  <a:ea typeface="ＭＳ ゴシック" pitchFamily="49" charset="-128"/>
                </a:defRPr>
              </a:lvl1pPr>
              <a:lvl2pPr marL="742950" indent="-285750" eaLnBrk="0" hangingPunct="0">
                <a:defRPr kumimoji="1" sz="2400">
                  <a:solidFill>
                    <a:schemeClr val="tx1"/>
                  </a:solidFill>
                  <a:latin typeface="ＭＳ ゴシック" pitchFamily="49" charset="-128"/>
                  <a:ea typeface="ＭＳ ゴシック" pitchFamily="49" charset="-128"/>
                </a:defRPr>
              </a:lvl2pPr>
              <a:lvl3pPr marL="1143000" indent="-228600" eaLnBrk="0" hangingPunct="0">
                <a:defRPr kumimoji="1" sz="2400">
                  <a:solidFill>
                    <a:schemeClr val="tx1"/>
                  </a:solidFill>
                  <a:latin typeface="ＭＳ ゴシック" pitchFamily="49" charset="-128"/>
                  <a:ea typeface="ＭＳ ゴシック" pitchFamily="49" charset="-128"/>
                </a:defRPr>
              </a:lvl3pPr>
              <a:lvl4pPr marL="1600200" indent="-228600" eaLnBrk="0" hangingPunct="0">
                <a:defRPr kumimoji="1" sz="2400">
                  <a:solidFill>
                    <a:schemeClr val="tx1"/>
                  </a:solidFill>
                  <a:latin typeface="ＭＳ ゴシック" pitchFamily="49" charset="-128"/>
                  <a:ea typeface="ＭＳ ゴシック" pitchFamily="49" charset="-128"/>
                </a:defRPr>
              </a:lvl4pPr>
              <a:lvl5pPr marL="2057400" indent="-228600" eaLnBrk="0" hangingPunct="0">
                <a:defRPr kumimoji="1" sz="2400">
                  <a:solidFill>
                    <a:schemeClr val="tx1"/>
                  </a:solidFill>
                  <a:latin typeface="ＭＳ ゴシック" pitchFamily="49" charset="-128"/>
                  <a:ea typeface="ＭＳ ゴシック" pitchFamily="49" charset="-128"/>
                </a:defRPr>
              </a:lvl5pPr>
              <a:lvl6pPr marL="25146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6pPr>
              <a:lvl7pPr marL="29718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7pPr>
              <a:lvl8pPr marL="34290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8pPr>
              <a:lvl9pPr marL="38862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9pPr>
            </a:lstStyle>
            <a:p>
              <a:pPr algn="ctr" eaLnBrk="1" hangingPunct="1"/>
              <a:r>
                <a:rPr lang="en-US" altLang="ja-JP" sz="1600" b="1">
                  <a:latin typeface="ＭＳ Ｐゴシック" charset="-128"/>
                  <a:ea typeface="ＭＳ Ｐゴシック" charset="-128"/>
                </a:rPr>
                <a:t>A.</a:t>
              </a:r>
              <a:r>
                <a:rPr lang="ja-JP" altLang="en-US" sz="1600" b="1">
                  <a:latin typeface="ＭＳ Ｐゴシック" charset="-128"/>
                  <a:ea typeface="ＭＳ Ｐゴシック" charset="-128"/>
                </a:rPr>
                <a:t>育児休業給付金</a:t>
              </a:r>
            </a:p>
          </p:txBody>
        </p:sp>
        <p:sp>
          <p:nvSpPr>
            <p:cNvPr id="28705" name="Rectangle 30"/>
            <p:cNvSpPr>
              <a:spLocks noChangeArrowheads="1"/>
            </p:cNvSpPr>
            <p:nvPr/>
          </p:nvSpPr>
          <p:spPr bwMode="auto">
            <a:xfrm>
              <a:off x="3441700" y="4614863"/>
              <a:ext cx="265113"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a:solidFill>
                    <a:schemeClr val="tx1"/>
                  </a:solidFill>
                  <a:latin typeface="ＭＳ ゴシック" pitchFamily="49" charset="-128"/>
                  <a:ea typeface="ＭＳ ゴシック" pitchFamily="49" charset="-128"/>
                </a:defRPr>
              </a:lvl1pPr>
              <a:lvl2pPr marL="742950" indent="-285750" eaLnBrk="0" hangingPunct="0">
                <a:defRPr kumimoji="1" sz="2400">
                  <a:solidFill>
                    <a:schemeClr val="tx1"/>
                  </a:solidFill>
                  <a:latin typeface="ＭＳ ゴシック" pitchFamily="49" charset="-128"/>
                  <a:ea typeface="ＭＳ ゴシック" pitchFamily="49" charset="-128"/>
                </a:defRPr>
              </a:lvl2pPr>
              <a:lvl3pPr marL="1143000" indent="-228600" eaLnBrk="0" hangingPunct="0">
                <a:defRPr kumimoji="1" sz="2400">
                  <a:solidFill>
                    <a:schemeClr val="tx1"/>
                  </a:solidFill>
                  <a:latin typeface="ＭＳ ゴシック" pitchFamily="49" charset="-128"/>
                  <a:ea typeface="ＭＳ ゴシック" pitchFamily="49" charset="-128"/>
                </a:defRPr>
              </a:lvl3pPr>
              <a:lvl4pPr marL="1600200" indent="-228600" eaLnBrk="0" hangingPunct="0">
                <a:defRPr kumimoji="1" sz="2400">
                  <a:solidFill>
                    <a:schemeClr val="tx1"/>
                  </a:solidFill>
                  <a:latin typeface="ＭＳ ゴシック" pitchFamily="49" charset="-128"/>
                  <a:ea typeface="ＭＳ ゴシック" pitchFamily="49" charset="-128"/>
                </a:defRPr>
              </a:lvl4pPr>
              <a:lvl5pPr marL="2057400" indent="-228600" eaLnBrk="0" hangingPunct="0">
                <a:defRPr kumimoji="1" sz="2400">
                  <a:solidFill>
                    <a:schemeClr val="tx1"/>
                  </a:solidFill>
                  <a:latin typeface="ＭＳ ゴシック" pitchFamily="49" charset="-128"/>
                  <a:ea typeface="ＭＳ ゴシック" pitchFamily="49" charset="-128"/>
                </a:defRPr>
              </a:lvl5pPr>
              <a:lvl6pPr marL="25146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6pPr>
              <a:lvl7pPr marL="29718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7pPr>
              <a:lvl8pPr marL="34290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8pPr>
              <a:lvl9pPr marL="38862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9pPr>
            </a:lstStyle>
            <a:p>
              <a:pPr algn="ctr" eaLnBrk="1" hangingPunct="1"/>
              <a:r>
                <a:rPr lang="en-US" altLang="ja-JP" sz="1400" b="1">
                  <a:solidFill>
                    <a:srgbClr val="FFFF66"/>
                  </a:solidFill>
                  <a:latin typeface="ＭＳ Ｐゴシック" charset="-128"/>
                  <a:ea typeface="ＭＳ Ｐゴシック" charset="-128"/>
                </a:rPr>
                <a:t>･･･</a:t>
              </a:r>
            </a:p>
          </p:txBody>
        </p:sp>
        <p:sp>
          <p:nvSpPr>
            <p:cNvPr id="28706" name="Rectangle 31"/>
            <p:cNvSpPr>
              <a:spLocks noChangeArrowheads="1"/>
            </p:cNvSpPr>
            <p:nvPr/>
          </p:nvSpPr>
          <p:spPr bwMode="auto">
            <a:xfrm>
              <a:off x="5969000" y="4614863"/>
              <a:ext cx="265113"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a:solidFill>
                    <a:schemeClr val="tx1"/>
                  </a:solidFill>
                  <a:latin typeface="ＭＳ ゴシック" pitchFamily="49" charset="-128"/>
                  <a:ea typeface="ＭＳ ゴシック" pitchFamily="49" charset="-128"/>
                </a:defRPr>
              </a:lvl1pPr>
              <a:lvl2pPr marL="742950" indent="-285750" eaLnBrk="0" hangingPunct="0">
                <a:defRPr kumimoji="1" sz="2400">
                  <a:solidFill>
                    <a:schemeClr val="tx1"/>
                  </a:solidFill>
                  <a:latin typeface="ＭＳ ゴシック" pitchFamily="49" charset="-128"/>
                  <a:ea typeface="ＭＳ ゴシック" pitchFamily="49" charset="-128"/>
                </a:defRPr>
              </a:lvl2pPr>
              <a:lvl3pPr marL="1143000" indent="-228600" eaLnBrk="0" hangingPunct="0">
                <a:defRPr kumimoji="1" sz="2400">
                  <a:solidFill>
                    <a:schemeClr val="tx1"/>
                  </a:solidFill>
                  <a:latin typeface="ＭＳ ゴシック" pitchFamily="49" charset="-128"/>
                  <a:ea typeface="ＭＳ ゴシック" pitchFamily="49" charset="-128"/>
                </a:defRPr>
              </a:lvl3pPr>
              <a:lvl4pPr marL="1600200" indent="-228600" eaLnBrk="0" hangingPunct="0">
                <a:defRPr kumimoji="1" sz="2400">
                  <a:solidFill>
                    <a:schemeClr val="tx1"/>
                  </a:solidFill>
                  <a:latin typeface="ＭＳ ゴシック" pitchFamily="49" charset="-128"/>
                  <a:ea typeface="ＭＳ ゴシック" pitchFamily="49" charset="-128"/>
                </a:defRPr>
              </a:lvl4pPr>
              <a:lvl5pPr marL="2057400" indent="-228600" eaLnBrk="0" hangingPunct="0">
                <a:defRPr kumimoji="1" sz="2400">
                  <a:solidFill>
                    <a:schemeClr val="tx1"/>
                  </a:solidFill>
                  <a:latin typeface="ＭＳ ゴシック" pitchFamily="49" charset="-128"/>
                  <a:ea typeface="ＭＳ ゴシック" pitchFamily="49" charset="-128"/>
                </a:defRPr>
              </a:lvl5pPr>
              <a:lvl6pPr marL="25146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6pPr>
              <a:lvl7pPr marL="29718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7pPr>
              <a:lvl8pPr marL="34290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8pPr>
              <a:lvl9pPr marL="38862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9pPr>
            </a:lstStyle>
            <a:p>
              <a:pPr algn="ctr" eaLnBrk="1" hangingPunct="1"/>
              <a:r>
                <a:rPr lang="en-US" altLang="ja-JP" sz="1400" b="1">
                  <a:solidFill>
                    <a:srgbClr val="FFFF66"/>
                  </a:solidFill>
                  <a:latin typeface="ＭＳ Ｐゴシック" charset="-128"/>
                  <a:ea typeface="ＭＳ Ｐゴシック" charset="-128"/>
                </a:rPr>
                <a:t>･･･</a:t>
              </a:r>
            </a:p>
          </p:txBody>
        </p:sp>
      </p:grpSp>
      <p:sp>
        <p:nvSpPr>
          <p:cNvPr id="26662" name="AutoShape 34"/>
          <p:cNvSpPr>
            <a:spLocks noChangeArrowheads="1"/>
          </p:cNvSpPr>
          <p:nvPr/>
        </p:nvSpPr>
        <p:spPr bwMode="auto">
          <a:xfrm>
            <a:off x="4838700" y="5703888"/>
            <a:ext cx="1527175" cy="576262"/>
          </a:xfrm>
          <a:prstGeom prst="wedgeRectCallout">
            <a:avLst>
              <a:gd name="adj1" fmla="val -23420"/>
              <a:gd name="adj2" fmla="val -185739"/>
            </a:avLst>
          </a:prstGeom>
          <a:solidFill>
            <a:srgbClr val="FFFFFF"/>
          </a:solidFill>
          <a:ln w="28575">
            <a:solidFill>
              <a:srgbClr val="99FFCC"/>
            </a:solidFill>
            <a:miter lim="800000"/>
            <a:headEnd/>
            <a:tailEnd/>
          </a:ln>
        </p:spPr>
        <p:txBody>
          <a:bodyPr anchor="ctr"/>
          <a:lstStyle/>
          <a:p>
            <a:pPr algn="ctr">
              <a:defRPr/>
            </a:pPr>
            <a:r>
              <a:rPr lang="ja-JP" altLang="en-US" sz="1600" b="1" dirty="0">
                <a:solidFill>
                  <a:schemeClr val="accent6">
                    <a:lumMod val="50000"/>
                  </a:schemeClr>
                </a:solidFill>
                <a:latin typeface="Arial" charset="0"/>
                <a:ea typeface="ＭＳ Ｐゴシック" pitchFamily="50" charset="-128"/>
              </a:rPr>
              <a:t>雇用保険法</a:t>
            </a:r>
          </a:p>
        </p:txBody>
      </p:sp>
      <p:sp>
        <p:nvSpPr>
          <p:cNvPr id="28691" name="AutoShape 36"/>
          <p:cNvSpPr>
            <a:spLocks noChangeArrowheads="1"/>
          </p:cNvSpPr>
          <p:nvPr/>
        </p:nvSpPr>
        <p:spPr bwMode="auto">
          <a:xfrm>
            <a:off x="1152525" y="5084763"/>
            <a:ext cx="1528763" cy="576262"/>
          </a:xfrm>
          <a:prstGeom prst="wedgeRectCallout">
            <a:avLst>
              <a:gd name="adj1" fmla="val -17713"/>
              <a:gd name="adj2" fmla="val -278921"/>
            </a:avLst>
          </a:prstGeom>
          <a:solidFill>
            <a:srgbClr val="FFFFFF"/>
          </a:solidFill>
          <a:ln w="28575">
            <a:solidFill>
              <a:srgbClr val="FF6699"/>
            </a:solidFill>
            <a:miter lim="800000"/>
            <a:headEnd/>
            <a:tailEnd/>
          </a:ln>
        </p:spPr>
        <p:txBody>
          <a:bodyPr anchor="ctr"/>
          <a:lstStyle>
            <a:lvl1pPr eaLnBrk="0" hangingPunct="0">
              <a:defRPr kumimoji="1" sz="2400">
                <a:solidFill>
                  <a:schemeClr val="tx1"/>
                </a:solidFill>
                <a:latin typeface="ＭＳ ゴシック" pitchFamily="49" charset="-128"/>
                <a:ea typeface="ＭＳ ゴシック" pitchFamily="49" charset="-128"/>
              </a:defRPr>
            </a:lvl1pPr>
            <a:lvl2pPr marL="742950" indent="-285750" eaLnBrk="0" hangingPunct="0">
              <a:defRPr kumimoji="1" sz="2400">
                <a:solidFill>
                  <a:schemeClr val="tx1"/>
                </a:solidFill>
                <a:latin typeface="ＭＳ ゴシック" pitchFamily="49" charset="-128"/>
                <a:ea typeface="ＭＳ ゴシック" pitchFamily="49" charset="-128"/>
              </a:defRPr>
            </a:lvl2pPr>
            <a:lvl3pPr marL="1143000" indent="-228600" eaLnBrk="0" hangingPunct="0">
              <a:defRPr kumimoji="1" sz="2400">
                <a:solidFill>
                  <a:schemeClr val="tx1"/>
                </a:solidFill>
                <a:latin typeface="ＭＳ ゴシック" pitchFamily="49" charset="-128"/>
                <a:ea typeface="ＭＳ ゴシック" pitchFamily="49" charset="-128"/>
              </a:defRPr>
            </a:lvl3pPr>
            <a:lvl4pPr marL="1600200" indent="-228600" eaLnBrk="0" hangingPunct="0">
              <a:defRPr kumimoji="1" sz="2400">
                <a:solidFill>
                  <a:schemeClr val="tx1"/>
                </a:solidFill>
                <a:latin typeface="ＭＳ ゴシック" pitchFamily="49" charset="-128"/>
                <a:ea typeface="ＭＳ ゴシック" pitchFamily="49" charset="-128"/>
              </a:defRPr>
            </a:lvl4pPr>
            <a:lvl5pPr marL="2057400" indent="-228600" eaLnBrk="0" hangingPunct="0">
              <a:defRPr kumimoji="1" sz="2400">
                <a:solidFill>
                  <a:schemeClr val="tx1"/>
                </a:solidFill>
                <a:latin typeface="ＭＳ ゴシック" pitchFamily="49" charset="-128"/>
                <a:ea typeface="ＭＳ ゴシック" pitchFamily="49" charset="-128"/>
              </a:defRPr>
            </a:lvl5pPr>
            <a:lvl6pPr marL="25146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6pPr>
            <a:lvl7pPr marL="29718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7pPr>
            <a:lvl8pPr marL="34290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8pPr>
            <a:lvl9pPr marL="38862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9pPr>
          </a:lstStyle>
          <a:p>
            <a:pPr algn="ctr" eaLnBrk="1" hangingPunct="1"/>
            <a:r>
              <a:rPr lang="ja-JP" altLang="en-US" sz="1600" b="1">
                <a:solidFill>
                  <a:srgbClr val="FF0000"/>
                </a:solidFill>
                <a:latin typeface="Arial" charset="0"/>
                <a:ea typeface="ＭＳ Ｐゴシック" charset="-128"/>
              </a:rPr>
              <a:t>労働基準法</a:t>
            </a:r>
            <a:endParaRPr lang="ja-JP" altLang="en-US" sz="1200" b="1">
              <a:solidFill>
                <a:srgbClr val="FF0000"/>
              </a:solidFill>
              <a:latin typeface="Arial" charset="0"/>
              <a:ea typeface="ＭＳ Ｐゴシック" charset="-128"/>
            </a:endParaRPr>
          </a:p>
        </p:txBody>
      </p:sp>
      <p:sp>
        <p:nvSpPr>
          <p:cNvPr id="26658" name="AutoShape 38"/>
          <p:cNvSpPr>
            <a:spLocks noChangeArrowheads="1"/>
          </p:cNvSpPr>
          <p:nvPr/>
        </p:nvSpPr>
        <p:spPr bwMode="auto">
          <a:xfrm>
            <a:off x="5969000" y="1412875"/>
            <a:ext cx="1987550" cy="577850"/>
          </a:xfrm>
          <a:prstGeom prst="wedgeRectCallout">
            <a:avLst>
              <a:gd name="adj1" fmla="val -41114"/>
              <a:gd name="adj2" fmla="val 324149"/>
            </a:avLst>
          </a:prstGeom>
          <a:ln>
            <a:headEnd/>
            <a:tailEnd/>
          </a:ln>
        </p:spPr>
        <p:style>
          <a:lnRef idx="2">
            <a:schemeClr val="accent1"/>
          </a:lnRef>
          <a:fillRef idx="1">
            <a:schemeClr val="lt1"/>
          </a:fillRef>
          <a:effectRef idx="0">
            <a:schemeClr val="accent1"/>
          </a:effectRef>
          <a:fontRef idx="minor">
            <a:schemeClr val="dk1"/>
          </a:fontRef>
        </p:style>
        <p:txBody>
          <a:bodyPr anchor="ctr"/>
          <a:lstStyle/>
          <a:p>
            <a:pPr algn="ctr">
              <a:defRPr/>
            </a:pPr>
            <a:r>
              <a:rPr lang="ja-JP" altLang="en-US" sz="1800" b="1">
                <a:solidFill>
                  <a:srgbClr val="0000FF"/>
                </a:solidFill>
                <a:latin typeface="Arial" charset="0"/>
              </a:rPr>
              <a:t>育児・介護休業法</a:t>
            </a:r>
            <a:endParaRPr lang="ja-JP" altLang="en-US" sz="1800" b="1">
              <a:solidFill>
                <a:srgbClr val="0000FF"/>
              </a:solidFill>
              <a:latin typeface="ＭＳ Ｐゴシック" pitchFamily="50" charset="-128"/>
            </a:endParaRPr>
          </a:p>
        </p:txBody>
      </p:sp>
      <p:sp>
        <p:nvSpPr>
          <p:cNvPr id="28693" name="Rectangle 39"/>
          <p:cNvSpPr>
            <a:spLocks noChangeArrowheads="1"/>
          </p:cNvSpPr>
          <p:nvPr/>
        </p:nvSpPr>
        <p:spPr bwMode="auto">
          <a:xfrm>
            <a:off x="5767388" y="6453188"/>
            <a:ext cx="1055687"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a:solidFill>
                  <a:schemeClr val="tx1"/>
                </a:solidFill>
                <a:latin typeface="ＭＳ ゴシック" pitchFamily="49" charset="-128"/>
                <a:ea typeface="ＭＳ ゴシック" pitchFamily="49" charset="-128"/>
              </a:defRPr>
            </a:lvl1pPr>
            <a:lvl2pPr marL="742950" indent="-285750" eaLnBrk="0" hangingPunct="0">
              <a:defRPr kumimoji="1" sz="2400">
                <a:solidFill>
                  <a:schemeClr val="tx1"/>
                </a:solidFill>
                <a:latin typeface="ＭＳ ゴシック" pitchFamily="49" charset="-128"/>
                <a:ea typeface="ＭＳ ゴシック" pitchFamily="49" charset="-128"/>
              </a:defRPr>
            </a:lvl2pPr>
            <a:lvl3pPr marL="1143000" indent="-228600" eaLnBrk="0" hangingPunct="0">
              <a:defRPr kumimoji="1" sz="2400">
                <a:solidFill>
                  <a:schemeClr val="tx1"/>
                </a:solidFill>
                <a:latin typeface="ＭＳ ゴシック" pitchFamily="49" charset="-128"/>
                <a:ea typeface="ＭＳ ゴシック" pitchFamily="49" charset="-128"/>
              </a:defRPr>
            </a:lvl3pPr>
            <a:lvl4pPr marL="1600200" indent="-228600" eaLnBrk="0" hangingPunct="0">
              <a:defRPr kumimoji="1" sz="2400">
                <a:solidFill>
                  <a:schemeClr val="tx1"/>
                </a:solidFill>
                <a:latin typeface="ＭＳ ゴシック" pitchFamily="49" charset="-128"/>
                <a:ea typeface="ＭＳ ゴシック" pitchFamily="49" charset="-128"/>
              </a:defRPr>
            </a:lvl4pPr>
            <a:lvl5pPr marL="2057400" indent="-228600" eaLnBrk="0" hangingPunct="0">
              <a:defRPr kumimoji="1" sz="2400">
                <a:solidFill>
                  <a:schemeClr val="tx1"/>
                </a:solidFill>
                <a:latin typeface="ＭＳ ゴシック" pitchFamily="49" charset="-128"/>
                <a:ea typeface="ＭＳ ゴシック" pitchFamily="49" charset="-128"/>
              </a:defRPr>
            </a:lvl5pPr>
            <a:lvl6pPr marL="25146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6pPr>
            <a:lvl7pPr marL="29718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7pPr>
            <a:lvl8pPr marL="34290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8pPr>
            <a:lvl9pPr marL="38862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9pPr>
          </a:lstStyle>
          <a:p>
            <a:pPr algn="ctr" eaLnBrk="1" hangingPunct="1"/>
            <a:endParaRPr lang="ja-JP" altLang="en-US" sz="1400" b="1">
              <a:solidFill>
                <a:srgbClr val="006666"/>
              </a:solidFill>
              <a:latin typeface="ＭＳ Ｐゴシック" charset="-128"/>
              <a:ea typeface="ＭＳ Ｐゴシック" charset="-128"/>
            </a:endParaRPr>
          </a:p>
        </p:txBody>
      </p:sp>
      <p:sp>
        <p:nvSpPr>
          <p:cNvPr id="170024" name="Rectangle 40"/>
          <p:cNvSpPr>
            <a:spLocks noChangeArrowheads="1"/>
          </p:cNvSpPr>
          <p:nvPr/>
        </p:nvSpPr>
        <p:spPr bwMode="auto">
          <a:xfrm>
            <a:off x="258763" y="333375"/>
            <a:ext cx="8713787" cy="938213"/>
          </a:xfrm>
          <a:prstGeom prst="rect">
            <a:avLst/>
          </a:prstGeom>
          <a:solidFill>
            <a:srgbClr val="99CCFF"/>
          </a:solidFill>
          <a:ln w="9525">
            <a:noFill/>
            <a:miter lim="800000"/>
            <a:headEnd/>
            <a:tailEnd/>
          </a:ln>
          <a:effectLst/>
        </p:spPr>
        <p:txBody>
          <a:bodyPr anchor="ctr"/>
          <a:lstStyle/>
          <a:p>
            <a:pPr algn="ctr">
              <a:spcBef>
                <a:spcPct val="50000"/>
              </a:spcBef>
              <a:defRPr/>
            </a:pPr>
            <a:r>
              <a:rPr lang="ja-JP" altLang="en-US" sz="3600">
                <a:effectLst>
                  <a:outerShdw blurRad="38100" dist="38100" dir="2700000" algn="tl">
                    <a:srgbClr val="FFFFFF"/>
                  </a:outerShdw>
                </a:effectLst>
                <a:latin typeface="Times New Roman" charset="0"/>
                <a:ea typeface="ＭＳ Ｐゴシック" pitchFamily="50" charset="-128"/>
              </a:rPr>
              <a:t>産前産後休業・育児休業について</a:t>
            </a:r>
          </a:p>
        </p:txBody>
      </p:sp>
      <p:sp>
        <p:nvSpPr>
          <p:cNvPr id="28695" name="AutoShape 12" descr="縦線 (太)"/>
          <p:cNvSpPr>
            <a:spLocks noChangeArrowheads="1"/>
          </p:cNvSpPr>
          <p:nvPr/>
        </p:nvSpPr>
        <p:spPr bwMode="auto">
          <a:xfrm>
            <a:off x="7262813" y="4398963"/>
            <a:ext cx="1054100" cy="574675"/>
          </a:xfrm>
          <a:prstGeom prst="rightArrow">
            <a:avLst>
              <a:gd name="adj1" fmla="val 63880"/>
              <a:gd name="adj2" fmla="val 35895"/>
            </a:avLst>
          </a:prstGeom>
          <a:pattFill prst="dkVert">
            <a:fgClr>
              <a:srgbClr val="66CCFF"/>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a:solidFill>
                  <a:schemeClr val="tx1"/>
                </a:solidFill>
                <a:latin typeface="ＭＳ ゴシック" pitchFamily="49" charset="-128"/>
                <a:ea typeface="ＭＳ ゴシック" pitchFamily="49" charset="-128"/>
              </a:defRPr>
            </a:lvl1pPr>
            <a:lvl2pPr marL="742950" indent="-285750" eaLnBrk="0" hangingPunct="0">
              <a:defRPr kumimoji="1" sz="2400">
                <a:solidFill>
                  <a:schemeClr val="tx1"/>
                </a:solidFill>
                <a:latin typeface="ＭＳ ゴシック" pitchFamily="49" charset="-128"/>
                <a:ea typeface="ＭＳ ゴシック" pitchFamily="49" charset="-128"/>
              </a:defRPr>
            </a:lvl2pPr>
            <a:lvl3pPr marL="1143000" indent="-228600" eaLnBrk="0" hangingPunct="0">
              <a:defRPr kumimoji="1" sz="2400">
                <a:solidFill>
                  <a:schemeClr val="tx1"/>
                </a:solidFill>
                <a:latin typeface="ＭＳ ゴシック" pitchFamily="49" charset="-128"/>
                <a:ea typeface="ＭＳ ゴシック" pitchFamily="49" charset="-128"/>
              </a:defRPr>
            </a:lvl3pPr>
            <a:lvl4pPr marL="1600200" indent="-228600" eaLnBrk="0" hangingPunct="0">
              <a:defRPr kumimoji="1" sz="2400">
                <a:solidFill>
                  <a:schemeClr val="tx1"/>
                </a:solidFill>
                <a:latin typeface="ＭＳ ゴシック" pitchFamily="49" charset="-128"/>
                <a:ea typeface="ＭＳ ゴシック" pitchFamily="49" charset="-128"/>
              </a:defRPr>
            </a:lvl4pPr>
            <a:lvl5pPr marL="2057400" indent="-228600" eaLnBrk="0" hangingPunct="0">
              <a:defRPr kumimoji="1" sz="2400">
                <a:solidFill>
                  <a:schemeClr val="tx1"/>
                </a:solidFill>
                <a:latin typeface="ＭＳ ゴシック" pitchFamily="49" charset="-128"/>
                <a:ea typeface="ＭＳ ゴシック" pitchFamily="49" charset="-128"/>
              </a:defRPr>
            </a:lvl5pPr>
            <a:lvl6pPr marL="25146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6pPr>
            <a:lvl7pPr marL="29718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7pPr>
            <a:lvl8pPr marL="34290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8pPr>
            <a:lvl9pPr marL="38862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9pPr>
          </a:lstStyle>
          <a:p>
            <a:pPr algn="ctr" eaLnBrk="1" hangingPunct="1"/>
            <a:r>
              <a:rPr lang="ja-JP" altLang="en-US" sz="1400" b="1">
                <a:solidFill>
                  <a:srgbClr val="0066FF"/>
                </a:solidFill>
                <a:latin typeface="ＭＳ Ｐゴシック" charset="-128"/>
                <a:ea typeface="ＭＳ Ｐゴシック" charset="-128"/>
              </a:rPr>
              <a:t>延長可能</a:t>
            </a:r>
          </a:p>
        </p:txBody>
      </p:sp>
      <p:sp>
        <p:nvSpPr>
          <p:cNvPr id="28696" name="円/楕円 1"/>
          <p:cNvSpPr>
            <a:spLocks noChangeArrowheads="1"/>
          </p:cNvSpPr>
          <p:nvPr/>
        </p:nvSpPr>
        <p:spPr bwMode="auto">
          <a:xfrm>
            <a:off x="2555875" y="2814638"/>
            <a:ext cx="722313" cy="542925"/>
          </a:xfrm>
          <a:prstGeom prst="ellipse">
            <a:avLst/>
          </a:prstGeom>
          <a:solidFill>
            <a:srgbClr val="99FFCC"/>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kumimoji="1" sz="2400">
                <a:solidFill>
                  <a:schemeClr val="tx1"/>
                </a:solidFill>
                <a:latin typeface="ＭＳ ゴシック" pitchFamily="49" charset="-128"/>
                <a:ea typeface="ＭＳ ゴシック" pitchFamily="49" charset="-128"/>
              </a:defRPr>
            </a:lvl1pPr>
            <a:lvl2pPr marL="742950" indent="-285750" eaLnBrk="0" hangingPunct="0">
              <a:defRPr kumimoji="1" sz="2400">
                <a:solidFill>
                  <a:schemeClr val="tx1"/>
                </a:solidFill>
                <a:latin typeface="ＭＳ ゴシック" pitchFamily="49" charset="-128"/>
                <a:ea typeface="ＭＳ ゴシック" pitchFamily="49" charset="-128"/>
              </a:defRPr>
            </a:lvl2pPr>
            <a:lvl3pPr marL="1143000" indent="-228600" eaLnBrk="0" hangingPunct="0">
              <a:defRPr kumimoji="1" sz="2400">
                <a:solidFill>
                  <a:schemeClr val="tx1"/>
                </a:solidFill>
                <a:latin typeface="ＭＳ ゴシック" pitchFamily="49" charset="-128"/>
                <a:ea typeface="ＭＳ ゴシック" pitchFamily="49" charset="-128"/>
              </a:defRPr>
            </a:lvl3pPr>
            <a:lvl4pPr marL="1600200" indent="-228600" eaLnBrk="0" hangingPunct="0">
              <a:defRPr kumimoji="1" sz="2400">
                <a:solidFill>
                  <a:schemeClr val="tx1"/>
                </a:solidFill>
                <a:latin typeface="ＭＳ ゴシック" pitchFamily="49" charset="-128"/>
                <a:ea typeface="ＭＳ ゴシック" pitchFamily="49" charset="-128"/>
              </a:defRPr>
            </a:lvl4pPr>
            <a:lvl5pPr marL="2057400" indent="-228600" eaLnBrk="0" hangingPunct="0">
              <a:defRPr kumimoji="1" sz="2400">
                <a:solidFill>
                  <a:schemeClr val="tx1"/>
                </a:solidFill>
                <a:latin typeface="ＭＳ ゴシック" pitchFamily="49" charset="-128"/>
                <a:ea typeface="ＭＳ ゴシック" pitchFamily="49" charset="-128"/>
              </a:defRPr>
            </a:lvl5pPr>
            <a:lvl6pPr marL="25146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6pPr>
            <a:lvl7pPr marL="29718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7pPr>
            <a:lvl8pPr marL="34290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8pPr>
            <a:lvl9pPr marL="38862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9pPr>
          </a:lstStyle>
          <a:p>
            <a:pPr algn="ctr" eaLnBrk="1" hangingPunct="1"/>
            <a:r>
              <a:rPr lang="ja-JP" altLang="en-US" sz="1200" b="1"/>
              <a:t>育休開始</a:t>
            </a:r>
          </a:p>
        </p:txBody>
      </p:sp>
      <p:sp>
        <p:nvSpPr>
          <p:cNvPr id="28697" name="円/楕円 41"/>
          <p:cNvSpPr>
            <a:spLocks noChangeArrowheads="1"/>
          </p:cNvSpPr>
          <p:nvPr/>
        </p:nvSpPr>
        <p:spPr bwMode="auto">
          <a:xfrm>
            <a:off x="6858000" y="2846388"/>
            <a:ext cx="768350" cy="542925"/>
          </a:xfrm>
          <a:prstGeom prst="ellipse">
            <a:avLst/>
          </a:prstGeom>
          <a:solidFill>
            <a:srgbClr val="99FFCC"/>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kumimoji="1" sz="2400">
                <a:solidFill>
                  <a:schemeClr val="tx1"/>
                </a:solidFill>
                <a:latin typeface="ＭＳ ゴシック" pitchFamily="49" charset="-128"/>
                <a:ea typeface="ＭＳ ゴシック" pitchFamily="49" charset="-128"/>
              </a:defRPr>
            </a:lvl1pPr>
            <a:lvl2pPr marL="742950" indent="-285750" eaLnBrk="0" hangingPunct="0">
              <a:defRPr kumimoji="1" sz="2400">
                <a:solidFill>
                  <a:schemeClr val="tx1"/>
                </a:solidFill>
                <a:latin typeface="ＭＳ ゴシック" pitchFamily="49" charset="-128"/>
                <a:ea typeface="ＭＳ ゴシック" pitchFamily="49" charset="-128"/>
              </a:defRPr>
            </a:lvl2pPr>
            <a:lvl3pPr marL="1143000" indent="-228600" eaLnBrk="0" hangingPunct="0">
              <a:defRPr kumimoji="1" sz="2400">
                <a:solidFill>
                  <a:schemeClr val="tx1"/>
                </a:solidFill>
                <a:latin typeface="ＭＳ ゴシック" pitchFamily="49" charset="-128"/>
                <a:ea typeface="ＭＳ ゴシック" pitchFamily="49" charset="-128"/>
              </a:defRPr>
            </a:lvl3pPr>
            <a:lvl4pPr marL="1600200" indent="-228600" eaLnBrk="0" hangingPunct="0">
              <a:defRPr kumimoji="1" sz="2400">
                <a:solidFill>
                  <a:schemeClr val="tx1"/>
                </a:solidFill>
                <a:latin typeface="ＭＳ ゴシック" pitchFamily="49" charset="-128"/>
                <a:ea typeface="ＭＳ ゴシック" pitchFamily="49" charset="-128"/>
              </a:defRPr>
            </a:lvl4pPr>
            <a:lvl5pPr marL="2057400" indent="-228600" eaLnBrk="0" hangingPunct="0">
              <a:defRPr kumimoji="1" sz="2400">
                <a:solidFill>
                  <a:schemeClr val="tx1"/>
                </a:solidFill>
                <a:latin typeface="ＭＳ ゴシック" pitchFamily="49" charset="-128"/>
                <a:ea typeface="ＭＳ ゴシック" pitchFamily="49" charset="-128"/>
              </a:defRPr>
            </a:lvl5pPr>
            <a:lvl6pPr marL="25146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6pPr>
            <a:lvl7pPr marL="29718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7pPr>
            <a:lvl8pPr marL="34290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8pPr>
            <a:lvl9pPr marL="38862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9pPr>
          </a:lstStyle>
          <a:p>
            <a:pPr algn="ctr" eaLnBrk="1" hangingPunct="1"/>
            <a:r>
              <a:rPr lang="ja-JP" altLang="en-US" sz="1200" b="1"/>
              <a:t>仕事復帰</a:t>
            </a:r>
          </a:p>
        </p:txBody>
      </p:sp>
      <p:sp>
        <p:nvSpPr>
          <p:cNvPr id="28698" name="円/楕円 42"/>
          <p:cNvSpPr>
            <a:spLocks noChangeArrowheads="1"/>
          </p:cNvSpPr>
          <p:nvPr/>
        </p:nvSpPr>
        <p:spPr bwMode="auto">
          <a:xfrm>
            <a:off x="530225" y="2760663"/>
            <a:ext cx="771525" cy="542925"/>
          </a:xfrm>
          <a:prstGeom prst="ellipse">
            <a:avLst/>
          </a:prstGeom>
          <a:solidFill>
            <a:srgbClr val="99FFCC"/>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kumimoji="1" sz="2400">
                <a:solidFill>
                  <a:schemeClr val="tx1"/>
                </a:solidFill>
                <a:latin typeface="ＭＳ ゴシック" pitchFamily="49" charset="-128"/>
                <a:ea typeface="ＭＳ ゴシック" pitchFamily="49" charset="-128"/>
              </a:defRPr>
            </a:lvl1pPr>
            <a:lvl2pPr marL="742950" indent="-285750" eaLnBrk="0" hangingPunct="0">
              <a:defRPr kumimoji="1" sz="2400">
                <a:solidFill>
                  <a:schemeClr val="tx1"/>
                </a:solidFill>
                <a:latin typeface="ＭＳ ゴシック" pitchFamily="49" charset="-128"/>
                <a:ea typeface="ＭＳ ゴシック" pitchFamily="49" charset="-128"/>
              </a:defRPr>
            </a:lvl2pPr>
            <a:lvl3pPr marL="1143000" indent="-228600" eaLnBrk="0" hangingPunct="0">
              <a:defRPr kumimoji="1" sz="2400">
                <a:solidFill>
                  <a:schemeClr val="tx1"/>
                </a:solidFill>
                <a:latin typeface="ＭＳ ゴシック" pitchFamily="49" charset="-128"/>
                <a:ea typeface="ＭＳ ゴシック" pitchFamily="49" charset="-128"/>
              </a:defRPr>
            </a:lvl3pPr>
            <a:lvl4pPr marL="1600200" indent="-228600" eaLnBrk="0" hangingPunct="0">
              <a:defRPr kumimoji="1" sz="2400">
                <a:solidFill>
                  <a:schemeClr val="tx1"/>
                </a:solidFill>
                <a:latin typeface="ＭＳ ゴシック" pitchFamily="49" charset="-128"/>
                <a:ea typeface="ＭＳ ゴシック" pitchFamily="49" charset="-128"/>
              </a:defRPr>
            </a:lvl4pPr>
            <a:lvl5pPr marL="2057400" indent="-228600" eaLnBrk="0" hangingPunct="0">
              <a:defRPr kumimoji="1" sz="2400">
                <a:solidFill>
                  <a:schemeClr val="tx1"/>
                </a:solidFill>
                <a:latin typeface="ＭＳ ゴシック" pitchFamily="49" charset="-128"/>
                <a:ea typeface="ＭＳ ゴシック" pitchFamily="49" charset="-128"/>
              </a:defRPr>
            </a:lvl5pPr>
            <a:lvl6pPr marL="25146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6pPr>
            <a:lvl7pPr marL="29718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7pPr>
            <a:lvl8pPr marL="34290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8pPr>
            <a:lvl9pPr marL="38862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9pPr>
          </a:lstStyle>
          <a:p>
            <a:pPr algn="ctr" eaLnBrk="1" hangingPunct="1"/>
            <a:r>
              <a:rPr lang="ja-JP" altLang="en-US" sz="1200" b="1"/>
              <a:t>産休開始</a:t>
            </a:r>
          </a:p>
        </p:txBody>
      </p:sp>
      <p:sp>
        <p:nvSpPr>
          <p:cNvPr id="35"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93</a:t>
            </a:fld>
            <a:endParaRPr lang="ja-JP" altLang="en-US" dirty="0">
              <a:latin typeface="ＭＳ ゴシック" pitchFamily="49" charset="-128"/>
              <a:ea typeface="ＭＳ ゴシック" pitchFamily="49" charset="-128"/>
            </a:endParaRPr>
          </a:p>
        </p:txBody>
      </p:sp>
      <p:sp>
        <p:nvSpPr>
          <p:cNvPr id="36" name="Text Box 2"/>
          <p:cNvSpPr txBox="1">
            <a:spLocks noChangeArrowheads="1"/>
          </p:cNvSpPr>
          <p:nvPr/>
        </p:nvSpPr>
        <p:spPr bwMode="auto">
          <a:xfrm>
            <a:off x="35496" y="6588897"/>
            <a:ext cx="6552728" cy="259163"/>
          </a:xfrm>
          <a:prstGeom prst="rect">
            <a:avLst/>
          </a:prstGeom>
          <a:noFill/>
          <a:ln>
            <a:noFill/>
          </a:ln>
          <a:extLst/>
        </p:spPr>
        <p:txBody>
          <a:bodyPr wrap="square" lIns="27432" tIns="18288" rIns="0" bIns="18288"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ja-JP" altLang="en-US" sz="1050" dirty="0" smtClean="0">
                <a:solidFill>
                  <a:srgbClr val="000000"/>
                </a:solidFill>
                <a:latin typeface="メイリオ" pitchFamily="50" charset="-128"/>
                <a:ea typeface="メイリオ" pitchFamily="50" charset="-128"/>
                <a:cs typeface="メイリオ" pitchFamily="50" charset="-128"/>
              </a:rPr>
              <a:t>日本医師会男女共同参画委員会「女性医師がいきいきと仕事を続けていくために」より</a:t>
            </a:r>
            <a:endParaRPr lang="ja-JP" altLang="en-US" sz="1050" dirty="0">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2454931528"/>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txBox="1">
            <a:spLocks noChangeArrowheads="1"/>
          </p:cNvSpPr>
          <p:nvPr/>
        </p:nvSpPr>
        <p:spPr bwMode="auto">
          <a:xfrm>
            <a:off x="611188" y="620713"/>
            <a:ext cx="7772400" cy="1008062"/>
          </a:xfrm>
          <a:prstGeom prst="rect">
            <a:avLst/>
          </a:prstGeom>
          <a:solidFill>
            <a:srgbClr val="99CCFF"/>
          </a:solidFill>
          <a:ln>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charset="0"/>
                <a:ea typeface="ＭＳ Ｐゴシック" pitchFamily="50" charset="-128"/>
              </a:defRPr>
            </a:lvl9pPr>
          </a:lstStyle>
          <a:p>
            <a:pPr>
              <a:spcBef>
                <a:spcPct val="50000"/>
              </a:spcBef>
              <a:defRPr/>
            </a:pPr>
            <a:r>
              <a:rPr lang="ja-JP" altLang="en-US" sz="4000" kern="0" dirty="0" smtClean="0">
                <a:effectLst>
                  <a:outerShdw blurRad="38100" dist="38100" dir="2700000" algn="tl">
                    <a:srgbClr val="FFFFFF"/>
                  </a:outerShdw>
                </a:effectLst>
              </a:rPr>
              <a:t>院内保育所・託児所の設置状況</a:t>
            </a:r>
            <a:endParaRPr lang="ja-JP" altLang="en-US" sz="4000" kern="0" dirty="0">
              <a:effectLst>
                <a:outerShdw blurRad="38100" dist="38100" dir="2700000" algn="tl">
                  <a:srgbClr val="FFFFFF"/>
                </a:outerShdw>
              </a:effectLst>
            </a:endParaRPr>
          </a:p>
        </p:txBody>
      </p:sp>
      <p:sp>
        <p:nvSpPr>
          <p:cNvPr id="33796" name="Text Box 4"/>
          <p:cNvSpPr txBox="1">
            <a:spLocks noChangeArrowheads="1"/>
          </p:cNvSpPr>
          <p:nvPr/>
        </p:nvSpPr>
        <p:spPr bwMode="auto">
          <a:xfrm>
            <a:off x="3635375" y="6354763"/>
            <a:ext cx="489743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eaLnBrk="1" hangingPunct="1">
              <a:spcBef>
                <a:spcPct val="50000"/>
              </a:spcBef>
              <a:buFontTx/>
              <a:buNone/>
            </a:pPr>
            <a:r>
              <a:rPr lang="ja-JP" altLang="en-US" sz="1100" b="1">
                <a:latin typeface="ＭＳ Ｐゴシック" charset="-128"/>
              </a:rPr>
              <a:t>日本医師会「女性医師の勤務環境の現況に関する調査報告書」平成２１年３月</a:t>
            </a:r>
          </a:p>
        </p:txBody>
      </p:sp>
      <p:sp>
        <p:nvSpPr>
          <p:cNvPr id="33797" name="テキスト ボックス 9"/>
          <p:cNvSpPr txBox="1">
            <a:spLocks noChangeArrowheads="1"/>
          </p:cNvSpPr>
          <p:nvPr/>
        </p:nvSpPr>
        <p:spPr bwMode="auto">
          <a:xfrm>
            <a:off x="971550" y="2133600"/>
            <a:ext cx="1008063" cy="3381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en-US" altLang="ja-JP" sz="1600" b="1">
                <a:ea typeface="ＭＳ ゴシック" pitchFamily="49" charset="-128"/>
              </a:rPr>
              <a:t>n=7,230</a:t>
            </a:r>
            <a:endParaRPr lang="ja-JP" altLang="en-US" sz="1600" b="1">
              <a:ea typeface="ＭＳ ゴシック" pitchFamily="49" charset="-128"/>
            </a:endParaRPr>
          </a:p>
        </p:txBody>
      </p:sp>
      <p:graphicFrame>
        <p:nvGraphicFramePr>
          <p:cNvPr id="33798" name="コンテンツ プレースホルダー 11"/>
          <p:cNvGraphicFramePr>
            <a:graphicFrameLocks noGrp="1"/>
          </p:cNvGraphicFramePr>
          <p:nvPr>
            <p:ph idx="1"/>
          </p:nvPr>
        </p:nvGraphicFramePr>
        <p:xfrm>
          <a:off x="635000" y="1930400"/>
          <a:ext cx="7799388" cy="4216400"/>
        </p:xfrm>
        <a:graphic>
          <a:graphicData uri="http://schemas.openxmlformats.org/presentationml/2006/ole">
            <mc:AlternateContent xmlns:mc="http://schemas.openxmlformats.org/markup-compatibility/2006">
              <mc:Choice xmlns:v="urn:schemas-microsoft-com:vml" Requires="v">
                <p:oleObj spid="_x0000_s5160" r:id="rId4" imgW="7803556" imgH="4212701" progId="Excel.Chart.8">
                  <p:embed/>
                </p:oleObj>
              </mc:Choice>
              <mc:Fallback>
                <p:oleObj r:id="rId4" imgW="7803556" imgH="4212701" progId="Excel.Chart.8">
                  <p:embed/>
                  <p:pic>
                    <p:nvPicPr>
                      <p:cNvPr id="0" name=""/>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00" y="1930400"/>
                        <a:ext cx="7799388" cy="4216400"/>
                      </a:xfrm>
                      <a:prstGeom prst="rect">
                        <a:avLst/>
                      </a:prstGeom>
                    </p:spPr>
                  </p:pic>
                </p:oleObj>
              </mc:Fallback>
            </mc:AlternateContent>
          </a:graphicData>
        </a:graphic>
      </p:graphicFrame>
      <p:sp>
        <p:nvSpPr>
          <p:cNvPr id="8" name="Text Box 2"/>
          <p:cNvSpPr txBox="1">
            <a:spLocks noChangeArrowheads="1"/>
          </p:cNvSpPr>
          <p:nvPr/>
        </p:nvSpPr>
        <p:spPr bwMode="auto">
          <a:xfrm>
            <a:off x="35496" y="6588897"/>
            <a:ext cx="6552728" cy="259163"/>
          </a:xfrm>
          <a:prstGeom prst="rect">
            <a:avLst/>
          </a:prstGeom>
          <a:noFill/>
          <a:ln>
            <a:noFill/>
          </a:ln>
          <a:extLst/>
        </p:spPr>
        <p:txBody>
          <a:bodyPr wrap="square" lIns="27432" tIns="18288" rIns="0" bIns="18288"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ja-JP" altLang="en-US" sz="1050" dirty="0" smtClean="0">
                <a:solidFill>
                  <a:srgbClr val="000000"/>
                </a:solidFill>
                <a:latin typeface="メイリオ" pitchFamily="50" charset="-128"/>
                <a:ea typeface="メイリオ" pitchFamily="50" charset="-128"/>
                <a:cs typeface="メイリオ" pitchFamily="50" charset="-128"/>
              </a:rPr>
              <a:t>日本医師会男女共同参画委員会「女性医師がいきいきと仕事を続けていくために」より</a:t>
            </a:r>
            <a:endParaRPr lang="ja-JP" altLang="en-US" sz="1050" dirty="0">
              <a:latin typeface="メイリオ" pitchFamily="50" charset="-128"/>
              <a:ea typeface="メイリオ" pitchFamily="50" charset="-128"/>
              <a:cs typeface="メイリオ" pitchFamily="50" charset="-128"/>
            </a:endParaRPr>
          </a:p>
        </p:txBody>
      </p:sp>
      <p:sp>
        <p:nvSpPr>
          <p:cNvPr id="9"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94</a:t>
            </a:fld>
            <a:endParaRPr lang="ja-JP" altLang="en-US" dirty="0">
              <a:latin typeface="ＭＳ ゴシック" pitchFamily="49" charset="-128"/>
              <a:ea typeface="ＭＳ ゴシック" pitchFamily="49" charset="-128"/>
            </a:endParaRPr>
          </a:p>
        </p:txBody>
      </p:sp>
    </p:spTree>
    <p:extLst>
      <p:ext uri="{BB962C8B-B14F-4D97-AF65-F5344CB8AC3E}">
        <p14:creationId xmlns:p14="http://schemas.microsoft.com/office/powerpoint/2010/main" val="291978951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Grp="1" noChangeArrowheads="1"/>
          </p:cNvSpPr>
          <p:nvPr>
            <p:ph type="title"/>
          </p:nvPr>
        </p:nvSpPr>
        <p:spPr>
          <a:xfrm>
            <a:off x="685800" y="609600"/>
            <a:ext cx="7772400" cy="874713"/>
          </a:xfrm>
          <a:solidFill>
            <a:srgbClr val="99CCFF"/>
          </a:solidFill>
          <a:ln>
            <a:miter lim="800000"/>
            <a:headEnd/>
            <a:tailEnd/>
          </a:ln>
        </p:spPr>
        <p:txBody>
          <a:bodyPr/>
          <a:lstStyle/>
          <a:p>
            <a:pPr>
              <a:spcBef>
                <a:spcPct val="50000"/>
              </a:spcBef>
              <a:defRPr/>
            </a:pPr>
            <a:r>
              <a:rPr lang="ja-JP" altLang="en-US" sz="3600" dirty="0" smtClean="0">
                <a:effectLst>
                  <a:outerShdw blurRad="38100" dist="38100" dir="2700000" algn="tl">
                    <a:srgbClr val="FFFFFF"/>
                  </a:outerShdw>
                </a:effectLst>
              </a:rPr>
              <a:t>病児保育・２４時間保育の実施状況</a:t>
            </a:r>
            <a:endParaRPr lang="ja-JP" altLang="en-US" sz="3600" dirty="0">
              <a:effectLst>
                <a:outerShdw blurRad="38100" dist="38100" dir="2700000" algn="tl">
                  <a:srgbClr val="FFFFFF"/>
                </a:outerShdw>
              </a:effectLst>
            </a:endParaRPr>
          </a:p>
        </p:txBody>
      </p:sp>
      <p:sp>
        <p:nvSpPr>
          <p:cNvPr id="35844" name="Text Box 4"/>
          <p:cNvSpPr txBox="1">
            <a:spLocks noChangeArrowheads="1"/>
          </p:cNvSpPr>
          <p:nvPr/>
        </p:nvSpPr>
        <p:spPr bwMode="auto">
          <a:xfrm>
            <a:off x="3721100" y="6224588"/>
            <a:ext cx="48958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eaLnBrk="1" hangingPunct="1">
              <a:spcBef>
                <a:spcPct val="50000"/>
              </a:spcBef>
              <a:buFontTx/>
              <a:buNone/>
            </a:pPr>
            <a:r>
              <a:rPr lang="ja-JP" altLang="en-US" sz="1100" b="1">
                <a:latin typeface="ＭＳ Ｐゴシック" charset="-128"/>
              </a:rPr>
              <a:t>日本医師会「女性医師の勤務環境の現況に関する調査報告書」平成２１年３月</a:t>
            </a:r>
          </a:p>
        </p:txBody>
      </p:sp>
      <p:graphicFrame>
        <p:nvGraphicFramePr>
          <p:cNvPr id="35845" name="コンテンツ プレースホルダー 7"/>
          <p:cNvGraphicFramePr>
            <a:graphicFrameLocks noGrp="1"/>
          </p:cNvGraphicFramePr>
          <p:nvPr>
            <p:ph idx="1"/>
          </p:nvPr>
        </p:nvGraphicFramePr>
        <p:xfrm>
          <a:off x="635000" y="1722438"/>
          <a:ext cx="3916363" cy="4552950"/>
        </p:xfrm>
        <a:graphic>
          <a:graphicData uri="http://schemas.openxmlformats.org/presentationml/2006/ole">
            <mc:AlternateContent xmlns:mc="http://schemas.openxmlformats.org/markup-compatibility/2006">
              <mc:Choice xmlns:v="urn:schemas-microsoft-com:vml" Requires="v">
                <p:oleObj spid="_x0000_s6222" r:id="rId4" imgW="3920068" imgH="4554107" progId="Excel.Chart.8">
                  <p:embed/>
                </p:oleObj>
              </mc:Choice>
              <mc:Fallback>
                <p:oleObj r:id="rId4" imgW="3920068" imgH="4554107" progId="Excel.Chart.8">
                  <p:embed/>
                  <p:pic>
                    <p:nvPicPr>
                      <p:cNvPr id="0" name=""/>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00" y="1722438"/>
                        <a:ext cx="3916363" cy="4552950"/>
                      </a:xfrm>
                      <a:prstGeom prst="rect">
                        <a:avLst/>
                      </a:prstGeom>
                    </p:spPr>
                  </p:pic>
                </p:oleObj>
              </mc:Fallback>
            </mc:AlternateContent>
          </a:graphicData>
        </a:graphic>
      </p:graphicFrame>
      <p:graphicFrame>
        <p:nvGraphicFramePr>
          <p:cNvPr id="35846" name="グラフ 9"/>
          <p:cNvGraphicFramePr>
            <a:graphicFrameLocks noGrp="1"/>
          </p:cNvGraphicFramePr>
          <p:nvPr/>
        </p:nvGraphicFramePr>
        <p:xfrm>
          <a:off x="4592638" y="1722438"/>
          <a:ext cx="3917950" cy="4552950"/>
        </p:xfrm>
        <a:graphic>
          <a:graphicData uri="http://schemas.openxmlformats.org/presentationml/2006/ole">
            <mc:AlternateContent xmlns:mc="http://schemas.openxmlformats.org/markup-compatibility/2006">
              <mc:Choice xmlns:v="urn:schemas-microsoft-com:vml" Requires="v">
                <p:oleObj spid="_x0000_s6223" r:id="rId7" imgW="3920068" imgH="4554107" progId="Excel.Chart.8">
                  <p:embed/>
                </p:oleObj>
              </mc:Choice>
              <mc:Fallback>
                <p:oleObj r:id="rId7" imgW="3920068" imgH="4554107" progId="Excel.Chart.8">
                  <p:embed/>
                  <p:pic>
                    <p:nvPicPr>
                      <p:cNvPr id="0" name=""/>
                      <p:cNvPicPr>
                        <a:picLocks noGrp="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92638" y="1722438"/>
                        <a:ext cx="3917950" cy="4552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 Box 2"/>
          <p:cNvSpPr txBox="1">
            <a:spLocks noChangeArrowheads="1"/>
          </p:cNvSpPr>
          <p:nvPr/>
        </p:nvSpPr>
        <p:spPr bwMode="auto">
          <a:xfrm>
            <a:off x="35496" y="6588897"/>
            <a:ext cx="6552728" cy="259163"/>
          </a:xfrm>
          <a:prstGeom prst="rect">
            <a:avLst/>
          </a:prstGeom>
          <a:noFill/>
          <a:ln>
            <a:noFill/>
          </a:ln>
          <a:extLst/>
        </p:spPr>
        <p:txBody>
          <a:bodyPr wrap="square" lIns="27432" tIns="18288" rIns="0" bIns="18288"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ja-JP" altLang="en-US" sz="1050" dirty="0" smtClean="0">
                <a:solidFill>
                  <a:srgbClr val="000000"/>
                </a:solidFill>
                <a:latin typeface="メイリオ" pitchFamily="50" charset="-128"/>
                <a:ea typeface="メイリオ" pitchFamily="50" charset="-128"/>
                <a:cs typeface="メイリオ" pitchFamily="50" charset="-128"/>
              </a:rPr>
              <a:t>日本医師会男女共同参画委員会「女性医師がいきいきと仕事を続けていくために」より</a:t>
            </a:r>
            <a:endParaRPr lang="ja-JP" altLang="en-US" sz="1050" dirty="0">
              <a:latin typeface="メイリオ" pitchFamily="50" charset="-128"/>
              <a:ea typeface="メイリオ" pitchFamily="50" charset="-128"/>
              <a:cs typeface="メイリオ" pitchFamily="50" charset="-128"/>
            </a:endParaRPr>
          </a:p>
        </p:txBody>
      </p:sp>
      <p:sp>
        <p:nvSpPr>
          <p:cNvPr id="8"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95</a:t>
            </a:fld>
            <a:endParaRPr lang="ja-JP" altLang="en-US" dirty="0">
              <a:latin typeface="ＭＳ ゴシック" pitchFamily="49" charset="-128"/>
              <a:ea typeface="ＭＳ ゴシック" pitchFamily="49" charset="-128"/>
            </a:endParaRPr>
          </a:p>
        </p:txBody>
      </p:sp>
    </p:spTree>
    <p:extLst>
      <p:ext uri="{BB962C8B-B14F-4D97-AF65-F5344CB8AC3E}">
        <p14:creationId xmlns:p14="http://schemas.microsoft.com/office/powerpoint/2010/main" val="161895224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90" name="グラフ 12"/>
          <p:cNvGraphicFramePr>
            <a:graphicFrameLocks noGrp="1"/>
          </p:cNvGraphicFramePr>
          <p:nvPr/>
        </p:nvGraphicFramePr>
        <p:xfrm>
          <a:off x="704850" y="1927225"/>
          <a:ext cx="7734300" cy="4598988"/>
        </p:xfrm>
        <a:graphic>
          <a:graphicData uri="http://schemas.openxmlformats.org/presentationml/2006/ole">
            <mc:AlternateContent xmlns:mc="http://schemas.openxmlformats.org/markup-compatibility/2006">
              <mc:Choice xmlns:v="urn:schemas-microsoft-com:vml" Requires="v">
                <p:oleObj spid="_x0000_s7208" r:id="rId4" imgW="7730398" imgH="4596782" progId="Excel.Chart.8">
                  <p:embed/>
                </p:oleObj>
              </mc:Choice>
              <mc:Fallback>
                <p:oleObj r:id="rId4" imgW="7730398" imgH="4596782" progId="Excel.Chart.8">
                  <p:embed/>
                  <p:pic>
                    <p:nvPicPr>
                      <p:cNvPr id="0" name=""/>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850" y="1927225"/>
                        <a:ext cx="7734300" cy="4598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a:spLocks noGrp="1" noChangeArrowheads="1"/>
          </p:cNvSpPr>
          <p:nvPr>
            <p:ph type="title"/>
          </p:nvPr>
        </p:nvSpPr>
        <p:spPr>
          <a:xfrm>
            <a:off x="685800" y="609600"/>
            <a:ext cx="7772400" cy="947738"/>
          </a:xfrm>
          <a:solidFill>
            <a:srgbClr val="99CCFF"/>
          </a:solidFill>
          <a:ln>
            <a:miter lim="800000"/>
            <a:headEnd/>
            <a:tailEnd/>
          </a:ln>
        </p:spPr>
        <p:txBody>
          <a:bodyPr/>
          <a:lstStyle/>
          <a:p>
            <a:pPr>
              <a:spcBef>
                <a:spcPct val="50000"/>
              </a:spcBef>
              <a:defRPr/>
            </a:pPr>
            <a:r>
              <a:rPr lang="ja-JP" altLang="en-US" sz="4000" dirty="0" smtClean="0">
                <a:effectLst>
                  <a:outerShdw blurRad="38100" dist="38100" dir="2700000" algn="tl">
                    <a:srgbClr val="FFFFFF"/>
                  </a:outerShdw>
                </a:effectLst>
              </a:rPr>
              <a:t>院内保育施設の利用状況①</a:t>
            </a:r>
            <a:endParaRPr lang="ja-JP" altLang="en-US" sz="4000" dirty="0">
              <a:effectLst>
                <a:outerShdw blurRad="38100" dist="38100" dir="2700000" algn="tl">
                  <a:srgbClr val="FFFFFF"/>
                </a:outerShdw>
              </a:effectLst>
            </a:endParaRPr>
          </a:p>
        </p:txBody>
      </p:sp>
      <p:sp>
        <p:nvSpPr>
          <p:cNvPr id="37893" name="テキスト ボックス 1"/>
          <p:cNvSpPr txBox="1">
            <a:spLocks noChangeArrowheads="1"/>
          </p:cNvSpPr>
          <p:nvPr/>
        </p:nvSpPr>
        <p:spPr bwMode="auto">
          <a:xfrm>
            <a:off x="6804025" y="5130800"/>
            <a:ext cx="1152525" cy="401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sz="2400">
                <a:solidFill>
                  <a:schemeClr val="tx1"/>
                </a:solidFill>
                <a:latin typeface="ＭＳ ゴシック" pitchFamily="49" charset="-128"/>
                <a:ea typeface="ＭＳ ゴシック" pitchFamily="49" charset="-128"/>
              </a:defRPr>
            </a:lvl1pPr>
            <a:lvl2pPr marL="742950" indent="-285750" eaLnBrk="0" hangingPunct="0">
              <a:defRPr kumimoji="1" sz="2400">
                <a:solidFill>
                  <a:schemeClr val="tx1"/>
                </a:solidFill>
                <a:latin typeface="ＭＳ ゴシック" pitchFamily="49" charset="-128"/>
                <a:ea typeface="ＭＳ ゴシック" pitchFamily="49" charset="-128"/>
              </a:defRPr>
            </a:lvl2pPr>
            <a:lvl3pPr marL="1143000" indent="-228600" eaLnBrk="0" hangingPunct="0">
              <a:defRPr kumimoji="1" sz="2400">
                <a:solidFill>
                  <a:schemeClr val="tx1"/>
                </a:solidFill>
                <a:latin typeface="ＭＳ ゴシック" pitchFamily="49" charset="-128"/>
                <a:ea typeface="ＭＳ ゴシック" pitchFamily="49" charset="-128"/>
              </a:defRPr>
            </a:lvl3pPr>
            <a:lvl4pPr marL="1600200" indent="-228600" eaLnBrk="0" hangingPunct="0">
              <a:defRPr kumimoji="1" sz="2400">
                <a:solidFill>
                  <a:schemeClr val="tx1"/>
                </a:solidFill>
                <a:latin typeface="ＭＳ ゴシック" pitchFamily="49" charset="-128"/>
                <a:ea typeface="ＭＳ ゴシック" pitchFamily="49" charset="-128"/>
              </a:defRPr>
            </a:lvl4pPr>
            <a:lvl5pPr marL="2057400" indent="-228600" eaLnBrk="0" hangingPunct="0">
              <a:defRPr kumimoji="1" sz="2400">
                <a:solidFill>
                  <a:schemeClr val="tx1"/>
                </a:solidFill>
                <a:latin typeface="ＭＳ ゴシック" pitchFamily="49" charset="-128"/>
                <a:ea typeface="ＭＳ ゴシック" pitchFamily="49" charset="-128"/>
              </a:defRPr>
            </a:lvl5pPr>
            <a:lvl6pPr marL="25146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6pPr>
            <a:lvl7pPr marL="29718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7pPr>
            <a:lvl8pPr marL="34290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8pPr>
            <a:lvl9pPr marL="38862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9pPr>
          </a:lstStyle>
          <a:p>
            <a:pPr eaLnBrk="1" hangingPunct="1"/>
            <a:r>
              <a:rPr lang="en-US" altLang="ja-JP" sz="2000" b="1"/>
              <a:t>n=2,843</a:t>
            </a:r>
            <a:endParaRPr lang="ja-JP" altLang="en-US" sz="2000" b="1"/>
          </a:p>
        </p:txBody>
      </p:sp>
      <p:sp>
        <p:nvSpPr>
          <p:cNvPr id="37894" name="Text Box 4"/>
          <p:cNvSpPr txBox="1">
            <a:spLocks noChangeArrowheads="1"/>
          </p:cNvSpPr>
          <p:nvPr/>
        </p:nvSpPr>
        <p:spPr bwMode="auto">
          <a:xfrm>
            <a:off x="3635375" y="6354763"/>
            <a:ext cx="489743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eaLnBrk="1" hangingPunct="1">
              <a:spcBef>
                <a:spcPct val="50000"/>
              </a:spcBef>
              <a:buFontTx/>
              <a:buNone/>
            </a:pPr>
            <a:r>
              <a:rPr lang="ja-JP" altLang="en-US" sz="1100" b="1">
                <a:latin typeface="ＭＳ Ｐゴシック" charset="-128"/>
              </a:rPr>
              <a:t>日本医師会「女性医師の勤務環境の現況に関する調査報告書」平成２１年３月</a:t>
            </a:r>
          </a:p>
        </p:txBody>
      </p:sp>
      <p:sp>
        <p:nvSpPr>
          <p:cNvPr id="7" name="Text Box 2"/>
          <p:cNvSpPr txBox="1">
            <a:spLocks noChangeArrowheads="1"/>
          </p:cNvSpPr>
          <p:nvPr/>
        </p:nvSpPr>
        <p:spPr bwMode="auto">
          <a:xfrm>
            <a:off x="35496" y="6588897"/>
            <a:ext cx="6552728" cy="259163"/>
          </a:xfrm>
          <a:prstGeom prst="rect">
            <a:avLst/>
          </a:prstGeom>
          <a:noFill/>
          <a:ln>
            <a:noFill/>
          </a:ln>
          <a:extLst/>
        </p:spPr>
        <p:txBody>
          <a:bodyPr wrap="square" lIns="27432" tIns="18288" rIns="0" bIns="18288"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ja-JP" altLang="en-US" sz="1050" dirty="0" smtClean="0">
                <a:solidFill>
                  <a:srgbClr val="000000"/>
                </a:solidFill>
                <a:latin typeface="メイリオ" pitchFamily="50" charset="-128"/>
                <a:ea typeface="メイリオ" pitchFamily="50" charset="-128"/>
                <a:cs typeface="メイリオ" pitchFamily="50" charset="-128"/>
              </a:rPr>
              <a:t>日本医師会男女共同参画委員会「女性医師がいきいきと仕事を続けていくために」より</a:t>
            </a:r>
            <a:endParaRPr lang="ja-JP" altLang="en-US" sz="1050" dirty="0">
              <a:latin typeface="メイリオ" pitchFamily="50" charset="-128"/>
              <a:ea typeface="メイリオ" pitchFamily="50" charset="-128"/>
              <a:cs typeface="メイリオ" pitchFamily="50" charset="-128"/>
            </a:endParaRPr>
          </a:p>
        </p:txBody>
      </p:sp>
      <p:sp>
        <p:nvSpPr>
          <p:cNvPr id="8"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96</a:t>
            </a:fld>
            <a:endParaRPr lang="ja-JP" altLang="en-US" dirty="0">
              <a:latin typeface="ＭＳ ゴシック" pitchFamily="49" charset="-128"/>
              <a:ea typeface="ＭＳ ゴシック" pitchFamily="49" charset="-128"/>
            </a:endParaRPr>
          </a:p>
        </p:txBody>
      </p:sp>
    </p:spTree>
    <p:extLst>
      <p:ext uri="{BB962C8B-B14F-4D97-AF65-F5344CB8AC3E}">
        <p14:creationId xmlns:p14="http://schemas.microsoft.com/office/powerpoint/2010/main" val="21502421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Grp="1" noChangeArrowheads="1"/>
          </p:cNvSpPr>
          <p:nvPr>
            <p:ph type="title"/>
          </p:nvPr>
        </p:nvSpPr>
        <p:spPr>
          <a:xfrm>
            <a:off x="685800" y="609600"/>
            <a:ext cx="7772400" cy="874713"/>
          </a:xfrm>
          <a:solidFill>
            <a:srgbClr val="99CCFF"/>
          </a:solidFill>
          <a:ln>
            <a:miter lim="800000"/>
            <a:headEnd/>
            <a:tailEnd/>
          </a:ln>
        </p:spPr>
        <p:txBody>
          <a:bodyPr/>
          <a:lstStyle/>
          <a:p>
            <a:pPr>
              <a:spcBef>
                <a:spcPct val="50000"/>
              </a:spcBef>
              <a:defRPr/>
            </a:pPr>
            <a:r>
              <a:rPr lang="ja-JP" altLang="en-US" sz="4000" dirty="0" smtClean="0">
                <a:effectLst>
                  <a:outerShdw blurRad="38100" dist="38100" dir="2700000" algn="tl">
                    <a:srgbClr val="FFFFFF"/>
                  </a:outerShdw>
                </a:effectLst>
              </a:rPr>
              <a:t>院内保育施設の利用状況②</a:t>
            </a:r>
            <a:endParaRPr lang="ja-JP" altLang="en-US" sz="4000" dirty="0">
              <a:effectLst>
                <a:outerShdw blurRad="38100" dist="38100" dir="2700000" algn="tl">
                  <a:srgbClr val="FFFFFF"/>
                </a:outerShdw>
              </a:effectLst>
            </a:endParaRPr>
          </a:p>
        </p:txBody>
      </p:sp>
      <p:graphicFrame>
        <p:nvGraphicFramePr>
          <p:cNvPr id="6" name="グラフ 5"/>
          <p:cNvGraphicFramePr>
            <a:graphicFrameLocks noGrp="1"/>
          </p:cNvGraphicFramePr>
          <p:nvPr/>
        </p:nvGraphicFramePr>
        <p:xfrm>
          <a:off x="755576" y="2270073"/>
          <a:ext cx="7632848" cy="4209348"/>
        </p:xfrm>
        <a:graphic>
          <a:graphicData uri="http://schemas.openxmlformats.org/drawingml/2006/chart">
            <c:chart xmlns:c="http://schemas.openxmlformats.org/drawingml/2006/chart" xmlns:r="http://schemas.openxmlformats.org/officeDocument/2006/relationships" r:id="rId2"/>
          </a:graphicData>
        </a:graphic>
      </p:graphicFrame>
      <p:sp>
        <p:nvSpPr>
          <p:cNvPr id="2" name="正方形/長方形 1"/>
          <p:cNvSpPr/>
          <p:nvPr/>
        </p:nvSpPr>
        <p:spPr bwMode="auto">
          <a:xfrm>
            <a:off x="2268538" y="1700213"/>
            <a:ext cx="4391025" cy="649287"/>
          </a:xfrm>
          <a:prstGeom prst="rect">
            <a:avLst/>
          </a:prstGeom>
          <a:noFill/>
          <a:ln w="9525" cap="flat" cmpd="sng" algn="ctr">
            <a:noFill/>
            <a:prstDash val="solid"/>
            <a:round/>
            <a:headEnd type="none" w="med" len="med"/>
            <a:tailEnd type="none" w="med" len="med"/>
          </a:ln>
          <a:effectLst/>
        </p:spPr>
        <p:txBody>
          <a:bodyPr wrap="none" anchor="ctr"/>
          <a:lstStyle/>
          <a:p>
            <a:pPr>
              <a:defRPr/>
            </a:pPr>
            <a:r>
              <a:rPr lang="ja-JP" altLang="en-US" dirty="0">
                <a:solidFill>
                  <a:schemeClr val="accent5">
                    <a:lumMod val="50000"/>
                  </a:schemeClr>
                </a:solidFill>
                <a:ea typeface="ＭＳ ゴシック" pitchFamily="49" charset="-128"/>
              </a:rPr>
              <a:t>院内保育所を利用しない理由</a:t>
            </a:r>
          </a:p>
        </p:txBody>
      </p:sp>
      <p:sp>
        <p:nvSpPr>
          <p:cNvPr id="38918" name="Text Box 4"/>
          <p:cNvSpPr txBox="1">
            <a:spLocks noChangeArrowheads="1"/>
          </p:cNvSpPr>
          <p:nvPr/>
        </p:nvSpPr>
        <p:spPr bwMode="auto">
          <a:xfrm>
            <a:off x="3635375" y="6354763"/>
            <a:ext cx="489743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eaLnBrk="1" hangingPunct="1">
              <a:spcBef>
                <a:spcPct val="50000"/>
              </a:spcBef>
              <a:buFontTx/>
              <a:buNone/>
            </a:pPr>
            <a:r>
              <a:rPr lang="ja-JP" altLang="en-US" sz="1100" b="1">
                <a:latin typeface="ＭＳ Ｐゴシック" charset="-128"/>
              </a:rPr>
              <a:t>日本医師会「女性医師の勤務環境の現況に関する調査報告書」平成２１年３月</a:t>
            </a:r>
          </a:p>
        </p:txBody>
      </p:sp>
      <p:sp>
        <p:nvSpPr>
          <p:cNvPr id="7" name="Text Box 2"/>
          <p:cNvSpPr txBox="1">
            <a:spLocks noChangeArrowheads="1"/>
          </p:cNvSpPr>
          <p:nvPr/>
        </p:nvSpPr>
        <p:spPr bwMode="auto">
          <a:xfrm>
            <a:off x="35496" y="6588897"/>
            <a:ext cx="6552728" cy="259163"/>
          </a:xfrm>
          <a:prstGeom prst="rect">
            <a:avLst/>
          </a:prstGeom>
          <a:noFill/>
          <a:ln>
            <a:noFill/>
          </a:ln>
          <a:extLst/>
        </p:spPr>
        <p:txBody>
          <a:bodyPr wrap="square" lIns="27432" tIns="18288" rIns="0" bIns="18288"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ja-JP" altLang="en-US" sz="1050" dirty="0" smtClean="0">
                <a:solidFill>
                  <a:srgbClr val="000000"/>
                </a:solidFill>
                <a:latin typeface="メイリオ" pitchFamily="50" charset="-128"/>
                <a:ea typeface="メイリオ" pitchFamily="50" charset="-128"/>
                <a:cs typeface="メイリオ" pitchFamily="50" charset="-128"/>
              </a:rPr>
              <a:t>日本医師会男女共同参画委員会「女性医師がいきいきと仕事を続けていくために」より</a:t>
            </a:r>
            <a:endParaRPr lang="ja-JP" altLang="en-US" sz="1050" dirty="0">
              <a:latin typeface="メイリオ" pitchFamily="50" charset="-128"/>
              <a:ea typeface="メイリオ" pitchFamily="50" charset="-128"/>
              <a:cs typeface="メイリオ" pitchFamily="50" charset="-128"/>
            </a:endParaRPr>
          </a:p>
        </p:txBody>
      </p:sp>
      <p:sp>
        <p:nvSpPr>
          <p:cNvPr id="8"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97</a:t>
            </a:fld>
            <a:endParaRPr lang="ja-JP" altLang="en-US" dirty="0">
              <a:latin typeface="ＭＳ ゴシック" pitchFamily="49" charset="-128"/>
              <a:ea typeface="ＭＳ ゴシック" pitchFamily="49" charset="-128"/>
            </a:endParaRPr>
          </a:p>
        </p:txBody>
      </p:sp>
    </p:spTree>
    <p:extLst>
      <p:ext uri="{BB962C8B-B14F-4D97-AF65-F5344CB8AC3E}">
        <p14:creationId xmlns:p14="http://schemas.microsoft.com/office/powerpoint/2010/main" val="347941671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50" name="Rectangle 6"/>
          <p:cNvSpPr>
            <a:spLocks noChangeArrowheads="1"/>
          </p:cNvSpPr>
          <p:nvPr/>
        </p:nvSpPr>
        <p:spPr bwMode="auto">
          <a:xfrm>
            <a:off x="250825" y="187325"/>
            <a:ext cx="8713788" cy="865188"/>
          </a:xfrm>
          <a:prstGeom prst="rect">
            <a:avLst/>
          </a:prstGeom>
          <a:solidFill>
            <a:srgbClr val="99CCFF"/>
          </a:solidFill>
          <a:ln w="9525">
            <a:noFill/>
            <a:miter lim="800000"/>
            <a:headEnd/>
            <a:tailEnd/>
          </a:ln>
          <a:effectLst/>
        </p:spPr>
        <p:txBody>
          <a:bodyPr anchor="ctr"/>
          <a:lstStyle/>
          <a:p>
            <a:pPr algn="ctr">
              <a:spcBef>
                <a:spcPct val="50000"/>
              </a:spcBef>
              <a:defRPr/>
            </a:pPr>
            <a:r>
              <a:rPr lang="ja-JP" altLang="en-US" sz="4000" dirty="0">
                <a:solidFill>
                  <a:schemeClr val="tx2"/>
                </a:solidFill>
                <a:effectLst>
                  <a:outerShdw blurRad="38100" dist="38100" dir="2700000" algn="tl">
                    <a:srgbClr val="FFFFFF"/>
                  </a:outerShdw>
                </a:effectLst>
                <a:ea typeface="ＭＳ ゴシック" pitchFamily="49" charset="-128"/>
              </a:rPr>
              <a:t>院内保育所の現況と問題点</a:t>
            </a:r>
          </a:p>
        </p:txBody>
      </p:sp>
      <p:sp>
        <p:nvSpPr>
          <p:cNvPr id="40964" name="Rectangle 3"/>
          <p:cNvSpPr>
            <a:spLocks noChangeArrowheads="1"/>
          </p:cNvSpPr>
          <p:nvPr/>
        </p:nvSpPr>
        <p:spPr bwMode="auto">
          <a:xfrm>
            <a:off x="323850" y="1341438"/>
            <a:ext cx="8569325"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kumimoji="1" sz="2400">
                <a:solidFill>
                  <a:schemeClr val="tx1"/>
                </a:solidFill>
                <a:latin typeface="ＭＳ ゴシック" pitchFamily="49" charset="-128"/>
                <a:ea typeface="ＭＳ ゴシック" pitchFamily="49" charset="-128"/>
              </a:defRPr>
            </a:lvl1pPr>
            <a:lvl2pPr marL="742950" indent="-285750" eaLnBrk="0" hangingPunct="0">
              <a:defRPr kumimoji="1" sz="2400">
                <a:solidFill>
                  <a:schemeClr val="tx1"/>
                </a:solidFill>
                <a:latin typeface="ＭＳ ゴシック" pitchFamily="49" charset="-128"/>
                <a:ea typeface="ＭＳ ゴシック" pitchFamily="49" charset="-128"/>
              </a:defRPr>
            </a:lvl2pPr>
            <a:lvl3pPr marL="1143000" indent="-228600" eaLnBrk="0" hangingPunct="0">
              <a:defRPr kumimoji="1" sz="2400">
                <a:solidFill>
                  <a:schemeClr val="tx1"/>
                </a:solidFill>
                <a:latin typeface="ＭＳ ゴシック" pitchFamily="49" charset="-128"/>
                <a:ea typeface="ＭＳ ゴシック" pitchFamily="49" charset="-128"/>
              </a:defRPr>
            </a:lvl3pPr>
            <a:lvl4pPr marL="1600200" indent="-228600" eaLnBrk="0" hangingPunct="0">
              <a:defRPr kumimoji="1" sz="2400">
                <a:solidFill>
                  <a:schemeClr val="tx1"/>
                </a:solidFill>
                <a:latin typeface="ＭＳ ゴシック" pitchFamily="49" charset="-128"/>
                <a:ea typeface="ＭＳ ゴシック" pitchFamily="49" charset="-128"/>
              </a:defRPr>
            </a:lvl4pPr>
            <a:lvl5pPr marL="2057400" indent="-228600" eaLnBrk="0" hangingPunct="0">
              <a:defRPr kumimoji="1" sz="2400">
                <a:solidFill>
                  <a:schemeClr val="tx1"/>
                </a:solidFill>
                <a:latin typeface="ＭＳ ゴシック" pitchFamily="49" charset="-128"/>
                <a:ea typeface="ＭＳ ゴシック" pitchFamily="49" charset="-128"/>
              </a:defRPr>
            </a:lvl5pPr>
            <a:lvl6pPr marL="25146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6pPr>
            <a:lvl7pPr marL="29718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7pPr>
            <a:lvl8pPr marL="34290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8pPr>
            <a:lvl9pPr marL="3886200" indent="-228600" eaLnBrk="0" fontAlgn="base" hangingPunct="0">
              <a:spcBef>
                <a:spcPct val="0"/>
              </a:spcBef>
              <a:spcAft>
                <a:spcPct val="0"/>
              </a:spcAft>
              <a:defRPr kumimoji="1" sz="2400">
                <a:solidFill>
                  <a:schemeClr val="tx1"/>
                </a:solidFill>
                <a:latin typeface="ＭＳ ゴシック" pitchFamily="49" charset="-128"/>
                <a:ea typeface="ＭＳ ゴシック" pitchFamily="49" charset="-128"/>
              </a:defRPr>
            </a:lvl9pPr>
          </a:lstStyle>
          <a:p>
            <a:pPr eaLnBrk="1" hangingPunct="1">
              <a:spcBef>
                <a:spcPct val="20000"/>
              </a:spcBef>
              <a:buFontTx/>
              <a:buChar char="•"/>
            </a:pPr>
            <a:r>
              <a:rPr lang="ja-JP" altLang="en-US" sz="3600">
                <a:latin typeface="Times New Roman" pitchFamily="18" charset="0"/>
                <a:ea typeface="ＭＳ Ｐゴシック" charset="-128"/>
              </a:rPr>
              <a:t>設置率は４９．９% </a:t>
            </a:r>
          </a:p>
          <a:p>
            <a:pPr eaLnBrk="1" hangingPunct="1">
              <a:spcBef>
                <a:spcPct val="25000"/>
              </a:spcBef>
            </a:pPr>
            <a:r>
              <a:rPr lang="ja-JP" altLang="en-US" sz="3600">
                <a:latin typeface="Times New Roman" pitchFamily="18" charset="0"/>
              </a:rPr>
              <a:t>　・就業支援策として院内保育所設置が</a:t>
            </a:r>
          </a:p>
          <a:p>
            <a:pPr eaLnBrk="1" hangingPunct="1"/>
            <a:r>
              <a:rPr lang="ja-JP" altLang="en-US" sz="3600">
                <a:latin typeface="Times New Roman" pitchFamily="18" charset="0"/>
              </a:rPr>
              <a:t>        最も有用、設置率の増が必要</a:t>
            </a:r>
          </a:p>
          <a:p>
            <a:pPr eaLnBrk="1" hangingPunct="1">
              <a:spcBef>
                <a:spcPct val="25000"/>
              </a:spcBef>
            </a:pPr>
            <a:r>
              <a:rPr lang="ja-JP" altLang="en-US" sz="3600">
                <a:latin typeface="Times New Roman" pitchFamily="18" charset="0"/>
              </a:rPr>
              <a:t>　・病院の費用負担が大であり、助成の</a:t>
            </a:r>
          </a:p>
          <a:p>
            <a:pPr eaLnBrk="1" hangingPunct="1"/>
            <a:r>
              <a:rPr lang="ja-JP" altLang="en-US" sz="3600">
                <a:latin typeface="Times New Roman" pitchFamily="18" charset="0"/>
              </a:rPr>
              <a:t>        充実が必要</a:t>
            </a:r>
          </a:p>
          <a:p>
            <a:pPr eaLnBrk="1" hangingPunct="1">
              <a:spcBef>
                <a:spcPct val="75000"/>
              </a:spcBef>
              <a:buFontTx/>
              <a:buChar char="•"/>
            </a:pPr>
            <a:r>
              <a:rPr lang="ja-JP" altLang="en-US" sz="3600">
                <a:latin typeface="Times New Roman" pitchFamily="18" charset="0"/>
                <a:ea typeface="ＭＳ Ｐゴシック" charset="-128"/>
              </a:rPr>
              <a:t>非常勤医師の利用制限</a:t>
            </a:r>
          </a:p>
          <a:p>
            <a:pPr eaLnBrk="1" hangingPunct="1">
              <a:spcBef>
                <a:spcPct val="25000"/>
              </a:spcBef>
            </a:pPr>
            <a:r>
              <a:rPr lang="ja-JP" altLang="en-US" sz="3600">
                <a:latin typeface="Times New Roman" pitchFamily="18" charset="0"/>
                <a:ea typeface="ＭＳ Ｐゴシック" charset="-128"/>
              </a:rPr>
              <a:t>                              → 制限の撤廃が必要</a:t>
            </a:r>
          </a:p>
        </p:txBody>
      </p:sp>
      <p:sp>
        <p:nvSpPr>
          <p:cNvPr id="6" name="Text Box 2"/>
          <p:cNvSpPr txBox="1">
            <a:spLocks noChangeArrowheads="1"/>
          </p:cNvSpPr>
          <p:nvPr/>
        </p:nvSpPr>
        <p:spPr bwMode="auto">
          <a:xfrm>
            <a:off x="35496" y="6588897"/>
            <a:ext cx="6552728" cy="259163"/>
          </a:xfrm>
          <a:prstGeom prst="rect">
            <a:avLst/>
          </a:prstGeom>
          <a:noFill/>
          <a:ln>
            <a:noFill/>
          </a:ln>
          <a:extLst/>
        </p:spPr>
        <p:txBody>
          <a:bodyPr wrap="square" lIns="27432" tIns="18288" rIns="0" bIns="18288"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ja-JP" altLang="en-US" sz="1050" dirty="0" smtClean="0">
                <a:solidFill>
                  <a:srgbClr val="000000"/>
                </a:solidFill>
                <a:latin typeface="メイリオ" pitchFamily="50" charset="-128"/>
                <a:ea typeface="メイリオ" pitchFamily="50" charset="-128"/>
                <a:cs typeface="メイリオ" pitchFamily="50" charset="-128"/>
              </a:rPr>
              <a:t>日本医師会男女共同参画委員会「女性医師がいきいきと仕事を続けていくために」より</a:t>
            </a:r>
            <a:endParaRPr lang="ja-JP" altLang="en-US" sz="1050" dirty="0">
              <a:latin typeface="メイリオ" pitchFamily="50" charset="-128"/>
              <a:ea typeface="メイリオ" pitchFamily="50" charset="-128"/>
              <a:cs typeface="メイリオ" pitchFamily="50" charset="-128"/>
            </a:endParaRPr>
          </a:p>
        </p:txBody>
      </p:sp>
      <p:sp>
        <p:nvSpPr>
          <p:cNvPr id="7" name="スライド番号プレースホルダ 5"/>
          <p:cNvSpPr>
            <a:spLocks noGrp="1"/>
          </p:cNvSpPr>
          <p:nvPr>
            <p:ph type="sldNum" sz="quarter" idx="4"/>
          </p:nvPr>
        </p:nvSpPr>
        <p:spPr>
          <a:xfrm>
            <a:off x="6992654" y="6474885"/>
            <a:ext cx="2133600" cy="365125"/>
          </a:xfrm>
          <a:prstGeom prst="rect">
            <a:avLst/>
          </a:prstGeom>
        </p:spPr>
        <p:txBody>
          <a:bodyPr vert="horz" lIns="91440" tIns="45720" rIns="91440" bIns="45720" rtlCol="0" anchor="ctr"/>
          <a:lstStyle>
            <a:lvl1pPr algn="r">
              <a:defRPr sz="2000">
                <a:solidFill>
                  <a:schemeClr val="tx1"/>
                </a:solidFill>
                <a:latin typeface="+mn-ea"/>
                <a:ea typeface="+mn-ea"/>
              </a:defRPr>
            </a:lvl1pPr>
          </a:lstStyle>
          <a:p>
            <a:fld id="{D2D8002D-B5B0-4BAC-B1F6-782DDCCE6D9C}" type="slidenum">
              <a:rPr lang="ja-JP" altLang="en-US" smtClean="0">
                <a:latin typeface="ＭＳ ゴシック" pitchFamily="49" charset="-128"/>
                <a:ea typeface="ＭＳ ゴシック" pitchFamily="49" charset="-128"/>
              </a:rPr>
              <a:pPr/>
              <a:t>98</a:t>
            </a:fld>
            <a:endParaRPr lang="ja-JP" altLang="en-US" dirty="0">
              <a:latin typeface="ＭＳ ゴシック" pitchFamily="49" charset="-128"/>
              <a:ea typeface="ＭＳ ゴシック" pitchFamily="49" charset="-128"/>
            </a:endParaRPr>
          </a:p>
        </p:txBody>
      </p:sp>
    </p:spTree>
    <p:extLst>
      <p:ext uri="{BB962C8B-B14F-4D97-AF65-F5344CB8AC3E}">
        <p14:creationId xmlns:p14="http://schemas.microsoft.com/office/powerpoint/2010/main" val="37996549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2491</TotalTime>
  <Words>8661</Words>
  <Application>Microsoft Office PowerPoint</Application>
  <PresentationFormat>画面に合わせる (4:3)</PresentationFormat>
  <Paragraphs>1389</Paragraphs>
  <Slides>99</Slides>
  <Notes>27</Notes>
  <HiddenSlides>0</HiddenSlides>
  <MMClips>1</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99</vt:i4>
      </vt:variant>
    </vt:vector>
  </HeadingPairs>
  <TitlesOfParts>
    <vt:vector size="101" baseType="lpstr">
      <vt:lpstr>Office テーマ</vt:lpstr>
      <vt:lpstr>Microsoft Excel グラフ</vt:lpstr>
      <vt:lpstr>日本医師会の活動と取り組みの紹介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東日本大震災におけるJMAT活動の概要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勤務医健康支援プロジェクト委員会　活動経過</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医療機関の勤務環境改善に係るワンストップの相談支援体制の構築 </vt:lpstr>
      <vt:lpstr>PowerPoint プレゼンテーション</vt:lpstr>
      <vt:lpstr>PowerPoint プレゼンテーション</vt:lpstr>
      <vt:lpstr>PowerPoint プレゼンテーション</vt:lpstr>
      <vt:lpstr>１．就業継続支援、再研修紹介</vt:lpstr>
      <vt:lpstr>３．若い女性医師、女子医学生への働きかけ（キャリアモデル提示等）</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育児・介護休業法の短時間勤務制度について</vt:lpstr>
      <vt:lpstr>育児・介護休業法の所定外労働 の制限について</vt:lpstr>
      <vt:lpstr>PowerPoint プレゼンテーション</vt:lpstr>
      <vt:lpstr>PowerPoint プレゼンテーション</vt:lpstr>
      <vt:lpstr>病児保育・２４時間保育の実施状況</vt:lpstr>
      <vt:lpstr>院内保育施設の利用状況①</vt:lpstr>
      <vt:lpstr>院内保育施設の利用状況②</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勤務医の組織率向上に向けて</dc:title>
  <dc:creator>Syo24-pc</dc:creator>
  <cp:lastModifiedBy>Syo24-pc</cp:lastModifiedBy>
  <cp:revision>192</cp:revision>
  <cp:lastPrinted>2014-03-06T08:59:47Z</cp:lastPrinted>
  <dcterms:created xsi:type="dcterms:W3CDTF">2013-03-04T01:04:44Z</dcterms:created>
  <dcterms:modified xsi:type="dcterms:W3CDTF">2014-03-17T00:39:08Z</dcterms:modified>
</cp:coreProperties>
</file>